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56" r:id="rId2"/>
    <p:sldId id="257" r:id="rId3"/>
    <p:sldId id="260" r:id="rId4"/>
    <p:sldId id="261" r:id="rId5"/>
    <p:sldId id="259" r:id="rId6"/>
    <p:sldId id="296" r:id="rId7"/>
    <p:sldId id="262" r:id="rId8"/>
    <p:sldId id="293" r:id="rId9"/>
    <p:sldId id="295" r:id="rId10"/>
    <p:sldId id="294" r:id="rId11"/>
    <p:sldId id="274" r:id="rId12"/>
    <p:sldId id="273" r:id="rId13"/>
    <p:sldId id="258" r:id="rId14"/>
    <p:sldId id="264" r:id="rId15"/>
    <p:sldId id="265" r:id="rId16"/>
    <p:sldId id="268" r:id="rId17"/>
    <p:sldId id="269" r:id="rId18"/>
    <p:sldId id="270" r:id="rId19"/>
    <p:sldId id="271" r:id="rId20"/>
    <p:sldId id="272" r:id="rId21"/>
    <p:sldId id="275" r:id="rId22"/>
    <p:sldId id="276" r:id="rId23"/>
    <p:sldId id="277" r:id="rId24"/>
    <p:sldId id="278" r:id="rId25"/>
    <p:sldId id="279" r:id="rId26"/>
    <p:sldId id="281" r:id="rId27"/>
    <p:sldId id="280"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5" d="100"/>
          <a:sy n="65" d="100"/>
        </p:scale>
        <p:origin x="-1440" y="-108"/>
      </p:cViewPr>
      <p:guideLst>
        <p:guide orient="horz" pos="2160"/>
        <p:guide pos="2880"/>
      </p:guideLst>
    </p:cSldViewPr>
  </p:slideViewPr>
  <p:outlineViewPr>
    <p:cViewPr>
      <p:scale>
        <a:sx n="33" d="100"/>
        <a:sy n="33" d="100"/>
      </p:scale>
      <p:origin x="0" y="2142"/>
    </p:cViewPr>
  </p:outlineViewPr>
  <p:notesTextViewPr>
    <p:cViewPr>
      <p:scale>
        <a:sx n="100" d="100"/>
        <a:sy n="100" d="100"/>
      </p:scale>
      <p:origin x="0" y="0"/>
    </p:cViewPr>
  </p:notesTextViewPr>
  <p:sorterViewPr>
    <p:cViewPr>
      <p:scale>
        <a:sx n="100" d="100"/>
        <a:sy n="100" d="100"/>
      </p:scale>
      <p:origin x="0" y="52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84F64-64AE-488A-91DB-69AFDB489E2F}" type="datetimeFigureOut">
              <a:rPr lang="en-US" smtClean="0"/>
              <a:t>6/6/2013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0C9D0-02F6-44AD-B12A-43EEB261157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approach is useful for Xilinx</a:t>
            </a:r>
            <a:r>
              <a:rPr lang="en-US" baseline="0" dirty="0" smtClean="0"/>
              <a:t> chips</a:t>
            </a:r>
            <a:endParaRPr lang="en-US" dirty="0"/>
          </a:p>
        </p:txBody>
      </p:sp>
      <p:sp>
        <p:nvSpPr>
          <p:cNvPr id="4" name="Slide Number Placeholder 3"/>
          <p:cNvSpPr>
            <a:spLocks noGrp="1"/>
          </p:cNvSpPr>
          <p:nvPr>
            <p:ph type="sldNum" sz="quarter" idx="10"/>
          </p:nvPr>
        </p:nvSpPr>
        <p:spPr/>
        <p:txBody>
          <a:bodyPr/>
          <a:lstStyle/>
          <a:p>
            <a:fld id="{FC30C9D0-02F6-44AD-B12A-43EEB261157A}"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30C9D0-02F6-44AD-B12A-43EEB261157A}" type="slidenum">
              <a:rPr lang="en-US" smtClean="0"/>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Skip</a:t>
            </a:r>
            <a:endParaRPr lang="en-US" dirty="0"/>
          </a:p>
        </p:txBody>
      </p:sp>
      <p:sp>
        <p:nvSpPr>
          <p:cNvPr id="4" name="Slide Number Placeholder 3"/>
          <p:cNvSpPr>
            <a:spLocks noGrp="1"/>
          </p:cNvSpPr>
          <p:nvPr>
            <p:ph type="sldNum" sz="quarter" idx="10"/>
          </p:nvPr>
        </p:nvSpPr>
        <p:spPr/>
        <p:txBody>
          <a:bodyPr/>
          <a:lstStyle/>
          <a:p>
            <a:fld id="{FC30C9D0-02F6-44AD-B12A-43EEB261157A}" type="slidenum">
              <a:rPr lang="en-US" smtClean="0"/>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4FE78C-79F7-485C-A32A-35A673C811E8}" type="slidenum">
              <a:rPr lang="en-US"/>
              <a:pPr fontAlgn="base">
                <a:spcBef>
                  <a:spcPct val="0"/>
                </a:spcBef>
                <a:spcAft>
                  <a:spcPct val="0"/>
                </a:spcAft>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765E5E-7E8A-4DE4-BA95-2B99BC85F4BE}" type="slidenum">
              <a:rPr lang="en-US"/>
              <a:pPr fontAlgn="base">
                <a:spcBef>
                  <a:spcPct val="0"/>
                </a:spcBef>
                <a:spcAft>
                  <a:spcPct val="0"/>
                </a:spcAft>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a:xfrm>
            <a:off x="457200" y="6356350"/>
            <a:ext cx="1295400" cy="365125"/>
          </a:xfrm>
        </p:spPr>
        <p:txBody>
          <a:bodyPr/>
          <a:lstStyle/>
          <a:p>
            <a:fld id="{CCF0F36F-5A82-4623-8441-E74A3124FD0D}" type="datetime1">
              <a:rPr lang="en-US" smtClean="0"/>
              <a:t>6/6/2013</a:t>
            </a:fld>
            <a:endParaRPr lang="en-US" dirty="0"/>
          </a:p>
        </p:txBody>
      </p:sp>
      <p:sp>
        <p:nvSpPr>
          <p:cNvPr id="19" name="Footer Placeholder 18"/>
          <p:cNvSpPr>
            <a:spLocks noGrp="1"/>
          </p:cNvSpPr>
          <p:nvPr>
            <p:ph type="ftr" sz="quarter" idx="11"/>
          </p:nvPr>
        </p:nvSpPr>
        <p:spPr>
          <a:xfrm>
            <a:off x="2057400" y="6356350"/>
            <a:ext cx="5638800" cy="365125"/>
          </a:xfrm>
        </p:spPr>
        <p:txBody>
          <a:bodyPr/>
          <a:lstStyle/>
          <a:p>
            <a:r>
              <a:rPr lang="en-US" dirty="0" smtClean="0"/>
              <a:t>FPGA Programming for Real Time Analysis of Lidar Systems by: Dr. S. Abdelazim</a:t>
            </a:r>
            <a:endParaRPr lang="en-US" dirty="0"/>
          </a:p>
        </p:txBody>
      </p:sp>
      <p:sp>
        <p:nvSpPr>
          <p:cNvPr id="27" name="Slide Number Placeholder 26"/>
          <p:cNvSpPr>
            <a:spLocks noGrp="1"/>
          </p:cNvSpPr>
          <p:nvPr>
            <p:ph type="sldNum" sz="quarter" idx="12"/>
          </p:nvPr>
        </p:nvSpPr>
        <p:spPr/>
        <p:txBody>
          <a:bodyPr/>
          <a:lstStyle/>
          <a:p>
            <a:fld id="{204EF30B-75CB-4CD5-BC35-FE1970FEF6A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D6E816-B19D-4EE6-8B9E-7CDA4239AB8B}" type="datetime1">
              <a:rPr lang="en-US" smtClean="0"/>
              <a:t>6/6/2013</a:t>
            </a:fld>
            <a:endParaRPr lang="en-US"/>
          </a:p>
        </p:txBody>
      </p:sp>
      <p:sp>
        <p:nvSpPr>
          <p:cNvPr id="5" name="Footer Placeholder 4"/>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6" name="Slide Number Placeholder 5"/>
          <p:cNvSpPr>
            <a:spLocks noGrp="1"/>
          </p:cNvSpPr>
          <p:nvPr>
            <p:ph type="sldNum" sz="quarter" idx="12"/>
          </p:nvPr>
        </p:nvSpPr>
        <p:spPr/>
        <p:txBody>
          <a:bodyPr/>
          <a:lstStyle/>
          <a:p>
            <a:fld id="{204EF30B-75CB-4CD5-BC35-FE1970FEF6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680ED6-9352-44E8-945E-EAD4601957DF}" type="datetime1">
              <a:rPr lang="en-US" smtClean="0"/>
              <a:t>6/6/2013</a:t>
            </a:fld>
            <a:endParaRPr lang="en-US"/>
          </a:p>
        </p:txBody>
      </p:sp>
      <p:sp>
        <p:nvSpPr>
          <p:cNvPr id="5" name="Footer Placeholder 4"/>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6" name="Slide Number Placeholder 5"/>
          <p:cNvSpPr>
            <a:spLocks noGrp="1"/>
          </p:cNvSpPr>
          <p:nvPr>
            <p:ph type="sldNum" sz="quarter" idx="12"/>
          </p:nvPr>
        </p:nvSpPr>
        <p:spPr/>
        <p:txBody>
          <a:bodyPr/>
          <a:lstStyle/>
          <a:p>
            <a:fld id="{204EF30B-75CB-4CD5-BC35-FE1970FEF6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lvl1pPr algn="ctr">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533400" y="1828800"/>
            <a:ext cx="8229600" cy="4389120"/>
          </a:xfrm>
        </p:spPr>
        <p:txBody>
          <a:bodyPr/>
          <a:lstStyle>
            <a:lvl1pPr>
              <a:defRPr>
                <a:latin typeface="+mj-lt"/>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1143000" y="6324600"/>
            <a:ext cx="6705600" cy="365125"/>
          </a:xfrm>
        </p:spPr>
        <p:txBody>
          <a:bodyPr/>
          <a:lstStyle>
            <a:lvl1pPr algn="ctr">
              <a:defRPr/>
            </a:lvl1pPr>
          </a:lstStyle>
          <a:p>
            <a:r>
              <a:rPr lang="en-US" dirty="0" smtClean="0"/>
              <a:t>FPGA Programming for Real Time Analysis of Lidar Systems by: Dr. S. Abdelazim</a:t>
            </a:r>
            <a:endParaRPr lang="en-US" dirty="0"/>
          </a:p>
        </p:txBody>
      </p:sp>
      <p:sp>
        <p:nvSpPr>
          <p:cNvPr id="6" name="Slide Number Placeholder 5"/>
          <p:cNvSpPr>
            <a:spLocks noGrp="1"/>
          </p:cNvSpPr>
          <p:nvPr>
            <p:ph type="sldNum" sz="quarter" idx="12"/>
          </p:nvPr>
        </p:nvSpPr>
        <p:spPr/>
        <p:txBody>
          <a:bodyPr/>
          <a:lstStyle/>
          <a:p>
            <a:fld id="{204EF30B-75CB-4CD5-BC35-FE1970FEF6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C6737F-C4FF-4168-9578-9EDD1C354F86}" type="datetime1">
              <a:rPr lang="en-US" smtClean="0"/>
              <a:t>6/6/2013</a:t>
            </a:fld>
            <a:endParaRPr lang="en-US"/>
          </a:p>
        </p:txBody>
      </p:sp>
      <p:sp>
        <p:nvSpPr>
          <p:cNvPr id="5" name="Footer Placeholder 4"/>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6" name="Slide Number Placeholder 5"/>
          <p:cNvSpPr>
            <a:spLocks noGrp="1"/>
          </p:cNvSpPr>
          <p:nvPr>
            <p:ph type="sldNum" sz="quarter" idx="12"/>
          </p:nvPr>
        </p:nvSpPr>
        <p:spPr/>
        <p:txBody>
          <a:bodyPr/>
          <a:lstStyle/>
          <a:p>
            <a:fld id="{204EF30B-75CB-4CD5-BC35-FE1970FEF6A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03E925-49F2-40D7-9E20-39C50612943E}" type="datetime1">
              <a:rPr lang="en-US" smtClean="0"/>
              <a:t>6/6/2013</a:t>
            </a:fld>
            <a:endParaRPr lang="en-US"/>
          </a:p>
        </p:txBody>
      </p:sp>
      <p:sp>
        <p:nvSpPr>
          <p:cNvPr id="6" name="Footer Placeholder 5"/>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7" name="Slide Number Placeholder 6"/>
          <p:cNvSpPr>
            <a:spLocks noGrp="1"/>
          </p:cNvSpPr>
          <p:nvPr>
            <p:ph type="sldNum" sz="quarter" idx="12"/>
          </p:nvPr>
        </p:nvSpPr>
        <p:spPr/>
        <p:txBody>
          <a:bodyPr/>
          <a:lstStyle/>
          <a:p>
            <a:fld id="{204EF30B-75CB-4CD5-BC35-FE1970FEF6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4802DF-84FD-417B-9701-1AD6A5E56444}" type="datetime1">
              <a:rPr lang="en-US" smtClean="0"/>
              <a:t>6/6/2013</a:t>
            </a:fld>
            <a:endParaRPr lang="en-US"/>
          </a:p>
        </p:txBody>
      </p:sp>
      <p:sp>
        <p:nvSpPr>
          <p:cNvPr id="8" name="Footer Placeholder 7"/>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9" name="Slide Number Placeholder 8"/>
          <p:cNvSpPr>
            <a:spLocks noGrp="1"/>
          </p:cNvSpPr>
          <p:nvPr>
            <p:ph type="sldNum" sz="quarter" idx="12"/>
          </p:nvPr>
        </p:nvSpPr>
        <p:spPr/>
        <p:txBody>
          <a:bodyPr/>
          <a:lstStyle/>
          <a:p>
            <a:fld id="{204EF30B-75CB-4CD5-BC35-FE1970FEF6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7E19C9-E189-4435-8F51-346847EE0A3C}" type="datetime1">
              <a:rPr lang="en-US" smtClean="0"/>
              <a:t>6/6/2013</a:t>
            </a:fld>
            <a:endParaRPr lang="en-US"/>
          </a:p>
        </p:txBody>
      </p:sp>
      <p:sp>
        <p:nvSpPr>
          <p:cNvPr id="4" name="Footer Placeholder 3"/>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5" name="Slide Number Placeholder 4"/>
          <p:cNvSpPr>
            <a:spLocks noGrp="1"/>
          </p:cNvSpPr>
          <p:nvPr>
            <p:ph type="sldNum" sz="quarter" idx="12"/>
          </p:nvPr>
        </p:nvSpPr>
        <p:spPr/>
        <p:txBody>
          <a:bodyPr/>
          <a:lstStyle/>
          <a:p>
            <a:fld id="{204EF30B-75CB-4CD5-BC35-FE1970FEF6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1265D-C677-46F0-9902-D6E4C199D56C}" type="datetime1">
              <a:rPr lang="en-US" smtClean="0"/>
              <a:t>6/6/2013</a:t>
            </a:fld>
            <a:endParaRPr lang="en-US"/>
          </a:p>
        </p:txBody>
      </p:sp>
      <p:sp>
        <p:nvSpPr>
          <p:cNvPr id="3" name="Footer Placeholder 2"/>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4" name="Slide Number Placeholder 3"/>
          <p:cNvSpPr>
            <a:spLocks noGrp="1"/>
          </p:cNvSpPr>
          <p:nvPr>
            <p:ph type="sldNum" sz="quarter" idx="12"/>
          </p:nvPr>
        </p:nvSpPr>
        <p:spPr/>
        <p:txBody>
          <a:bodyPr/>
          <a:lstStyle/>
          <a:p>
            <a:fld id="{204EF30B-75CB-4CD5-BC35-FE1970FEF6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7214A3-8577-432F-A944-7D9B65930C21}" type="datetime1">
              <a:rPr lang="en-US" smtClean="0"/>
              <a:t>6/6/2013</a:t>
            </a:fld>
            <a:endParaRPr lang="en-US"/>
          </a:p>
        </p:txBody>
      </p:sp>
      <p:sp>
        <p:nvSpPr>
          <p:cNvPr id="6" name="Footer Placeholder 5"/>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7" name="Slide Number Placeholder 6"/>
          <p:cNvSpPr>
            <a:spLocks noGrp="1"/>
          </p:cNvSpPr>
          <p:nvPr>
            <p:ph type="sldNum" sz="quarter" idx="12"/>
          </p:nvPr>
        </p:nvSpPr>
        <p:spPr/>
        <p:txBody>
          <a:bodyPr/>
          <a:lstStyle/>
          <a:p>
            <a:fld id="{204EF30B-75CB-4CD5-BC35-FE1970FEF6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8CCDAF-0459-4480-9852-6DA79F7D98FD}" type="datetime1">
              <a:rPr lang="en-US" smtClean="0"/>
              <a:t>6/6/2013</a:t>
            </a:fld>
            <a:endParaRPr lang="en-US"/>
          </a:p>
        </p:txBody>
      </p:sp>
      <p:sp>
        <p:nvSpPr>
          <p:cNvPr id="6" name="Footer Placeholder 5"/>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04EF30B-75CB-4CD5-BC35-FE1970FEF6A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11430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F8EE27-61AD-4388-A4AF-4F780E0DE840}" type="datetime1">
              <a:rPr lang="en-US" smtClean="0"/>
              <a:t>6/6/2013</a:t>
            </a:fld>
            <a:endParaRPr lang="en-US" dirty="0"/>
          </a:p>
        </p:txBody>
      </p:sp>
      <p:sp>
        <p:nvSpPr>
          <p:cNvPr id="22" name="Footer Placeholder 21"/>
          <p:cNvSpPr>
            <a:spLocks noGrp="1"/>
          </p:cNvSpPr>
          <p:nvPr>
            <p:ph type="ftr" sz="quarter" idx="3"/>
          </p:nvPr>
        </p:nvSpPr>
        <p:spPr>
          <a:xfrm>
            <a:off x="2057400" y="6356350"/>
            <a:ext cx="57912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dirty="0" smtClean="0"/>
              <a:t>FPGA Programming for Real Time Analysis of Lidar Systems by: Dr. S. Abdelazim</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4EF30B-75CB-4CD5-BC35-FE1970FEF6A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077200" cy="1470025"/>
          </a:xfrm>
        </p:spPr>
        <p:txBody>
          <a:bodyPr>
            <a:normAutofit fontScale="90000"/>
          </a:bodyPr>
          <a:lstStyle/>
          <a:p>
            <a:pPr algn="ctr"/>
            <a:r>
              <a:rPr lang="en-US" b="1" dirty="0"/>
              <a:t>FPGA Programming for Real Time Analysis of Lidar </a:t>
            </a:r>
            <a:r>
              <a:rPr lang="en-US" b="1" dirty="0" smtClean="0"/>
              <a:t>Systems</a:t>
            </a:r>
            <a:endParaRPr lang="en-US" dirty="0"/>
          </a:p>
        </p:txBody>
      </p:sp>
      <p:sp>
        <p:nvSpPr>
          <p:cNvPr id="3" name="Subtitle 2"/>
          <p:cNvSpPr>
            <a:spLocks noGrp="1"/>
          </p:cNvSpPr>
          <p:nvPr>
            <p:ph type="subTitle" idx="1"/>
          </p:nvPr>
        </p:nvSpPr>
        <p:spPr>
          <a:xfrm>
            <a:off x="457200" y="3886200"/>
            <a:ext cx="8458200" cy="1752600"/>
          </a:xfrm>
        </p:spPr>
        <p:txBody>
          <a:bodyPr>
            <a:normAutofit fontScale="85000" lnSpcReduction="20000"/>
          </a:bodyPr>
          <a:lstStyle/>
          <a:p>
            <a:pPr algn="ctr"/>
            <a:r>
              <a:rPr lang="en-US" dirty="0" smtClean="0"/>
              <a:t>Dr. Sameh Abdelazim</a:t>
            </a:r>
          </a:p>
          <a:p>
            <a:pPr algn="ctr"/>
            <a:r>
              <a:rPr lang="en-US" dirty="0" smtClean="0"/>
              <a:t>Assistant Professor , The School of Computer Sciences and Engineering, Fairleigh Dickinson University</a:t>
            </a:r>
          </a:p>
          <a:p>
            <a:pPr algn="ctr"/>
            <a:endParaRPr lang="en-US" dirty="0" smtClean="0"/>
          </a:p>
          <a:p>
            <a:pPr algn="ctr"/>
            <a:r>
              <a:rPr lang="en-US" dirty="0" smtClean="0"/>
              <a:t>D. Santoro, M. </a:t>
            </a:r>
            <a:r>
              <a:rPr lang="en-US" dirty="0" err="1" smtClean="0"/>
              <a:t>Arend</a:t>
            </a:r>
            <a:r>
              <a:rPr lang="en-US" dirty="0" smtClean="0"/>
              <a:t>, F. </a:t>
            </a:r>
            <a:r>
              <a:rPr lang="en-US" dirty="0" err="1" smtClean="0"/>
              <a:t>Moshary</a:t>
            </a:r>
            <a:r>
              <a:rPr lang="en-US" dirty="0" smtClean="0"/>
              <a:t>, S. Ahmed</a:t>
            </a:r>
            <a:endParaRPr lang="en-US" dirty="0"/>
          </a:p>
        </p:txBody>
      </p:sp>
      <p:pic>
        <p:nvPicPr>
          <p:cNvPr id="4" name="Picture 3"/>
          <p:cNvPicPr/>
          <p:nvPr/>
        </p:nvPicPr>
        <p:blipFill>
          <a:blip r:embed="rId2" cstate="print"/>
          <a:srcRect l="3476" t="9450" r="2460" b="3919"/>
          <a:stretch>
            <a:fillRect/>
          </a:stretch>
        </p:blipFill>
        <p:spPr bwMode="auto">
          <a:xfrm>
            <a:off x="533400" y="457200"/>
            <a:ext cx="2209800" cy="1066800"/>
          </a:xfrm>
          <a:prstGeom prst="rect">
            <a:avLst/>
          </a:prstGeom>
          <a:noFill/>
          <a:ln w="9525">
            <a:noFill/>
            <a:miter lim="800000"/>
            <a:headEnd/>
            <a:tailEnd/>
          </a:ln>
        </p:spPr>
      </p:pic>
      <p:pic>
        <p:nvPicPr>
          <p:cNvPr id="5" name="Picture 8"/>
          <p:cNvPicPr>
            <a:picLocks noChangeAspect="1" noChangeArrowheads="1"/>
          </p:cNvPicPr>
          <p:nvPr/>
        </p:nvPicPr>
        <p:blipFill>
          <a:blip r:embed="rId3" cstate="print"/>
          <a:srcRect/>
          <a:stretch>
            <a:fillRect/>
          </a:stretch>
        </p:blipFill>
        <p:spPr bwMode="auto">
          <a:xfrm>
            <a:off x="6760004" y="381001"/>
            <a:ext cx="1553733"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Spectra Accumulation</a:t>
            </a:r>
            <a:endParaRPr lang="en-US" dirty="0"/>
          </a:p>
        </p:txBody>
      </p:sp>
      <p:sp>
        <p:nvSpPr>
          <p:cNvPr id="4" name="Footer Placeholder 3"/>
          <p:cNvSpPr>
            <a:spLocks noGrp="1"/>
          </p:cNvSpPr>
          <p:nvPr>
            <p:ph type="ftr" sz="quarter" idx="11"/>
          </p:nvPr>
        </p:nvSpPr>
        <p:spPr/>
        <p:txBody>
          <a:bodyPr/>
          <a:lstStyle/>
          <a:p>
            <a:r>
              <a:rPr lang="en-US" smtClean="0"/>
              <a:t>FPGA Programming for Real Time Analysis of Lidar Systems by: Dr. S. Abdelazim</a:t>
            </a:r>
            <a:endParaRPr lang="en-US" dirty="0"/>
          </a:p>
        </p:txBody>
      </p:sp>
      <p:sp>
        <p:nvSpPr>
          <p:cNvPr id="5" name="Slide Number Placeholder 4"/>
          <p:cNvSpPr>
            <a:spLocks noGrp="1"/>
          </p:cNvSpPr>
          <p:nvPr>
            <p:ph type="sldNum" sz="quarter" idx="12"/>
          </p:nvPr>
        </p:nvSpPr>
        <p:spPr/>
        <p:txBody>
          <a:bodyPr/>
          <a:lstStyle/>
          <a:p>
            <a:fld id="{204EF30B-75CB-4CD5-BC35-FE1970FEF6AA}" type="slidenum">
              <a:rPr lang="en-US" smtClean="0"/>
              <a:t>10</a:t>
            </a:fld>
            <a:endParaRPr lang="en-US"/>
          </a:p>
        </p:txBody>
      </p:sp>
      <p:pic>
        <p:nvPicPr>
          <p:cNvPr id="6" name="Content Placeholder 5"/>
          <p:cNvPicPr>
            <a:picLocks noGrp="1"/>
          </p:cNvPicPr>
          <p:nvPr>
            <p:ph idx="1"/>
          </p:nvPr>
        </p:nvPicPr>
        <p:blipFill>
          <a:blip r:embed="rId2" cstate="print"/>
          <a:srcRect t="4545" b="3030"/>
          <a:stretch>
            <a:fillRect/>
          </a:stretch>
        </p:blipFill>
        <p:spPr bwMode="auto">
          <a:xfrm>
            <a:off x="304800" y="2062771"/>
            <a:ext cx="8229600" cy="392149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normAutofit fontScale="90000"/>
          </a:bodyPr>
          <a:lstStyle/>
          <a:p>
            <a:r>
              <a:rPr lang="en-US" dirty="0" smtClean="0"/>
              <a:t>Low-Pass (FIR) filter Digital Circuit</a:t>
            </a:r>
            <a:endParaRPr lang="en-US"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11</a:t>
            </a:fld>
            <a:endParaRPr lang="en-US"/>
          </a:p>
        </p:txBody>
      </p:sp>
      <p:pic>
        <p:nvPicPr>
          <p:cNvPr id="6" name="Content Placeholder 5" descr="Filter_Resp.jpg"/>
          <p:cNvPicPr>
            <a:picLocks noGrp="1"/>
          </p:cNvPicPr>
          <p:nvPr>
            <p:ph idx="1"/>
          </p:nvPr>
        </p:nvPicPr>
        <p:blipFill>
          <a:blip r:embed="rId2" cstate="print"/>
          <a:stretch>
            <a:fillRect/>
          </a:stretch>
        </p:blipFill>
        <p:spPr>
          <a:xfrm>
            <a:off x="914400" y="3048000"/>
            <a:ext cx="7386205" cy="3403787"/>
          </a:xfrm>
          <a:prstGeom prst="rect">
            <a:avLst/>
          </a:prstGeom>
        </p:spPr>
      </p:pic>
      <p:sp>
        <p:nvSpPr>
          <p:cNvPr id="7" name="Footer Placeholder 6"/>
          <p:cNvSpPr>
            <a:spLocks noGrp="1"/>
          </p:cNvSpPr>
          <p:nvPr>
            <p:ph type="ftr" sz="quarter" idx="11"/>
          </p:nvPr>
        </p:nvSpPr>
        <p:spPr/>
        <p:txBody>
          <a:bodyPr/>
          <a:lstStyle/>
          <a:p>
            <a:r>
              <a:rPr lang="en-US" smtClean="0"/>
              <a:t>FPGA Programming for Real Time Analysis of Lidar Systems by: Dr. S. Abdelazim</a:t>
            </a:r>
            <a:endParaRPr lang="en-US" dirty="0"/>
          </a:p>
        </p:txBody>
      </p:sp>
      <p:sp>
        <p:nvSpPr>
          <p:cNvPr id="8" name="TextBox 7"/>
          <p:cNvSpPr txBox="1"/>
          <p:nvPr/>
        </p:nvSpPr>
        <p:spPr>
          <a:xfrm>
            <a:off x="533400" y="1600200"/>
            <a:ext cx="8229600" cy="1661993"/>
          </a:xfrm>
          <a:prstGeom prst="rect">
            <a:avLst/>
          </a:prstGeom>
          <a:noFill/>
        </p:spPr>
        <p:txBody>
          <a:bodyPr wrap="square" rtlCol="0">
            <a:spAutoFit/>
          </a:bodyPr>
          <a:lstStyle/>
          <a:p>
            <a:r>
              <a:rPr lang="en-US" sz="2800" dirty="0" smtClean="0">
                <a:latin typeface="+mj-lt"/>
              </a:rPr>
              <a:t>The frequency response shows that the out of band signals (above 50 MHz) will be suppressed by approximately 80 dB.</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tIns="41029">
            <a:normAutofit fontScale="90000"/>
          </a:bodyPr>
          <a:lstStyle/>
          <a:p>
            <a:r>
              <a:rPr lang="en-US" dirty="0" smtClean="0"/>
              <a:t>Low-Pass (FIR) filter Digital Circuit</a:t>
            </a:r>
            <a:endParaRPr lang="en-US" dirty="0"/>
          </a:p>
        </p:txBody>
      </p:sp>
      <p:sp>
        <p:nvSpPr>
          <p:cNvPr id="3" name="Content Placeholder 2"/>
          <p:cNvSpPr>
            <a:spLocks noGrp="1"/>
          </p:cNvSpPr>
          <p:nvPr>
            <p:ph idx="1"/>
          </p:nvPr>
        </p:nvSpPr>
        <p:spPr>
          <a:xfrm>
            <a:off x="533400" y="1524000"/>
            <a:ext cx="8229600" cy="4389120"/>
          </a:xfrm>
        </p:spPr>
        <p:txBody>
          <a:bodyPr lIns="82058" tIns="41029" rIns="82058" bIns="41029">
            <a:normAutofit/>
          </a:bodyPr>
          <a:lstStyle/>
          <a:p>
            <a:r>
              <a:rPr lang="en-US" sz="2800" dirty="0" smtClean="0"/>
              <a:t> </a:t>
            </a:r>
            <a:r>
              <a:rPr lang="en-US" sz="2800" dirty="0" smtClean="0"/>
              <a:t>A Xilinx FIR compiler 5.0 circuit block is being used to perform this task. The FIR filter is designed using </a:t>
            </a:r>
            <a:r>
              <a:rPr lang="en-US" sz="2800" dirty="0" smtClean="0"/>
              <a:t>MATLAB/</a:t>
            </a:r>
            <a:r>
              <a:rPr lang="en-US" sz="2800" dirty="0" err="1" smtClean="0"/>
              <a:t>Simulink</a:t>
            </a:r>
            <a:r>
              <a:rPr lang="en-US" sz="2800" dirty="0" smtClean="0"/>
              <a:t> with </a:t>
            </a:r>
            <a:r>
              <a:rPr lang="en-US" sz="2800" dirty="0" smtClean="0"/>
              <a:t>frequency response </a:t>
            </a:r>
            <a:r>
              <a:rPr lang="en-US" sz="2800" dirty="0" smtClean="0"/>
              <a:t>shown </a:t>
            </a:r>
            <a:r>
              <a:rPr lang="en-US" sz="2800" dirty="0" smtClean="0"/>
              <a:t>in </a:t>
            </a:r>
            <a:r>
              <a:rPr lang="en-US" sz="2800" dirty="0" smtClean="0"/>
              <a:t>in the previous slide.</a:t>
            </a:r>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12</a:t>
            </a:fld>
            <a:endParaRPr lang="en-US" dirty="0"/>
          </a:p>
        </p:txBody>
      </p:sp>
      <p:pic>
        <p:nvPicPr>
          <p:cNvPr id="6" name="Picture 5" descr="unfiltered_signals_3.jpg"/>
          <p:cNvPicPr/>
          <p:nvPr/>
        </p:nvPicPr>
        <p:blipFill>
          <a:blip r:embed="rId2" cstate="print"/>
          <a:stretch>
            <a:fillRect/>
          </a:stretch>
        </p:blipFill>
        <p:spPr>
          <a:xfrm>
            <a:off x="3810000" y="3581400"/>
            <a:ext cx="5095683" cy="1219200"/>
          </a:xfrm>
          <a:prstGeom prst="rect">
            <a:avLst/>
          </a:prstGeom>
        </p:spPr>
      </p:pic>
      <p:pic>
        <p:nvPicPr>
          <p:cNvPr id="7" name="Picture 6" descr="filtered_signals_2.jpg"/>
          <p:cNvPicPr/>
          <p:nvPr/>
        </p:nvPicPr>
        <p:blipFill>
          <a:blip r:embed="rId3" cstate="print"/>
          <a:stretch>
            <a:fillRect/>
          </a:stretch>
        </p:blipFill>
        <p:spPr>
          <a:xfrm>
            <a:off x="3810000" y="4953000"/>
            <a:ext cx="5105400" cy="1147566"/>
          </a:xfrm>
          <a:prstGeom prst="rect">
            <a:avLst/>
          </a:prstGeom>
        </p:spPr>
      </p:pic>
      <p:pic>
        <p:nvPicPr>
          <p:cNvPr id="8" name="Picture 7" descr="Low_Pass_Filter.gif"/>
          <p:cNvPicPr/>
          <p:nvPr/>
        </p:nvPicPr>
        <p:blipFill>
          <a:blip r:embed="rId4" cstate="print"/>
          <a:stretch>
            <a:fillRect/>
          </a:stretch>
        </p:blipFill>
        <p:spPr>
          <a:xfrm>
            <a:off x="0" y="3886201"/>
            <a:ext cx="3689927" cy="2057400"/>
          </a:xfrm>
          <a:prstGeom prst="rect">
            <a:avLst/>
          </a:prstGeom>
        </p:spPr>
      </p:pic>
      <p:sp>
        <p:nvSpPr>
          <p:cNvPr id="9" name="Footer Placeholder 8"/>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dirty="0" smtClean="0"/>
              <a:t>FPGA Programming for Coherent Doppler </a:t>
            </a:r>
            <a:r>
              <a:rPr lang="en-US" dirty="0" smtClean="0"/>
              <a:t>Lidar </a:t>
            </a:r>
            <a:r>
              <a:rPr lang="en-US" dirty="0" smtClean="0"/>
              <a:t>for Wind Sensing</a:t>
            </a:r>
          </a:p>
        </p:txBody>
      </p:sp>
      <p:sp>
        <p:nvSpPr>
          <p:cNvPr id="3" name="Content Placeholder 2"/>
          <p:cNvSpPr>
            <a:spLocks noGrp="1"/>
          </p:cNvSpPr>
          <p:nvPr>
            <p:ph idx="1"/>
          </p:nvPr>
        </p:nvSpPr>
        <p:spPr>
          <a:xfrm>
            <a:off x="381000" y="1828800"/>
            <a:ext cx="8229600" cy="4754563"/>
          </a:xfrm>
        </p:spPr>
        <p:txBody>
          <a:bodyPr>
            <a:normAutofit fontScale="92500" lnSpcReduction="20000"/>
          </a:bodyPr>
          <a:lstStyle/>
          <a:p>
            <a:r>
              <a:rPr lang="en-US" dirty="0" smtClean="0"/>
              <a:t>Lidar </a:t>
            </a:r>
            <a:r>
              <a:rPr lang="en-US" dirty="0"/>
              <a:t>systems employing fiber laser operate at low energy per pulse. </a:t>
            </a:r>
            <a:r>
              <a:rPr lang="en-US" dirty="0" smtClean="0"/>
              <a:t>Therefore, </a:t>
            </a:r>
            <a:r>
              <a:rPr lang="en-US" dirty="0"/>
              <a:t>pulse repetition frequency (PRF) is increased to obtain high signal to noise ratio (SNR</a:t>
            </a:r>
            <a:r>
              <a:rPr lang="en-US" dirty="0" smtClean="0"/>
              <a:t>).</a:t>
            </a:r>
          </a:p>
          <a:p>
            <a:endParaRPr lang="en-US" dirty="0" smtClean="0"/>
          </a:p>
          <a:p>
            <a:r>
              <a:rPr lang="en-US" dirty="0" smtClean="0"/>
              <a:t>High PRF </a:t>
            </a:r>
            <a:r>
              <a:rPr lang="en-US" dirty="0"/>
              <a:t>makes real time analysis using only a data acquisition card and software such as MATLAB nearly impossible, because the time between pulses is very </a:t>
            </a:r>
            <a:r>
              <a:rPr lang="en-US" dirty="0" smtClean="0"/>
              <a:t>small.</a:t>
            </a:r>
          </a:p>
          <a:p>
            <a:endParaRPr lang="en-US" dirty="0" smtClean="0"/>
          </a:p>
          <a:p>
            <a:r>
              <a:rPr lang="en-US" dirty="0" smtClean="0"/>
              <a:t> </a:t>
            </a:r>
            <a:r>
              <a:rPr lang="en-US" dirty="0"/>
              <a:t>Field Programmable Gate Arrays (FPGAs) offer a </a:t>
            </a:r>
            <a:r>
              <a:rPr lang="en-US" dirty="0" smtClean="0"/>
              <a:t>solution </a:t>
            </a:r>
            <a:r>
              <a:rPr lang="en-US" dirty="0"/>
              <a:t>for real time </a:t>
            </a:r>
            <a:r>
              <a:rPr lang="en-US" dirty="0" smtClean="0"/>
              <a:t>analysis. </a:t>
            </a:r>
          </a:p>
          <a:p>
            <a:endParaRPr lang="en-US" dirty="0" smtClean="0"/>
          </a:p>
          <a:p>
            <a:r>
              <a:rPr lang="en-US" dirty="0" smtClean="0"/>
              <a:t>FPGA also helps to </a:t>
            </a:r>
            <a:r>
              <a:rPr lang="en-US" dirty="0"/>
              <a:t>reduce the amount of data transferred from the data acquisition card to the system (usually a PC).</a:t>
            </a:r>
          </a:p>
        </p:txBody>
      </p:sp>
      <p:sp>
        <p:nvSpPr>
          <p:cNvPr id="5" name="Footer Placeholder 4"/>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6" name="Slide Number Placeholder 5"/>
          <p:cNvSpPr>
            <a:spLocks noGrp="1"/>
          </p:cNvSpPr>
          <p:nvPr>
            <p:ph type="sldNum" sz="quarter" idx="12"/>
          </p:nvPr>
        </p:nvSpPr>
        <p:spPr/>
        <p:txBody>
          <a:bodyPr/>
          <a:lstStyle/>
          <a:p>
            <a:fld id="{204EF30B-75CB-4CD5-BC35-FE1970FEF6AA}" type="slidenum">
              <a:rPr lang="en-US" smtClean="0"/>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normAutofit/>
          </a:bodyPr>
          <a:lstStyle/>
          <a:p>
            <a:r>
              <a:rPr lang="en-US" dirty="0" smtClean="0"/>
              <a:t>Coherent Doppler Lidar </a:t>
            </a:r>
            <a:r>
              <a:rPr lang="en-US" dirty="0" smtClean="0"/>
              <a:t>System</a:t>
            </a:r>
            <a:endParaRPr lang="en-US" dirty="0"/>
          </a:p>
        </p:txBody>
      </p:sp>
      <p:sp>
        <p:nvSpPr>
          <p:cNvPr id="3" name="Content Placeholder 2"/>
          <p:cNvSpPr>
            <a:spLocks noGrp="1"/>
          </p:cNvSpPr>
          <p:nvPr>
            <p:ph idx="1"/>
          </p:nvPr>
        </p:nvSpPr>
        <p:spPr/>
        <p:txBody>
          <a:bodyPr lIns="82058" tIns="41029" rIns="82058" bIns="41029"/>
          <a:lstStyle/>
          <a:p>
            <a:r>
              <a:rPr lang="en-US" sz="2400" dirty="0" smtClean="0"/>
              <a:t>A </a:t>
            </a:r>
            <a:r>
              <a:rPr lang="en-US" sz="2400" dirty="0" smtClean="0"/>
              <a:t>20 KHz PFR and a 14-bit ADC with a sampling rate of 400 </a:t>
            </a:r>
            <a:r>
              <a:rPr lang="en-US" sz="2400" dirty="0" smtClean="0"/>
              <a:t>MHz (each pulse is 50 µs and contains 20,000 samples) , </a:t>
            </a:r>
            <a:r>
              <a:rPr lang="en-US" sz="2400" dirty="0" smtClean="0"/>
              <a:t>data transfer rate from the data acquisition card to the host PC will be 800 Mbyte/sec. </a:t>
            </a:r>
          </a:p>
          <a:p>
            <a:r>
              <a:rPr lang="en-US" sz="2400" dirty="0" smtClean="0"/>
              <a:t>The </a:t>
            </a:r>
            <a:r>
              <a:rPr lang="en-US" sz="2400" dirty="0" smtClean="0"/>
              <a:t>high data transfer rate is difficult to be achieved and requires additional hardware and software. </a:t>
            </a:r>
            <a:r>
              <a:rPr lang="en-US" sz="2400" dirty="0" smtClean="0"/>
              <a:t>Moreover, the amount of data collected in 1 day will be more than 69 </a:t>
            </a:r>
            <a:r>
              <a:rPr lang="en-US" sz="2400" dirty="0" err="1" smtClean="0"/>
              <a:t>Tbyte</a:t>
            </a:r>
            <a:r>
              <a:rPr lang="en-US" sz="2400" dirty="0" smtClean="0"/>
              <a:t>, which makes data archiving for just a few days nearly impossible. </a:t>
            </a:r>
          </a:p>
          <a:p>
            <a:r>
              <a:rPr lang="en-US" sz="2400" dirty="0" smtClean="0"/>
              <a:t>Due to the fast PFR, signal processing on the host computer cannot be achieved in real time, and will cause data to be lost.</a:t>
            </a:r>
          </a:p>
          <a:p>
            <a:endParaRPr lang="en-US" sz="2000"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14</a:t>
            </a:fld>
            <a:endParaRPr lang="en-US"/>
          </a:p>
        </p:txBody>
      </p:sp>
      <p:sp>
        <p:nvSpPr>
          <p:cNvPr id="6" name="Footer Placeholder 5"/>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dirty="0" smtClean="0"/>
              <a:t>FFT Pre-processing Algorithm</a:t>
            </a:r>
            <a:endParaRPr lang="en-US" dirty="0"/>
          </a:p>
        </p:txBody>
      </p:sp>
      <p:sp>
        <p:nvSpPr>
          <p:cNvPr id="3" name="Content Placeholder 2"/>
          <p:cNvSpPr>
            <a:spLocks noGrp="1"/>
          </p:cNvSpPr>
          <p:nvPr>
            <p:ph idx="1"/>
          </p:nvPr>
        </p:nvSpPr>
        <p:spPr/>
        <p:txBody>
          <a:bodyPr lIns="82058" tIns="41029" rIns="82058" bIns="41029">
            <a:normAutofit/>
          </a:bodyPr>
          <a:lstStyle/>
          <a:p>
            <a:r>
              <a:rPr lang="en-US" sz="1800" dirty="0" smtClean="0"/>
              <a:t>FPGA </a:t>
            </a:r>
            <a:r>
              <a:rPr lang="en-US" sz="1800" dirty="0" smtClean="0"/>
              <a:t>logic circuits run at 250 MHz clock, therefore, two samples are stacked together to form a 32-bit word in order to achieve a 400Msamples/sec flow rate.</a:t>
            </a:r>
            <a:endParaRPr lang="en-US" sz="1800" dirty="0" smtClean="0"/>
          </a:p>
          <a:p>
            <a:r>
              <a:rPr lang="en-US" sz="1800" dirty="0" smtClean="0"/>
              <a:t>A 32-bit word has to be broken into its original two 16-bit samples to allow for data analysis. </a:t>
            </a:r>
          </a:p>
          <a:p>
            <a:r>
              <a:rPr lang="en-US" sz="1800" dirty="0" smtClean="0"/>
              <a:t>This is accomplished by using a 32-bit to 16-bit converter circuit. Down converting data samples from 32-bit to 16-bit will lower the data flow rate, and as a result, will lead to samples over flow and eventually data loss. </a:t>
            </a:r>
          </a:p>
          <a:p>
            <a:r>
              <a:rPr lang="en-US" sz="1800" dirty="0" smtClean="0"/>
              <a:t>To overcome this problem, a frame size of only 8192 samples is acquired at every rising edge of an external trigger signal that is synchronized with the signal driving the laser pulses. </a:t>
            </a:r>
          </a:p>
          <a:p>
            <a:r>
              <a:rPr lang="en-US" sz="1800" dirty="0" smtClean="0"/>
              <a:t>As a result, only 8k samples can be acquired by the ADC at each pulse. This allows for data down-conversion without any data loss, however, it limits the range distance to approximately 3.1 km. </a:t>
            </a:r>
          </a:p>
          <a:p>
            <a:endParaRPr lang="en-US" sz="2000"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15</a:t>
            </a:fld>
            <a:endParaRPr lang="en-US"/>
          </a:p>
        </p:txBody>
      </p:sp>
      <p:sp>
        <p:nvSpPr>
          <p:cNvPr id="6" name="Footer Placeholder 5"/>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533400"/>
            <a:ext cx="4419600" cy="3733800"/>
          </a:xfrm>
        </p:spPr>
        <p:txBody>
          <a:bodyPr lIns="82058" tIns="41029" rIns="82058" bIns="41029">
            <a:normAutofit/>
          </a:bodyPr>
          <a:lstStyle/>
          <a:p>
            <a:r>
              <a:rPr lang="en-US" sz="2000" dirty="0" smtClean="0"/>
              <a:t>Now that the logic was implemented and tested for prober operation, it will be embedded with the larger data acquisition logic design.</a:t>
            </a:r>
          </a:p>
          <a:p>
            <a:endParaRPr lang="en-US" dirty="0"/>
          </a:p>
        </p:txBody>
      </p:sp>
      <p:sp>
        <p:nvSpPr>
          <p:cNvPr id="11" name="Slide Number Placeholder 10"/>
          <p:cNvSpPr>
            <a:spLocks noGrp="1"/>
          </p:cNvSpPr>
          <p:nvPr>
            <p:ph type="sldNum" sz="quarter" idx="12"/>
          </p:nvPr>
        </p:nvSpPr>
        <p:spPr/>
        <p:txBody>
          <a:bodyPr/>
          <a:lstStyle/>
          <a:p>
            <a:pPr>
              <a:defRPr/>
            </a:pPr>
            <a:fld id="{453D5FFD-41EF-4047-A9C9-F38276D9902E}" type="slidenum">
              <a:rPr lang="en-US" smtClean="0"/>
              <a:pPr>
                <a:defRPr/>
              </a:pPr>
              <a:t>16</a:t>
            </a:fld>
            <a:endParaRPr lang="en-US"/>
          </a:p>
        </p:txBody>
      </p:sp>
      <p:pic>
        <p:nvPicPr>
          <p:cNvPr id="7" name="Picture 2"/>
          <p:cNvPicPr>
            <a:picLocks noChangeAspect="1" noChangeArrowheads="1"/>
          </p:cNvPicPr>
          <p:nvPr/>
        </p:nvPicPr>
        <p:blipFill>
          <a:blip r:embed="rId2" cstate="print"/>
          <a:srcRect/>
          <a:stretch>
            <a:fillRect/>
          </a:stretch>
        </p:blipFill>
        <p:spPr bwMode="auto">
          <a:xfrm>
            <a:off x="5715001" y="533400"/>
            <a:ext cx="2977293" cy="1905000"/>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533400" y="2695511"/>
            <a:ext cx="5029200" cy="3603699"/>
          </a:xfrm>
          <a:prstGeom prst="rect">
            <a:avLst/>
          </a:prstGeom>
          <a:noFill/>
          <a:ln w="12700">
            <a:solidFill>
              <a:schemeClr val="tx1"/>
            </a:solidFill>
            <a:miter lim="800000"/>
            <a:headEnd/>
            <a:tailEnd/>
          </a:ln>
        </p:spPr>
      </p:pic>
      <p:cxnSp>
        <p:nvCxnSpPr>
          <p:cNvPr id="10" name="Straight Connector 9"/>
          <p:cNvCxnSpPr/>
          <p:nvPr/>
        </p:nvCxnSpPr>
        <p:spPr>
          <a:xfrm rot="5400000">
            <a:off x="1714500" y="876300"/>
            <a:ext cx="434340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2362200" y="2438400"/>
            <a:ext cx="632460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7353300" y="2933700"/>
            <a:ext cx="1524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705600" y="396240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a:t>This custom design is embedded into the overall design</a:t>
            </a:r>
          </a:p>
        </p:txBody>
      </p:sp>
      <p:sp>
        <p:nvSpPr>
          <p:cNvPr id="13" name="Footer Placeholder 12"/>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990600"/>
          </a:xfrm>
        </p:spPr>
        <p:txBody>
          <a:bodyPr tIns="41029">
            <a:normAutofit fontScale="90000"/>
          </a:bodyPr>
          <a:lstStyle/>
          <a:p>
            <a:r>
              <a:rPr lang="en-US" dirty="0" smtClean="0"/>
              <a:t>Arithmetic Operations and Logic Circuits</a:t>
            </a:r>
            <a:endParaRPr lang="en-US" dirty="0"/>
          </a:p>
        </p:txBody>
      </p:sp>
      <p:sp>
        <p:nvSpPr>
          <p:cNvPr id="3" name="Content Placeholder 2"/>
          <p:cNvSpPr>
            <a:spLocks noGrp="1"/>
          </p:cNvSpPr>
          <p:nvPr>
            <p:ph idx="1"/>
          </p:nvPr>
        </p:nvSpPr>
        <p:spPr/>
        <p:txBody>
          <a:bodyPr lIns="82058" tIns="41029" rIns="82058" bIns="41029"/>
          <a:lstStyle/>
          <a:p>
            <a:r>
              <a:rPr lang="en-US" sz="2200" dirty="0" smtClean="0"/>
              <a:t>Arithmetic calculations using hardware binary bits require special attention to data width change. For example, multiplying two 16-bit numbers results a 33-bit answer, i.e. increasing data width. </a:t>
            </a:r>
          </a:p>
          <a:p>
            <a:r>
              <a:rPr lang="en-US" sz="2200" dirty="0" smtClean="0"/>
              <a:t>In our pre-processing algorithm, 16-bit real input data are expanded to 25-bit complex output through the FFT logic circuit. </a:t>
            </a:r>
          </a:p>
          <a:p>
            <a:r>
              <a:rPr lang="en-US" sz="2200" dirty="0" smtClean="0"/>
              <a:t>This 25-bit complex output is again expanded to 51-bit when calculating the absolute value. Finally, accumulating these 51-bit absolute values for 10k times can widen their widths to 64-bit. </a:t>
            </a:r>
          </a:p>
          <a:p>
            <a:r>
              <a:rPr lang="en-US" sz="2200" dirty="0" smtClean="0"/>
              <a:t>Data width increase requires design modification such as choosing right size buffers and proper interpretation when reading streamed output data.</a:t>
            </a:r>
          </a:p>
          <a:p>
            <a:endParaRPr lang="en-US"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17</a:t>
            </a:fld>
            <a:endParaRPr lang="en-US"/>
          </a:p>
        </p:txBody>
      </p:sp>
      <p:sp>
        <p:nvSpPr>
          <p:cNvPr id="6" name="Footer Placeholder 5"/>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0"/>
            <a:ext cx="8229023" cy="1143000"/>
          </a:xfrm>
        </p:spPr>
        <p:txBody>
          <a:bodyPr tIns="41029"/>
          <a:lstStyle/>
          <a:p>
            <a:r>
              <a:rPr lang="en-US" sz="2900" dirty="0" smtClean="0"/>
              <a:t>Autocorrelation (Analog Complex Demodulator) Pre-Processing Algorithm</a:t>
            </a:r>
            <a:endParaRPr lang="en-US" dirty="0"/>
          </a:p>
        </p:txBody>
      </p:sp>
      <p:sp>
        <p:nvSpPr>
          <p:cNvPr id="3" name="Content Placeholder 2"/>
          <p:cNvSpPr>
            <a:spLocks noGrp="1"/>
          </p:cNvSpPr>
          <p:nvPr>
            <p:ph idx="1"/>
          </p:nvPr>
        </p:nvSpPr>
        <p:spPr>
          <a:xfrm>
            <a:off x="484909" y="1143000"/>
            <a:ext cx="8229023" cy="4527176"/>
          </a:xfrm>
        </p:spPr>
        <p:txBody>
          <a:bodyPr lIns="82058" tIns="41029" rIns="82058" bIns="41029"/>
          <a:lstStyle/>
          <a:p>
            <a:r>
              <a:rPr lang="en-US" sz="2000" dirty="0" smtClean="0"/>
              <a:t>The objective of using this technique is to calculate the auto-correlation of the received signals, which can then be used to estimate the FFT and produce the power spectrum of any desired range gate. </a:t>
            </a:r>
          </a:p>
          <a:p>
            <a:r>
              <a:rPr lang="en-US" sz="2000" dirty="0" smtClean="0"/>
              <a:t>Changing range gates (varying spatial resolution) is an advantage that previous FFT pre-processing algorithm does not have.  </a:t>
            </a:r>
          </a:p>
          <a:p>
            <a:r>
              <a:rPr lang="en-US" sz="2000" dirty="0" smtClean="0"/>
              <a:t>In this technique (autocorrelation), digitized received signals are split into two paths. The first path is mixed with a cosine signal oscillating at 84 MHz to produce an in-phase (I) component; the other path is mixed with a sine signal oscillating at 84 MHz to produce a </a:t>
            </a:r>
            <a:r>
              <a:rPr lang="en-US" sz="2000" dirty="0" err="1" smtClean="0"/>
              <a:t>quadrature</a:t>
            </a:r>
            <a:r>
              <a:rPr lang="en-US" sz="2000" dirty="0" smtClean="0"/>
              <a:t> (Q) component. </a:t>
            </a:r>
          </a:p>
          <a:p>
            <a:endParaRPr lang="en-US"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18</a:t>
            </a:fld>
            <a:endParaRPr lang="en-US"/>
          </a:p>
        </p:txBody>
      </p:sp>
      <p:pic>
        <p:nvPicPr>
          <p:cNvPr id="6" name="Picture 5"/>
          <p:cNvPicPr/>
          <p:nvPr/>
        </p:nvPicPr>
        <p:blipFill>
          <a:blip r:embed="rId2" cstate="print"/>
          <a:srcRect l="1757" t="17650" r="2196" b="11458"/>
          <a:stretch>
            <a:fillRect/>
          </a:stretch>
        </p:blipFill>
        <p:spPr bwMode="auto">
          <a:xfrm>
            <a:off x="1177636" y="4038600"/>
            <a:ext cx="6234373" cy="251103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990600"/>
          </a:xfrm>
        </p:spPr>
        <p:txBody>
          <a:bodyPr tIns="41029">
            <a:normAutofit fontScale="90000"/>
          </a:bodyPr>
          <a:lstStyle/>
          <a:p>
            <a:r>
              <a:rPr lang="en-US" dirty="0" smtClean="0"/>
              <a:t>In-Phase (I) and </a:t>
            </a:r>
            <a:r>
              <a:rPr lang="en-US" dirty="0" err="1" smtClean="0"/>
              <a:t>Quadrature</a:t>
            </a:r>
            <a:r>
              <a:rPr lang="en-US" dirty="0" smtClean="0"/>
              <a:t> (Q) signals’ generation</a:t>
            </a:r>
            <a:endParaRPr lang="en-US"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19</a:t>
            </a:fld>
            <a:endParaRPr lang="en-US"/>
          </a:p>
        </p:txBody>
      </p:sp>
      <p:pic>
        <p:nvPicPr>
          <p:cNvPr id="6" name="Content Placeholder 5" descr="I_Q_Generation.gif"/>
          <p:cNvPicPr>
            <a:picLocks noGrp="1"/>
          </p:cNvPicPr>
          <p:nvPr>
            <p:ph idx="1"/>
          </p:nvPr>
        </p:nvPicPr>
        <p:blipFill>
          <a:blip r:embed="rId2" cstate="print"/>
          <a:stretch>
            <a:fillRect/>
          </a:stretch>
        </p:blipFill>
        <p:spPr>
          <a:xfrm>
            <a:off x="457489" y="2546299"/>
            <a:ext cx="8229023" cy="2633857"/>
          </a:xfrm>
          <a:prstGeom prst="rect">
            <a:avLst/>
          </a:prstGeom>
        </p:spPr>
      </p:pic>
      <p:sp>
        <p:nvSpPr>
          <p:cNvPr id="7" name="Footer Placeholder 6"/>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33400" y="1447800"/>
            <a:ext cx="8229600" cy="4770120"/>
          </a:xfrm>
        </p:spPr>
        <p:txBody>
          <a:bodyPr>
            <a:normAutofit fontScale="92500" lnSpcReduction="10000"/>
          </a:bodyPr>
          <a:lstStyle/>
          <a:p>
            <a:r>
              <a:rPr lang="en-US" dirty="0" smtClean="0"/>
              <a:t>Introduction</a:t>
            </a:r>
          </a:p>
          <a:p>
            <a:r>
              <a:rPr lang="en-US" dirty="0" smtClean="0"/>
              <a:t>Motivation</a:t>
            </a:r>
          </a:p>
          <a:p>
            <a:r>
              <a:rPr lang="en-US" dirty="0" smtClean="0"/>
              <a:t>FPGA Programming Methodology</a:t>
            </a:r>
          </a:p>
          <a:p>
            <a:pPr lvl="1"/>
            <a:r>
              <a:rPr lang="en-US" dirty="0" smtClean="0">
                <a:latin typeface="+mj-lt"/>
              </a:rPr>
              <a:t>Logic Design Implementation</a:t>
            </a:r>
          </a:p>
          <a:p>
            <a:pPr lvl="1"/>
            <a:r>
              <a:rPr lang="en-US" dirty="0" smtClean="0">
                <a:latin typeface="+mj-lt"/>
              </a:rPr>
              <a:t>Testing and Verification</a:t>
            </a:r>
          </a:p>
          <a:p>
            <a:pPr lvl="1"/>
            <a:r>
              <a:rPr lang="en-US" dirty="0" smtClean="0">
                <a:latin typeface="+mj-lt"/>
              </a:rPr>
              <a:t>Hardware Development</a:t>
            </a:r>
          </a:p>
          <a:p>
            <a:r>
              <a:rPr lang="en-US" dirty="0" smtClean="0"/>
              <a:t>FPGA Programming for Coherent Doppler Lidar for Wind Sensing</a:t>
            </a:r>
          </a:p>
          <a:p>
            <a:r>
              <a:rPr lang="en-US" dirty="0" smtClean="0"/>
              <a:t>Signal Processing Algorithms</a:t>
            </a:r>
          </a:p>
          <a:p>
            <a:pPr lvl="1"/>
            <a:r>
              <a:rPr lang="en-US" dirty="0" smtClean="0">
                <a:latin typeface="+mj-lt"/>
              </a:rPr>
              <a:t>FFT</a:t>
            </a:r>
          </a:p>
          <a:p>
            <a:pPr lvl="1"/>
            <a:r>
              <a:rPr lang="en-US" dirty="0" smtClean="0">
                <a:latin typeface="+mj-lt"/>
              </a:rPr>
              <a:t>I-Q Demodulation (Autocorrelation)</a:t>
            </a:r>
          </a:p>
          <a:p>
            <a:pPr marL="246063" lvl="1" indent="-246063"/>
            <a:r>
              <a:rPr lang="en-US" dirty="0" smtClean="0">
                <a:latin typeface="+mj-lt"/>
              </a:rPr>
              <a:t>Results</a:t>
            </a:r>
          </a:p>
          <a:p>
            <a:pPr lvl="1"/>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6" name="Slide Number Placeholder 5"/>
          <p:cNvSpPr>
            <a:spLocks noGrp="1"/>
          </p:cNvSpPr>
          <p:nvPr>
            <p:ph type="sldNum" sz="quarter" idx="12"/>
          </p:nvPr>
        </p:nvSpPr>
        <p:spPr/>
        <p:txBody>
          <a:bodyPr/>
          <a:lstStyle/>
          <a:p>
            <a:fld id="{204EF30B-75CB-4CD5-BC35-FE1970FEF6AA}"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sz="3600" dirty="0" smtClean="0"/>
              <a:t>Autocorrelation Pre-Processing Algorithm</a:t>
            </a:r>
            <a:endParaRPr lang="en-US" dirty="0"/>
          </a:p>
        </p:txBody>
      </p:sp>
      <p:sp>
        <p:nvSpPr>
          <p:cNvPr id="3" name="Content Placeholder 2"/>
          <p:cNvSpPr>
            <a:spLocks noGrp="1"/>
          </p:cNvSpPr>
          <p:nvPr>
            <p:ph idx="1"/>
          </p:nvPr>
        </p:nvSpPr>
        <p:spPr/>
        <p:txBody>
          <a:bodyPr lIns="82058" tIns="41029" rIns="82058" bIns="41029">
            <a:normAutofit lnSpcReduction="10000"/>
          </a:bodyPr>
          <a:lstStyle/>
          <a:p>
            <a:r>
              <a:rPr lang="en-US" sz="2000" dirty="0" smtClean="0"/>
              <a:t>This circuit block generates the in-phase signal component by multiplying the input time domain digitized signals (8ksamples vector) by an 8ksample vector consisting of </a:t>
            </a:r>
            <a:r>
              <a:rPr lang="en-US" sz="2000" i="1" dirty="0" err="1" smtClean="0"/>
              <a:t>cos</a:t>
            </a:r>
            <a:r>
              <a:rPr lang="en-US" sz="2000" i="1" dirty="0" smtClean="0"/>
              <a:t>(2πf</a:t>
            </a:r>
            <a:r>
              <a:rPr lang="en-US" sz="2000" i="1" baseline="-25000" dirty="0" smtClean="0"/>
              <a:t>c</a:t>
            </a:r>
            <a:r>
              <a:rPr lang="en-US" sz="2000" i="1" dirty="0" smtClean="0"/>
              <a:t>)</a:t>
            </a:r>
            <a:r>
              <a:rPr lang="en-US" sz="2000" dirty="0" smtClean="0"/>
              <a:t>, where </a:t>
            </a:r>
            <a:r>
              <a:rPr lang="en-US" sz="2000" i="1" dirty="0" err="1" smtClean="0"/>
              <a:t>f</a:t>
            </a:r>
            <a:r>
              <a:rPr lang="en-US" sz="2000" i="1" baseline="-25000" dirty="0" err="1" smtClean="0"/>
              <a:t>c</a:t>
            </a:r>
            <a:r>
              <a:rPr lang="en-US" sz="2000" dirty="0" smtClean="0"/>
              <a:t> = 84 </a:t>
            </a:r>
            <a:r>
              <a:rPr lang="en-US" sz="2000" dirty="0" err="1" smtClean="0"/>
              <a:t>MHz.</a:t>
            </a:r>
            <a:r>
              <a:rPr lang="en-US" sz="2000" dirty="0" smtClean="0"/>
              <a:t> This cosine vector is generated using a single port RAM Xilinx block</a:t>
            </a:r>
          </a:p>
          <a:p>
            <a:r>
              <a:rPr lang="en-US" sz="2000" dirty="0" smtClean="0"/>
              <a:t>A digital counter circuit is used to drive the address port of the RAM block so that each sample of the input data vector is multiplied by its corresponding indexed point of the cosine vector. </a:t>
            </a:r>
          </a:p>
          <a:p>
            <a:r>
              <a:rPr lang="en-US" sz="2000" dirty="0" smtClean="0"/>
              <a:t>The data valid control signal, which is associated with each input sample, is being used as an enable control to the digital counter causing the counter to increment each time a new sample arrives. The output of this circuit is the input signals multiplied by the cosine vector, in-phase (I) component. </a:t>
            </a:r>
          </a:p>
          <a:p>
            <a:r>
              <a:rPr lang="en-US" sz="2000" dirty="0" smtClean="0"/>
              <a:t>Similarly, the </a:t>
            </a:r>
            <a:r>
              <a:rPr lang="en-US" sz="2000" dirty="0" err="1" smtClean="0"/>
              <a:t>quadrature</a:t>
            </a:r>
            <a:r>
              <a:rPr lang="en-US" sz="2000" dirty="0" smtClean="0"/>
              <a:t> (Q) component is generated using a single port RAM Xilinx block storing an 8ksample vector of </a:t>
            </a:r>
            <a:r>
              <a:rPr lang="en-US" sz="2000" i="1" dirty="0" smtClean="0"/>
              <a:t>sin(2πf</a:t>
            </a:r>
            <a:r>
              <a:rPr lang="en-US" sz="2000" i="1" baseline="-25000" dirty="0" smtClean="0"/>
              <a:t>c</a:t>
            </a:r>
            <a:r>
              <a:rPr lang="en-US" sz="2000" i="1" dirty="0" smtClean="0"/>
              <a:t>)</a:t>
            </a:r>
            <a:r>
              <a:rPr lang="en-US" sz="2000" dirty="0" smtClean="0"/>
              <a:t>, where </a:t>
            </a:r>
            <a:r>
              <a:rPr lang="en-US" sz="2000" i="1" dirty="0" err="1" smtClean="0"/>
              <a:t>f</a:t>
            </a:r>
            <a:r>
              <a:rPr lang="en-US" sz="2000" i="1" baseline="-25000" dirty="0" err="1" smtClean="0"/>
              <a:t>c</a:t>
            </a:r>
            <a:r>
              <a:rPr lang="en-US" sz="2000" dirty="0" smtClean="0"/>
              <a:t> = 84 </a:t>
            </a:r>
            <a:r>
              <a:rPr lang="en-US" sz="2000" dirty="0" err="1" smtClean="0"/>
              <a:t>MHz.</a:t>
            </a:r>
            <a:endParaRPr lang="en-US" sz="2000" dirty="0" smtClean="0"/>
          </a:p>
          <a:p>
            <a:endParaRPr lang="en-US"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20</a:t>
            </a:fld>
            <a:endParaRPr lang="en-US"/>
          </a:p>
        </p:txBody>
      </p:sp>
      <p:sp>
        <p:nvSpPr>
          <p:cNvPr id="6" name="Footer Placeholder 5"/>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sz="3900" dirty="0" smtClean="0"/>
              <a:t>Autocorrelation Digital Circuit</a:t>
            </a:r>
            <a:endParaRPr lang="en-US"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21</a:t>
            </a:fld>
            <a:endParaRPr lang="en-US"/>
          </a:p>
        </p:txBody>
      </p:sp>
      <p:pic>
        <p:nvPicPr>
          <p:cNvPr id="6" name="Content Placeholder 5" descr="ACorrelator_Circuit.bmp"/>
          <p:cNvPicPr>
            <a:picLocks noGrp="1"/>
          </p:cNvPicPr>
          <p:nvPr>
            <p:ph idx="1"/>
          </p:nvPr>
        </p:nvPicPr>
        <p:blipFill>
          <a:blip r:embed="rId2" cstate="print"/>
          <a:srcRect r="684"/>
          <a:stretch>
            <a:fillRect/>
          </a:stretch>
        </p:blipFill>
        <p:spPr>
          <a:xfrm>
            <a:off x="838200" y="1905000"/>
            <a:ext cx="7809407" cy="3697941"/>
          </a:xfrm>
          <a:prstGeom prst="rect">
            <a:avLst/>
          </a:prstGeom>
        </p:spPr>
      </p:pic>
      <p:sp>
        <p:nvSpPr>
          <p:cNvPr id="7" name="TextBox 6"/>
          <p:cNvSpPr txBox="1"/>
          <p:nvPr/>
        </p:nvSpPr>
        <p:spPr>
          <a:xfrm>
            <a:off x="4038600" y="2133600"/>
            <a:ext cx="990600" cy="369332"/>
          </a:xfrm>
          <a:prstGeom prst="rect">
            <a:avLst/>
          </a:prstGeom>
          <a:noFill/>
        </p:spPr>
        <p:txBody>
          <a:bodyPr wrap="square" rtlCol="0">
            <a:spAutoFit/>
          </a:bodyPr>
          <a:lstStyle/>
          <a:p>
            <a:r>
              <a:rPr lang="en-US" dirty="0" smtClean="0"/>
              <a:t>- - - - - -  </a:t>
            </a:r>
            <a:endParaRPr lang="en-US" dirty="0"/>
          </a:p>
        </p:txBody>
      </p:sp>
      <p:sp>
        <p:nvSpPr>
          <p:cNvPr id="8" name="TextBox 7"/>
          <p:cNvSpPr txBox="1"/>
          <p:nvPr/>
        </p:nvSpPr>
        <p:spPr>
          <a:xfrm>
            <a:off x="4495800" y="3886200"/>
            <a:ext cx="990600" cy="369332"/>
          </a:xfrm>
          <a:prstGeom prst="rect">
            <a:avLst/>
          </a:prstGeom>
          <a:noFill/>
        </p:spPr>
        <p:txBody>
          <a:bodyPr wrap="square" rtlCol="0">
            <a:spAutoFit/>
          </a:bodyPr>
          <a:lstStyle/>
          <a:p>
            <a:r>
              <a:rPr lang="en-US" dirty="0" smtClean="0"/>
              <a:t>- - - - - -  </a:t>
            </a:r>
            <a:endParaRPr lang="en-US" dirty="0"/>
          </a:p>
        </p:txBody>
      </p:sp>
      <p:sp>
        <p:nvSpPr>
          <p:cNvPr id="9" name="TextBox 8"/>
          <p:cNvSpPr txBox="1"/>
          <p:nvPr/>
        </p:nvSpPr>
        <p:spPr>
          <a:xfrm>
            <a:off x="4953000" y="4953000"/>
            <a:ext cx="990600" cy="369332"/>
          </a:xfrm>
          <a:prstGeom prst="rect">
            <a:avLst/>
          </a:prstGeom>
          <a:noFill/>
        </p:spPr>
        <p:txBody>
          <a:bodyPr wrap="square" rtlCol="0">
            <a:spAutoFit/>
          </a:bodyPr>
          <a:lstStyle/>
          <a:p>
            <a:r>
              <a:rPr lang="en-US" dirty="0" smtClean="0"/>
              <a:t>- - - - - -  </a:t>
            </a:r>
            <a:endParaRPr lang="en-US" dirty="0"/>
          </a:p>
        </p:txBody>
      </p:sp>
      <p:sp>
        <p:nvSpPr>
          <p:cNvPr id="10" name="Footer Placeholder 9"/>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sz="3900" dirty="0" smtClean="0"/>
              <a:t>Autocorrelation Digital Circuit</a:t>
            </a:r>
            <a:endParaRPr lang="en-US"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22</a:t>
            </a:fld>
            <a:endParaRPr lang="en-US"/>
          </a:p>
        </p:txBody>
      </p:sp>
      <p:pic>
        <p:nvPicPr>
          <p:cNvPr id="6" name="Content Placeholder 5" descr="AutoCorrelator.gif"/>
          <p:cNvPicPr>
            <a:picLocks noGrp="1"/>
          </p:cNvPicPr>
          <p:nvPr>
            <p:ph idx="1"/>
          </p:nvPr>
        </p:nvPicPr>
        <p:blipFill>
          <a:blip r:embed="rId2" cstate="print"/>
          <a:stretch>
            <a:fillRect/>
          </a:stretch>
        </p:blipFill>
        <p:spPr>
          <a:xfrm>
            <a:off x="1039490" y="1599640"/>
            <a:ext cx="7065021" cy="4527176"/>
          </a:xfrm>
          <a:prstGeom prst="rect">
            <a:avLst/>
          </a:prstGeom>
        </p:spPr>
      </p:pic>
      <p:sp>
        <p:nvSpPr>
          <p:cNvPr id="7" name="Footer Placeholder 6"/>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normAutofit fontScale="90000"/>
          </a:bodyPr>
          <a:lstStyle/>
          <a:p>
            <a:r>
              <a:rPr lang="en-US" dirty="0" smtClean="0"/>
              <a:t>Vertical wind velocity vs. height and time measured on 8/17/2011</a:t>
            </a:r>
            <a:endParaRPr lang="en-US" dirty="0"/>
          </a:p>
        </p:txBody>
      </p:sp>
      <p:sp>
        <p:nvSpPr>
          <p:cNvPr id="6" name="Slide Number Placeholder 5"/>
          <p:cNvSpPr>
            <a:spLocks noGrp="1"/>
          </p:cNvSpPr>
          <p:nvPr>
            <p:ph type="sldNum" sz="quarter" idx="12"/>
          </p:nvPr>
        </p:nvSpPr>
        <p:spPr/>
        <p:txBody>
          <a:bodyPr/>
          <a:lstStyle/>
          <a:p>
            <a:fld id="{4AB3EEC6-CB5D-441B-ACCA-D7C461EBE9D3}" type="slidenum">
              <a:rPr lang="en-US" smtClean="0"/>
              <a:pPr/>
              <a:t>23</a:t>
            </a:fld>
            <a:endParaRPr lang="en-US"/>
          </a:p>
        </p:txBody>
      </p:sp>
      <p:pic>
        <p:nvPicPr>
          <p:cNvPr id="8" name="Content Placeholder 7" descr="08172011Wind_velocity_estimated_using_MLE.jpg"/>
          <p:cNvPicPr>
            <a:picLocks noGrp="1" noChangeAspect="1"/>
          </p:cNvPicPr>
          <p:nvPr>
            <p:ph idx="1"/>
          </p:nvPr>
        </p:nvPicPr>
        <p:blipFill>
          <a:blip r:embed="rId2" cstate="print"/>
          <a:srcRect l="2419" t="5838" r="8065" b="10096"/>
          <a:stretch>
            <a:fillRect/>
          </a:stretch>
        </p:blipFill>
        <p:spPr>
          <a:xfrm>
            <a:off x="138546" y="1882588"/>
            <a:ext cx="8312727" cy="3429000"/>
          </a:xfrm>
        </p:spPr>
      </p:pic>
      <p:sp>
        <p:nvSpPr>
          <p:cNvPr id="10" name="TextBox 9"/>
          <p:cNvSpPr txBox="1"/>
          <p:nvPr/>
        </p:nvSpPr>
        <p:spPr>
          <a:xfrm>
            <a:off x="969818" y="5311588"/>
            <a:ext cx="7305878" cy="913856"/>
          </a:xfrm>
          <a:prstGeom prst="rect">
            <a:avLst/>
          </a:prstGeom>
          <a:noFill/>
        </p:spPr>
        <p:txBody>
          <a:bodyPr wrap="square" lIns="82058" tIns="41029" rIns="82058" bIns="41029" rtlCol="0">
            <a:spAutoFit/>
          </a:bodyPr>
          <a:lstStyle/>
          <a:p>
            <a:r>
              <a:rPr lang="en-US" dirty="0" smtClean="0"/>
              <a:t>14:37 				15:37			    16:37</a:t>
            </a:r>
          </a:p>
          <a:p>
            <a:endParaRPr lang="en-US" dirty="0" smtClean="0"/>
          </a:p>
          <a:p>
            <a:r>
              <a:rPr lang="en-US" dirty="0" smtClean="0"/>
              <a:t>				EST</a:t>
            </a:r>
            <a:endParaRPr lang="en-US" dirty="0"/>
          </a:p>
        </p:txBody>
      </p:sp>
      <p:sp>
        <p:nvSpPr>
          <p:cNvPr id="7" name="Footer Placeholder 6"/>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tIns="41029">
            <a:noAutofit/>
          </a:bodyPr>
          <a:lstStyle/>
          <a:p>
            <a:r>
              <a:rPr lang="en-US" sz="3600" dirty="0" smtClean="0"/>
              <a:t>Atmospheric backscattered signal power vs. height and time measured on 8/17/2011</a:t>
            </a:r>
            <a:endParaRPr lang="en-US" sz="3600" dirty="0"/>
          </a:p>
        </p:txBody>
      </p:sp>
      <p:sp>
        <p:nvSpPr>
          <p:cNvPr id="6" name="Slide Number Placeholder 5"/>
          <p:cNvSpPr>
            <a:spLocks noGrp="1"/>
          </p:cNvSpPr>
          <p:nvPr>
            <p:ph type="sldNum" sz="quarter" idx="12"/>
          </p:nvPr>
        </p:nvSpPr>
        <p:spPr/>
        <p:txBody>
          <a:bodyPr/>
          <a:lstStyle/>
          <a:p>
            <a:fld id="{4AB3EEC6-CB5D-441B-ACCA-D7C461EBE9D3}" type="slidenum">
              <a:rPr lang="en-US" smtClean="0"/>
              <a:pPr/>
              <a:t>24</a:t>
            </a:fld>
            <a:endParaRPr lang="en-US" dirty="0"/>
          </a:p>
        </p:txBody>
      </p:sp>
      <p:pic>
        <p:nvPicPr>
          <p:cNvPr id="8" name="Content Placeholder 7" descr="08172011Total_signal_power.jpg"/>
          <p:cNvPicPr>
            <a:picLocks noGrp="1" noChangeAspect="1"/>
          </p:cNvPicPr>
          <p:nvPr>
            <p:ph idx="1"/>
          </p:nvPr>
        </p:nvPicPr>
        <p:blipFill>
          <a:blip r:embed="rId2" cstate="print"/>
          <a:srcRect l="3252" t="6328" r="7317" b="10223"/>
          <a:stretch>
            <a:fillRect/>
          </a:stretch>
        </p:blipFill>
        <p:spPr>
          <a:xfrm>
            <a:off x="207818" y="2353235"/>
            <a:ext cx="8520545" cy="3361765"/>
          </a:xfrm>
        </p:spPr>
      </p:pic>
      <p:sp>
        <p:nvSpPr>
          <p:cNvPr id="10" name="TextBox 9"/>
          <p:cNvSpPr txBox="1"/>
          <p:nvPr/>
        </p:nvSpPr>
        <p:spPr>
          <a:xfrm>
            <a:off x="969818" y="5715000"/>
            <a:ext cx="7716982" cy="913856"/>
          </a:xfrm>
          <a:prstGeom prst="rect">
            <a:avLst/>
          </a:prstGeom>
          <a:noFill/>
        </p:spPr>
        <p:txBody>
          <a:bodyPr wrap="square" lIns="82058" tIns="41029" rIns="82058" bIns="41029" rtlCol="0">
            <a:spAutoFit/>
          </a:bodyPr>
          <a:lstStyle/>
          <a:p>
            <a:r>
              <a:rPr lang="en-US" dirty="0" smtClean="0"/>
              <a:t>14:37 				15:37			      16:37</a:t>
            </a:r>
          </a:p>
          <a:p>
            <a:endParaRPr lang="en-US" dirty="0" smtClean="0"/>
          </a:p>
          <a:p>
            <a:r>
              <a:rPr lang="en-US" dirty="0" smtClean="0"/>
              <a:t>				EST</a:t>
            </a:r>
            <a:endParaRPr lang="en-US" dirty="0"/>
          </a:p>
        </p:txBody>
      </p:sp>
      <p:sp>
        <p:nvSpPr>
          <p:cNvPr id="7" name="Footer Placeholder 6"/>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023" cy="1143000"/>
          </a:xfrm>
        </p:spPr>
        <p:txBody>
          <a:bodyPr tIns="41029">
            <a:normAutofit fontScale="90000"/>
          </a:bodyPr>
          <a:lstStyle/>
          <a:p>
            <a:r>
              <a:rPr lang="en-US" sz="3600" dirty="0" smtClean="0"/>
              <a:t>Atmospheric backscattered range corrected signal power vs. height and time measured on 8/17/2011</a:t>
            </a:r>
            <a:endParaRPr lang="en-US" dirty="0"/>
          </a:p>
        </p:txBody>
      </p:sp>
      <p:pic>
        <p:nvPicPr>
          <p:cNvPr id="6" name="Content Placeholder 5" descr="08172011Range_corrected_signal_power.jpg"/>
          <p:cNvPicPr>
            <a:picLocks noGrp="1" noChangeAspect="1"/>
          </p:cNvPicPr>
          <p:nvPr>
            <p:ph idx="1"/>
          </p:nvPr>
        </p:nvPicPr>
        <p:blipFill>
          <a:blip r:embed="rId2" cstate="print"/>
          <a:srcRect l="3218" t="6250" r="7673" b="10582"/>
          <a:stretch>
            <a:fillRect/>
          </a:stretch>
        </p:blipFill>
        <p:spPr>
          <a:xfrm>
            <a:off x="277091" y="2487706"/>
            <a:ext cx="8659091" cy="3160059"/>
          </a:xfrm>
        </p:spPr>
      </p:pic>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25</a:t>
            </a:fld>
            <a:endParaRPr lang="en-US"/>
          </a:p>
        </p:txBody>
      </p:sp>
      <p:sp>
        <p:nvSpPr>
          <p:cNvPr id="7" name="TextBox 6"/>
          <p:cNvSpPr txBox="1"/>
          <p:nvPr/>
        </p:nvSpPr>
        <p:spPr>
          <a:xfrm>
            <a:off x="1108364" y="5715000"/>
            <a:ext cx="7578436" cy="913856"/>
          </a:xfrm>
          <a:prstGeom prst="rect">
            <a:avLst/>
          </a:prstGeom>
          <a:noFill/>
        </p:spPr>
        <p:txBody>
          <a:bodyPr wrap="square" lIns="82058" tIns="41029" rIns="82058" bIns="41029" rtlCol="0">
            <a:spAutoFit/>
          </a:bodyPr>
          <a:lstStyle/>
          <a:p>
            <a:r>
              <a:rPr lang="en-US" dirty="0" smtClean="0"/>
              <a:t>14:37 				15:37			      16:37</a:t>
            </a:r>
          </a:p>
          <a:p>
            <a:endParaRPr lang="en-US" dirty="0" smtClean="0"/>
          </a:p>
          <a:p>
            <a:r>
              <a:rPr lang="en-US" dirty="0" smtClean="0"/>
              <a:t>				EST</a:t>
            </a:r>
            <a:endParaRPr lang="en-US" dirty="0"/>
          </a:p>
        </p:txBody>
      </p:sp>
      <p:sp>
        <p:nvSpPr>
          <p:cNvPr id="8" name="Footer Placeholder 7"/>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6"/>
          <p:cNvSpPr txBox="1">
            <a:spLocks noChangeArrowheads="1"/>
          </p:cNvSpPr>
          <p:nvPr/>
        </p:nvSpPr>
        <p:spPr bwMode="auto">
          <a:xfrm>
            <a:off x="138545" y="4168588"/>
            <a:ext cx="1102652" cy="646319"/>
          </a:xfrm>
          <a:prstGeom prst="rect">
            <a:avLst/>
          </a:prstGeom>
          <a:noFill/>
          <a:ln w="9525">
            <a:noFill/>
            <a:miter lim="800000"/>
            <a:headEnd/>
            <a:tailEnd/>
          </a:ln>
        </p:spPr>
        <p:txBody>
          <a:bodyPr wrap="none" lIns="91429" tIns="45714" rIns="91429" bIns="45714">
            <a:spAutoFit/>
          </a:bodyPr>
          <a:lstStyle/>
          <a:p>
            <a:r>
              <a:rPr lang="en-US" dirty="0">
                <a:latin typeface="Calibri" pitchFamily="34" charset="0"/>
              </a:rPr>
              <a:t>Direct</a:t>
            </a:r>
          </a:p>
          <a:p>
            <a:r>
              <a:rPr lang="en-US" dirty="0">
                <a:latin typeface="Calibri" pitchFamily="34" charset="0"/>
              </a:rPr>
              <a:t>Detection</a:t>
            </a:r>
          </a:p>
        </p:txBody>
      </p:sp>
      <p:sp>
        <p:nvSpPr>
          <p:cNvPr id="3077" name="TextBox 7"/>
          <p:cNvSpPr txBox="1">
            <a:spLocks noChangeArrowheads="1"/>
          </p:cNvSpPr>
          <p:nvPr/>
        </p:nvSpPr>
        <p:spPr bwMode="auto">
          <a:xfrm>
            <a:off x="0" y="1748118"/>
            <a:ext cx="1102652" cy="646319"/>
          </a:xfrm>
          <a:prstGeom prst="rect">
            <a:avLst/>
          </a:prstGeom>
          <a:noFill/>
          <a:ln w="9525">
            <a:noFill/>
            <a:miter lim="800000"/>
            <a:headEnd/>
            <a:tailEnd/>
          </a:ln>
        </p:spPr>
        <p:txBody>
          <a:bodyPr wrap="none" lIns="91429" tIns="45714" rIns="91429" bIns="45714">
            <a:spAutoFit/>
          </a:bodyPr>
          <a:lstStyle/>
          <a:p>
            <a:r>
              <a:rPr lang="en-US" dirty="0">
                <a:latin typeface="Calibri" pitchFamily="34" charset="0"/>
              </a:rPr>
              <a:t>Coherent</a:t>
            </a:r>
          </a:p>
          <a:p>
            <a:r>
              <a:rPr lang="en-US" dirty="0">
                <a:latin typeface="Calibri" pitchFamily="34" charset="0"/>
              </a:rPr>
              <a:t>Detection</a:t>
            </a:r>
          </a:p>
        </p:txBody>
      </p:sp>
      <p:sp>
        <p:nvSpPr>
          <p:cNvPr id="3078" name="TextBox 8"/>
          <p:cNvSpPr txBox="1">
            <a:spLocks noChangeArrowheads="1"/>
          </p:cNvSpPr>
          <p:nvPr/>
        </p:nvSpPr>
        <p:spPr bwMode="auto">
          <a:xfrm>
            <a:off x="3429001" y="914401"/>
            <a:ext cx="2100276" cy="457390"/>
          </a:xfrm>
          <a:prstGeom prst="rect">
            <a:avLst/>
          </a:prstGeom>
          <a:noFill/>
          <a:ln w="9525">
            <a:noFill/>
            <a:miter lim="800000"/>
            <a:headEnd/>
            <a:tailEnd/>
          </a:ln>
        </p:spPr>
        <p:txBody>
          <a:bodyPr wrap="none" lIns="91429" tIns="45714" rIns="91429" bIns="45714">
            <a:spAutoFit/>
          </a:bodyPr>
          <a:lstStyle/>
          <a:p>
            <a:r>
              <a:rPr lang="en-US" sz="2400" dirty="0">
                <a:latin typeface="Calibri" pitchFamily="34" charset="0"/>
              </a:rPr>
              <a:t>Signal Strength</a:t>
            </a:r>
          </a:p>
        </p:txBody>
      </p:sp>
      <p:sp>
        <p:nvSpPr>
          <p:cNvPr id="7" name="Title 1"/>
          <p:cNvSpPr txBox="1">
            <a:spLocks/>
          </p:cNvSpPr>
          <p:nvPr/>
        </p:nvSpPr>
        <p:spPr>
          <a:xfrm>
            <a:off x="457200" y="274638"/>
            <a:ext cx="8077200" cy="639762"/>
          </a:xfrm>
          <a:prstGeom prst="rect">
            <a:avLst/>
          </a:prstGeom>
        </p:spPr>
        <p:txBody>
          <a:bodyPr vert="horz" lIns="91429" tIns="45714" rIns="91429" bIns="45714" rtlCol="0" anchor="ctr">
            <a:normAutofit fontScale="45000" lnSpcReduction="20000"/>
          </a:bodyPr>
          <a:lstStyle/>
          <a:p>
            <a:pPr algn="ctr" defTabSz="914293">
              <a:defRPr/>
            </a:pPr>
            <a:r>
              <a:rPr lang="en-US" sz="4400" dirty="0">
                <a:latin typeface="+mj-lt"/>
                <a:ea typeface="+mj-ea"/>
                <a:cs typeface="+mj-cs"/>
              </a:rPr>
              <a:t>Range corrected signal power vs. height and time  compared with 1 </a:t>
            </a:r>
            <a:r>
              <a:rPr lang="el-GR" sz="4400" dirty="0">
                <a:latin typeface="+mj-lt"/>
                <a:ea typeface="+mj-ea"/>
                <a:cs typeface="+mj-cs"/>
              </a:rPr>
              <a:t>μ</a:t>
            </a:r>
            <a:r>
              <a:rPr lang="en-US" sz="4400" dirty="0">
                <a:latin typeface="+mj-lt"/>
                <a:ea typeface="+mj-ea"/>
                <a:cs typeface="+mj-cs"/>
              </a:rPr>
              <a:t>m direct detection measured on 8/17/2011</a:t>
            </a:r>
            <a:endParaRPr lang="en-US" sz="4400" dirty="0">
              <a:latin typeface="+mj-lt"/>
              <a:ea typeface="+mj-ea"/>
              <a:cs typeface="+mj-cs"/>
            </a:endParaRPr>
          </a:p>
        </p:txBody>
      </p:sp>
      <p:pic>
        <p:nvPicPr>
          <p:cNvPr id="10" name="Picture 9"/>
          <p:cNvPicPr/>
          <p:nvPr/>
        </p:nvPicPr>
        <p:blipFill>
          <a:blip r:embed="rId3" cstate="print"/>
          <a:srcRect/>
          <a:stretch>
            <a:fillRect/>
          </a:stretch>
        </p:blipFill>
        <p:spPr bwMode="auto">
          <a:xfrm>
            <a:off x="1039091" y="1479177"/>
            <a:ext cx="7273636" cy="4723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762000" y="1447800"/>
            <a:ext cx="7507546" cy="5170634"/>
          </a:xfrm>
          <a:prstGeom prst="rect">
            <a:avLst/>
          </a:prstGeom>
          <a:noFill/>
          <a:ln w="9525">
            <a:noFill/>
            <a:miter lim="800000"/>
            <a:headEnd/>
            <a:tailEnd/>
          </a:ln>
        </p:spPr>
        <p:txBody>
          <a:bodyPr wrap="square" lIns="91429" tIns="45714" rIns="91429" bIns="45714">
            <a:spAutoFit/>
          </a:bodyPr>
          <a:lstStyle/>
          <a:p>
            <a:pPr algn="ctr"/>
            <a:r>
              <a:rPr lang="en-US" sz="2400" dirty="0">
                <a:latin typeface="Calibri" pitchFamily="34" charset="0"/>
              </a:rPr>
              <a:t/>
            </a:r>
            <a:br>
              <a:rPr lang="en-US" sz="2400" dirty="0">
                <a:latin typeface="Calibri" pitchFamily="34" charset="0"/>
              </a:rPr>
            </a:br>
            <a:endParaRPr lang="en-US" dirty="0">
              <a:latin typeface="Calibri" pitchFamily="34" charset="0"/>
            </a:endParaRPr>
          </a:p>
          <a:p>
            <a:pPr>
              <a:buFont typeface="Arial" charset="0"/>
              <a:buChar char="•"/>
            </a:pPr>
            <a:r>
              <a:rPr lang="en-US" dirty="0">
                <a:latin typeface="Calibri" pitchFamily="34" charset="0"/>
              </a:rPr>
              <a:t> </a:t>
            </a:r>
            <a:r>
              <a:rPr lang="en-US" sz="2800" dirty="0">
                <a:latin typeface="Calibri" pitchFamily="34" charset="0"/>
              </a:rPr>
              <a:t>Vertical range of display is slightly over 3 km</a:t>
            </a:r>
          </a:p>
          <a:p>
            <a:endParaRPr lang="en-US" sz="2800" dirty="0">
              <a:latin typeface="Calibri" pitchFamily="34" charset="0"/>
            </a:endParaRPr>
          </a:p>
          <a:p>
            <a:pPr>
              <a:buFont typeface="Arial" charset="0"/>
              <a:buChar char="•"/>
            </a:pPr>
            <a:r>
              <a:rPr lang="en-US" sz="2800" dirty="0">
                <a:latin typeface="Calibri" pitchFamily="34" charset="0"/>
              </a:rPr>
              <a:t> Both </a:t>
            </a:r>
            <a:r>
              <a:rPr lang="en-US" sz="2800" dirty="0" err="1">
                <a:latin typeface="Calibri" pitchFamily="34" charset="0"/>
              </a:rPr>
              <a:t>lidars</a:t>
            </a:r>
            <a:r>
              <a:rPr lang="en-US" sz="2800" dirty="0">
                <a:latin typeface="Calibri" pitchFamily="34" charset="0"/>
              </a:rPr>
              <a:t> show the overcast condition at 14:35 and the</a:t>
            </a:r>
          </a:p>
          <a:p>
            <a:r>
              <a:rPr lang="en-US" sz="2800" dirty="0">
                <a:latin typeface="Calibri" pitchFamily="34" charset="0"/>
              </a:rPr>
              <a:t>   cloud patches at 15:55 and 16:25 with good agreement with cloud heights</a:t>
            </a:r>
          </a:p>
          <a:p>
            <a:endParaRPr lang="en-US" sz="2800" dirty="0">
              <a:latin typeface="Calibri" pitchFamily="34" charset="0"/>
            </a:endParaRPr>
          </a:p>
          <a:p>
            <a:pPr>
              <a:buFont typeface="Arial" charset="0"/>
              <a:buChar char="•"/>
            </a:pPr>
            <a:r>
              <a:rPr lang="en-US" sz="2800" dirty="0">
                <a:latin typeface="Calibri" pitchFamily="34" charset="0"/>
              </a:rPr>
              <a:t> Both </a:t>
            </a:r>
            <a:r>
              <a:rPr lang="en-US" sz="2800" dirty="0" err="1">
                <a:latin typeface="Calibri" pitchFamily="34" charset="0"/>
              </a:rPr>
              <a:t>lidars</a:t>
            </a:r>
            <a:r>
              <a:rPr lang="en-US" sz="2800" dirty="0">
                <a:latin typeface="Calibri" pitchFamily="34" charset="0"/>
              </a:rPr>
              <a:t> show gradually increasing aerosol signal as a function of time</a:t>
            </a:r>
          </a:p>
          <a:p>
            <a:pPr>
              <a:buFont typeface="Arial" charset="0"/>
              <a:buChar char="•"/>
            </a:pPr>
            <a:endParaRPr lang="en-US" dirty="0">
              <a:latin typeface="Calibri" pitchFamily="34" charset="0"/>
            </a:endParaRPr>
          </a:p>
          <a:p>
            <a:endParaRPr lang="en-US" dirty="0">
              <a:latin typeface="Calibri" pitchFamily="34" charset="0"/>
            </a:endParaRPr>
          </a:p>
        </p:txBody>
      </p:sp>
      <p:sp>
        <p:nvSpPr>
          <p:cNvPr id="4" name="Slide Number Placeholder 3"/>
          <p:cNvSpPr>
            <a:spLocks noGrp="1"/>
          </p:cNvSpPr>
          <p:nvPr>
            <p:ph type="sldNum" sz="quarter" idx="12"/>
          </p:nvPr>
        </p:nvSpPr>
        <p:spPr/>
        <p:txBody>
          <a:bodyPr/>
          <a:lstStyle/>
          <a:p>
            <a:fld id="{4AB3EEC6-CB5D-441B-ACCA-D7C461EBE9D3}"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FPGA Programming for Real Time Analysis of Lidar Systems by: Dr. S. Abdelazim</a:t>
            </a:r>
            <a:endParaRPr lang="en-US" dirty="0"/>
          </a:p>
        </p:txBody>
      </p:sp>
      <p:sp>
        <p:nvSpPr>
          <p:cNvPr id="6" name="Title 1"/>
          <p:cNvSpPr>
            <a:spLocks noGrp="1"/>
          </p:cNvSpPr>
          <p:nvPr>
            <p:ph type="title"/>
          </p:nvPr>
        </p:nvSpPr>
        <p:spPr>
          <a:xfrm>
            <a:off x="609600" y="533400"/>
            <a:ext cx="8229023" cy="1143000"/>
          </a:xfrm>
        </p:spPr>
        <p:txBody>
          <a:bodyPr tIns="41029">
            <a:normAutofit/>
          </a:bodyPr>
          <a:lstStyle/>
          <a:p>
            <a:r>
              <a:rPr lang="en-US" sz="3600" dirty="0" smtClean="0">
                <a:latin typeface="Calibri" pitchFamily="34" charset="0"/>
              </a:rPr>
              <a:t>Comparing 1 micron direct detection to 1.5 </a:t>
            </a:r>
            <a:r>
              <a:rPr lang="en-US" sz="3600" dirty="0" smtClean="0">
                <a:latin typeface="Calibri" pitchFamily="34" charset="0"/>
              </a:rPr>
              <a:t>micron coherent </a:t>
            </a:r>
            <a:r>
              <a:rPr lang="en-US" sz="3600" dirty="0" smtClean="0">
                <a:latin typeface="Calibri" pitchFamily="34" charset="0"/>
              </a:rPr>
              <a:t>detection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1"/>
            <a:ext cx="7772400" cy="1470025"/>
          </a:xfrm>
        </p:spPr>
        <p:txBody>
          <a:bodyPr>
            <a:normAutofit/>
          </a:bodyPr>
          <a:lstStyle/>
          <a:p>
            <a:r>
              <a:rPr lang="en-US" sz="3200" dirty="0" smtClean="0"/>
              <a:t>Vertical wind velocity vs. height and time measured on on 8/18/2011</a:t>
            </a:r>
            <a:endParaRPr lang="en-US" sz="3200" dirty="0"/>
          </a:p>
        </p:txBody>
      </p:sp>
      <p:sp>
        <p:nvSpPr>
          <p:cNvPr id="3" name="Subtitle 2"/>
          <p:cNvSpPr>
            <a:spLocks noGrp="1"/>
          </p:cNvSpPr>
          <p:nvPr>
            <p:ph type="subTitle" idx="1"/>
          </p:nvPr>
        </p:nvSpPr>
        <p:spPr/>
        <p:txBody>
          <a:bodyPr tIns="41029" bIns="41029"/>
          <a:lstStyle/>
          <a:p>
            <a:endParaRPr lang="en-US" dirty="0"/>
          </a:p>
        </p:txBody>
      </p:sp>
      <p:pic>
        <p:nvPicPr>
          <p:cNvPr id="6" name="Picture 5" descr="08182011Wind_velocity_estimated_using_MLE.jpg"/>
          <p:cNvPicPr>
            <a:picLocks noChangeAspect="1"/>
          </p:cNvPicPr>
          <p:nvPr/>
        </p:nvPicPr>
        <p:blipFill>
          <a:blip r:embed="rId2" cstate="print"/>
          <a:srcRect l="3030" t="6566" r="9091" b="9596"/>
          <a:stretch>
            <a:fillRect/>
          </a:stretch>
        </p:blipFill>
        <p:spPr>
          <a:xfrm>
            <a:off x="623455" y="1815353"/>
            <a:ext cx="8035636" cy="3832412"/>
          </a:xfrm>
          <a:prstGeom prst="rect">
            <a:avLst/>
          </a:prstGeom>
        </p:spPr>
      </p:pic>
      <p:sp>
        <p:nvSpPr>
          <p:cNvPr id="7" name="TextBox 6"/>
          <p:cNvSpPr txBox="1"/>
          <p:nvPr/>
        </p:nvSpPr>
        <p:spPr>
          <a:xfrm>
            <a:off x="1385454" y="5647765"/>
            <a:ext cx="6719455" cy="1190855"/>
          </a:xfrm>
          <a:prstGeom prst="rect">
            <a:avLst/>
          </a:prstGeom>
          <a:noFill/>
        </p:spPr>
        <p:txBody>
          <a:bodyPr wrap="square" lIns="82058" tIns="41029" rIns="82058" bIns="41029" rtlCol="0">
            <a:spAutoFit/>
          </a:bodyPr>
          <a:lstStyle/>
          <a:p>
            <a:r>
              <a:rPr lang="en-US" dirty="0" smtClean="0"/>
              <a:t>15:39 			        16:39		              17:39</a:t>
            </a:r>
          </a:p>
          <a:p>
            <a:endParaRPr lang="en-US" dirty="0" smtClean="0"/>
          </a:p>
          <a:p>
            <a:r>
              <a:rPr lang="en-US" dirty="0" smtClean="0"/>
              <a:t>			         EST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403412"/>
            <a:ext cx="8229023" cy="1143000"/>
          </a:xfrm>
        </p:spPr>
        <p:txBody>
          <a:bodyPr tIns="41029">
            <a:normAutofit fontScale="90000"/>
          </a:bodyPr>
          <a:lstStyle/>
          <a:p>
            <a:r>
              <a:rPr lang="en-US" sz="3900" dirty="0" smtClean="0"/>
              <a:t>Atmospheric backscattered signal power vs. height and time measured on 8/18/2011</a:t>
            </a:r>
            <a:endParaRPr lang="en-US" dirty="0"/>
          </a:p>
        </p:txBody>
      </p:sp>
      <p:sp>
        <p:nvSpPr>
          <p:cNvPr id="6" name="Slide Number Placeholder 5"/>
          <p:cNvSpPr>
            <a:spLocks noGrp="1"/>
          </p:cNvSpPr>
          <p:nvPr>
            <p:ph type="sldNum" sz="quarter" idx="12"/>
          </p:nvPr>
        </p:nvSpPr>
        <p:spPr/>
        <p:txBody>
          <a:bodyPr/>
          <a:lstStyle/>
          <a:p>
            <a:fld id="{4AB3EEC6-CB5D-441B-ACCA-D7C461EBE9D3}" type="slidenum">
              <a:rPr lang="en-US" smtClean="0"/>
              <a:pPr/>
              <a:t>29</a:t>
            </a:fld>
            <a:endParaRPr lang="en-US"/>
          </a:p>
        </p:txBody>
      </p:sp>
      <p:pic>
        <p:nvPicPr>
          <p:cNvPr id="8" name="Content Placeholder 7" descr="08182011Total_signal_power.jpg"/>
          <p:cNvPicPr>
            <a:picLocks noGrp="1" noChangeAspect="1"/>
          </p:cNvPicPr>
          <p:nvPr>
            <p:ph idx="1"/>
          </p:nvPr>
        </p:nvPicPr>
        <p:blipFill>
          <a:blip r:embed="rId2" cstate="print"/>
          <a:srcRect l="3218" t="6544" r="8787" b="10020"/>
          <a:stretch>
            <a:fillRect/>
          </a:stretch>
        </p:blipFill>
        <p:spPr>
          <a:xfrm>
            <a:off x="533400" y="1905000"/>
            <a:ext cx="8382000" cy="3429000"/>
          </a:xfrm>
        </p:spPr>
      </p:pic>
      <p:sp>
        <p:nvSpPr>
          <p:cNvPr id="9" name="TextBox 8"/>
          <p:cNvSpPr txBox="1"/>
          <p:nvPr/>
        </p:nvSpPr>
        <p:spPr>
          <a:xfrm>
            <a:off x="1219200" y="5410200"/>
            <a:ext cx="7342909" cy="913856"/>
          </a:xfrm>
          <a:prstGeom prst="rect">
            <a:avLst/>
          </a:prstGeom>
          <a:noFill/>
        </p:spPr>
        <p:txBody>
          <a:bodyPr wrap="square" lIns="82058" tIns="41029" rIns="82058" bIns="41029" rtlCol="0">
            <a:spAutoFit/>
          </a:bodyPr>
          <a:lstStyle/>
          <a:p>
            <a:r>
              <a:rPr lang="en-US" dirty="0" smtClean="0"/>
              <a:t>15:39 			           16:39		                     17:39</a:t>
            </a:r>
          </a:p>
          <a:p>
            <a:endParaRPr lang="en-US" dirty="0" smtClean="0"/>
          </a:p>
          <a:p>
            <a:r>
              <a:rPr lang="en-US" dirty="0" smtClean="0"/>
              <a:t>			             EST</a:t>
            </a:r>
            <a:endParaRPr lang="en-US" dirty="0"/>
          </a:p>
        </p:txBody>
      </p:sp>
      <p:sp>
        <p:nvSpPr>
          <p:cNvPr id="7" name="Footer Placeholder 6"/>
          <p:cNvSpPr>
            <a:spLocks noGrp="1"/>
          </p:cNvSpPr>
          <p:nvPr>
            <p:ph type="ftr" sz="quarter" idx="11"/>
          </p:nvPr>
        </p:nvSpPr>
        <p:spPr/>
        <p:txBody>
          <a:bodyPr/>
          <a:lstStyle/>
          <a:p>
            <a:r>
              <a:rPr lang="en-US" dirty="0"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INTRODUCTION</a:t>
            </a:r>
            <a:endParaRPr lang="en-US" dirty="0"/>
          </a:p>
        </p:txBody>
      </p:sp>
      <p:sp>
        <p:nvSpPr>
          <p:cNvPr id="3" name="Content Placeholder 2"/>
          <p:cNvSpPr>
            <a:spLocks noGrp="1"/>
          </p:cNvSpPr>
          <p:nvPr>
            <p:ph idx="1"/>
          </p:nvPr>
        </p:nvSpPr>
        <p:spPr>
          <a:xfrm>
            <a:off x="457200" y="1828800"/>
            <a:ext cx="8229600" cy="4389120"/>
          </a:xfrm>
        </p:spPr>
        <p:txBody>
          <a:bodyPr>
            <a:normAutofit/>
          </a:bodyPr>
          <a:lstStyle/>
          <a:p>
            <a:r>
              <a:rPr lang="en-US" dirty="0" smtClean="0"/>
              <a:t>Real time analysis of Lidar systems requires processing of backscattered signals instantaneously as they are acquired. </a:t>
            </a:r>
          </a:p>
          <a:p>
            <a:pPr>
              <a:buNone/>
            </a:pPr>
            <a:endParaRPr lang="en-US" dirty="0" smtClean="0"/>
          </a:p>
          <a:p>
            <a:r>
              <a:rPr lang="en-US" dirty="0" smtClean="0"/>
              <a:t>Backscattered signals can be processed using software such as MATLAB once they are obtained by data acquisition devices.</a:t>
            </a:r>
          </a:p>
          <a:p>
            <a:endParaRPr lang="en-US" dirty="0"/>
          </a:p>
          <a:p>
            <a:r>
              <a:rPr lang="en-US" dirty="0" smtClean="0"/>
              <a:t>What happens if the processing rate is unable to keep up with the rate at which backscattered signals are received.</a:t>
            </a:r>
            <a:endParaRPr lang="en-US" dirty="0"/>
          </a:p>
        </p:txBody>
      </p:sp>
      <p:sp>
        <p:nvSpPr>
          <p:cNvPr id="5" name="Footer Placeholder 4"/>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6" name="Slide Number Placeholder 5"/>
          <p:cNvSpPr>
            <a:spLocks noGrp="1"/>
          </p:cNvSpPr>
          <p:nvPr>
            <p:ph type="sldNum" sz="quarter" idx="12"/>
          </p:nvPr>
        </p:nvSpPr>
        <p:spPr/>
        <p:txBody>
          <a:bodyPr/>
          <a:lstStyle/>
          <a:p>
            <a:fld id="{204EF30B-75CB-4CD5-BC35-FE1970FEF6AA}" type="slidenum">
              <a:rPr lang="en-US" smtClean="0"/>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normAutofit fontScale="90000"/>
          </a:bodyPr>
          <a:lstStyle/>
          <a:p>
            <a:r>
              <a:rPr lang="en-US" sz="3200" dirty="0" smtClean="0"/>
              <a:t>Atmospheric backscattered range corrected signal power vs. height and time measured on 8/18/2011</a:t>
            </a:r>
            <a:endParaRPr lang="en-US" sz="3200" dirty="0"/>
          </a:p>
        </p:txBody>
      </p:sp>
      <p:pic>
        <p:nvPicPr>
          <p:cNvPr id="6" name="Content Placeholder 5" descr="08182011Range_corrected_signal_power.jpg"/>
          <p:cNvPicPr>
            <a:picLocks noGrp="1" noChangeAspect="1"/>
          </p:cNvPicPr>
          <p:nvPr>
            <p:ph idx="1"/>
          </p:nvPr>
        </p:nvPicPr>
        <p:blipFill>
          <a:blip r:embed="rId2" cstate="print"/>
          <a:srcRect l="3218" t="6250" r="8787" b="10582"/>
          <a:stretch>
            <a:fillRect/>
          </a:stretch>
        </p:blipFill>
        <p:spPr>
          <a:xfrm>
            <a:off x="415636" y="1882588"/>
            <a:ext cx="8174182" cy="3765176"/>
          </a:xfrm>
        </p:spPr>
      </p:pic>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30</a:t>
            </a:fld>
            <a:endParaRPr lang="en-US"/>
          </a:p>
        </p:txBody>
      </p:sp>
      <p:sp>
        <p:nvSpPr>
          <p:cNvPr id="7" name="TextBox 6"/>
          <p:cNvSpPr txBox="1"/>
          <p:nvPr/>
        </p:nvSpPr>
        <p:spPr>
          <a:xfrm>
            <a:off x="1108364" y="5647765"/>
            <a:ext cx="7342909" cy="913856"/>
          </a:xfrm>
          <a:prstGeom prst="rect">
            <a:avLst/>
          </a:prstGeom>
          <a:noFill/>
        </p:spPr>
        <p:txBody>
          <a:bodyPr wrap="square" lIns="82058" tIns="41029" rIns="82058" bIns="41029" rtlCol="0">
            <a:spAutoFit/>
          </a:bodyPr>
          <a:lstStyle/>
          <a:p>
            <a:r>
              <a:rPr lang="en-US" dirty="0" smtClean="0"/>
              <a:t>15:39 			           16:39		                     17:39</a:t>
            </a:r>
          </a:p>
          <a:p>
            <a:endParaRPr lang="en-US" dirty="0" smtClean="0"/>
          </a:p>
          <a:p>
            <a:r>
              <a:rPr lang="en-US" dirty="0" smtClean="0"/>
              <a:t>			             EST</a:t>
            </a:r>
            <a:endParaRPr lang="en-US" dirty="0"/>
          </a:p>
        </p:txBody>
      </p:sp>
      <p:sp>
        <p:nvSpPr>
          <p:cNvPr id="8" name="Footer Placeholder 7"/>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336176"/>
            <a:ext cx="8229023" cy="1143000"/>
          </a:xfrm>
        </p:spPr>
        <p:txBody>
          <a:bodyPr tIns="41029"/>
          <a:lstStyle/>
          <a:p>
            <a:r>
              <a:rPr lang="en-US" sz="2900" dirty="0" smtClean="0"/>
              <a:t>Vertical wind velocity and range corrected signal power vs. height and time measured on 8/2/2011</a:t>
            </a:r>
            <a:endParaRPr lang="en-US" sz="2900"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31</a:t>
            </a:fld>
            <a:endParaRPr lang="en-US"/>
          </a:p>
        </p:txBody>
      </p:sp>
      <p:pic>
        <p:nvPicPr>
          <p:cNvPr id="6" name="Content Placeholder 5" descr="08022011Wind_velocity_estimated_using_MLE.jpg"/>
          <p:cNvPicPr>
            <a:picLocks noGrp="1"/>
          </p:cNvPicPr>
          <p:nvPr>
            <p:ph idx="1"/>
          </p:nvPr>
        </p:nvPicPr>
        <p:blipFill>
          <a:blip r:embed="rId2" cstate="print"/>
          <a:srcRect l="3690" t="6690" r="9363" b="9908"/>
          <a:stretch>
            <a:fillRect/>
          </a:stretch>
        </p:blipFill>
        <p:spPr>
          <a:xfrm>
            <a:off x="1330252" y="1599640"/>
            <a:ext cx="6483496" cy="2434478"/>
          </a:xfrm>
          <a:prstGeom prst="rect">
            <a:avLst/>
          </a:prstGeom>
        </p:spPr>
      </p:pic>
      <p:pic>
        <p:nvPicPr>
          <p:cNvPr id="7" name="Picture 6" descr="08022011Range_corrected_signal_power.jpg"/>
          <p:cNvPicPr/>
          <p:nvPr/>
        </p:nvPicPr>
        <p:blipFill>
          <a:blip r:embed="rId3" cstate="print"/>
          <a:srcRect l="3350" t="6241" r="8072" b="9249"/>
          <a:stretch>
            <a:fillRect/>
          </a:stretch>
        </p:blipFill>
        <p:spPr>
          <a:xfrm>
            <a:off x="1246909" y="4101353"/>
            <a:ext cx="6650182" cy="1949824"/>
          </a:xfrm>
          <a:prstGeom prst="rect">
            <a:avLst/>
          </a:prstGeom>
        </p:spPr>
      </p:pic>
      <p:sp>
        <p:nvSpPr>
          <p:cNvPr id="8" name="TextBox 7"/>
          <p:cNvSpPr txBox="1"/>
          <p:nvPr/>
        </p:nvSpPr>
        <p:spPr>
          <a:xfrm>
            <a:off x="1870364" y="6043298"/>
            <a:ext cx="5472545" cy="913856"/>
          </a:xfrm>
          <a:prstGeom prst="rect">
            <a:avLst/>
          </a:prstGeom>
          <a:noFill/>
        </p:spPr>
        <p:txBody>
          <a:bodyPr wrap="square" lIns="82058" tIns="41029" rIns="82058" bIns="41029" rtlCol="0">
            <a:spAutoFit/>
          </a:bodyPr>
          <a:lstStyle/>
          <a:p>
            <a:r>
              <a:rPr lang="en-US" dirty="0" smtClean="0"/>
              <a:t>17:57 			  18:27	                     18:57</a:t>
            </a:r>
          </a:p>
          <a:p>
            <a:r>
              <a:rPr lang="en-US" dirty="0" smtClean="0"/>
              <a:t>			 (EST)</a:t>
            </a:r>
            <a:endParaRPr lang="en-US" dirty="0"/>
          </a:p>
        </p:txBody>
      </p:sp>
      <p:sp>
        <p:nvSpPr>
          <p:cNvPr id="9" name="Footer Placeholder 8"/>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sz="2500" dirty="0" smtClean="0"/>
              <a:t>Vertical wind velocity, signal power, and range corrected signal power vs. height and time measured on 8/4/2011</a:t>
            </a:r>
            <a:endParaRPr lang="en-US" sz="2500"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32</a:t>
            </a:fld>
            <a:endParaRPr lang="en-US"/>
          </a:p>
        </p:txBody>
      </p:sp>
      <p:pic>
        <p:nvPicPr>
          <p:cNvPr id="6" name="Content Placeholder 5" descr="08042011Wind_velocity_estimated_using_MLE.jpg"/>
          <p:cNvPicPr>
            <a:picLocks noGrp="1"/>
          </p:cNvPicPr>
          <p:nvPr>
            <p:ph idx="1"/>
          </p:nvPr>
        </p:nvPicPr>
        <p:blipFill>
          <a:blip r:embed="rId2" cstate="print"/>
          <a:srcRect l="3471" t="6389" r="9029" b="9658"/>
          <a:stretch>
            <a:fillRect/>
          </a:stretch>
        </p:blipFill>
        <p:spPr>
          <a:xfrm>
            <a:off x="969818" y="1277470"/>
            <a:ext cx="6996545" cy="1748118"/>
          </a:xfrm>
          <a:prstGeom prst="rect">
            <a:avLst/>
          </a:prstGeom>
        </p:spPr>
      </p:pic>
      <p:pic>
        <p:nvPicPr>
          <p:cNvPr id="7" name="Picture 6" descr="08042011Total_signal_power.jpg"/>
          <p:cNvPicPr/>
          <p:nvPr/>
        </p:nvPicPr>
        <p:blipFill>
          <a:blip r:embed="rId3" cstate="print"/>
          <a:srcRect l="3581" t="6389" r="8583" b="9807"/>
          <a:stretch>
            <a:fillRect/>
          </a:stretch>
        </p:blipFill>
        <p:spPr>
          <a:xfrm>
            <a:off x="969818" y="3092824"/>
            <a:ext cx="7065818" cy="1411941"/>
          </a:xfrm>
          <a:prstGeom prst="rect">
            <a:avLst/>
          </a:prstGeom>
        </p:spPr>
      </p:pic>
      <p:pic>
        <p:nvPicPr>
          <p:cNvPr id="8" name="Picture 7" descr="08042011Range_corrected_signal_power.jpg"/>
          <p:cNvPicPr/>
          <p:nvPr/>
        </p:nvPicPr>
        <p:blipFill>
          <a:blip r:embed="rId4" cstate="print"/>
          <a:srcRect l="3581" t="6538" r="8360" b="12117"/>
          <a:stretch>
            <a:fillRect/>
          </a:stretch>
        </p:blipFill>
        <p:spPr>
          <a:xfrm>
            <a:off x="900545" y="4504765"/>
            <a:ext cx="7204364" cy="1613647"/>
          </a:xfrm>
          <a:prstGeom prst="rect">
            <a:avLst/>
          </a:prstGeom>
        </p:spPr>
      </p:pic>
      <p:sp>
        <p:nvSpPr>
          <p:cNvPr id="9" name="TextBox 8"/>
          <p:cNvSpPr txBox="1"/>
          <p:nvPr/>
        </p:nvSpPr>
        <p:spPr>
          <a:xfrm>
            <a:off x="1524000" y="6118412"/>
            <a:ext cx="5957455" cy="913856"/>
          </a:xfrm>
          <a:prstGeom prst="rect">
            <a:avLst/>
          </a:prstGeom>
          <a:noFill/>
        </p:spPr>
        <p:txBody>
          <a:bodyPr wrap="square" lIns="82058" tIns="41029" rIns="82058" bIns="41029" rtlCol="0">
            <a:spAutoFit/>
          </a:bodyPr>
          <a:lstStyle/>
          <a:p>
            <a:r>
              <a:rPr lang="en-US" dirty="0" smtClean="0"/>
              <a:t>17:08 			     17:38                                 18:08</a:t>
            </a:r>
          </a:p>
          <a:p>
            <a:r>
              <a:rPr lang="en-US" dirty="0" smtClean="0"/>
              <a:t>			    (EST)</a:t>
            </a:r>
            <a:endParaRPr lang="en-US" dirty="0"/>
          </a:p>
        </p:txBody>
      </p:sp>
      <p:sp>
        <p:nvSpPr>
          <p:cNvPr id="10" name="Footer Placeholder 9"/>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sz="2500" dirty="0" smtClean="0"/>
              <a:t>Vertical wind velocity, signal power, and range corrected signal power vs. height and time measured on 6/24/2012</a:t>
            </a:r>
            <a:endParaRPr lang="en-US" sz="2500" dirty="0"/>
          </a:p>
        </p:txBody>
      </p:sp>
      <p:pic>
        <p:nvPicPr>
          <p:cNvPr id="6" name="Content Placeholder 5" descr="24_June_2012_WBKGNoise_Vertical_velocity_estimated_using_Matlab_MLE.jpg"/>
          <p:cNvPicPr>
            <a:picLocks noGrp="1" noChangeAspect="1"/>
          </p:cNvPicPr>
          <p:nvPr>
            <p:ph idx="1"/>
          </p:nvPr>
        </p:nvPicPr>
        <p:blipFill>
          <a:blip r:embed="rId2" cstate="print"/>
          <a:srcRect l="3218" t="6250" r="7673" b="15609"/>
          <a:stretch>
            <a:fillRect/>
          </a:stretch>
        </p:blipFill>
        <p:spPr>
          <a:xfrm>
            <a:off x="346364" y="1344706"/>
            <a:ext cx="8312727" cy="1411941"/>
          </a:xfrm>
        </p:spPr>
      </p:pic>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33</a:t>
            </a:fld>
            <a:endParaRPr lang="en-US"/>
          </a:p>
        </p:txBody>
      </p:sp>
      <p:pic>
        <p:nvPicPr>
          <p:cNvPr id="7" name="Picture 6" descr="24_June_2012_WBKGNoise_Range_corrected_signal_power.jpg"/>
          <p:cNvPicPr>
            <a:picLocks noChangeAspect="1"/>
          </p:cNvPicPr>
          <p:nvPr/>
        </p:nvPicPr>
        <p:blipFill>
          <a:blip r:embed="rId3" cstate="print"/>
          <a:srcRect l="3788" t="6566" r="9091" b="10606"/>
          <a:stretch>
            <a:fillRect/>
          </a:stretch>
        </p:blipFill>
        <p:spPr>
          <a:xfrm>
            <a:off x="346363" y="4706471"/>
            <a:ext cx="8243455" cy="1411941"/>
          </a:xfrm>
          <a:prstGeom prst="rect">
            <a:avLst/>
          </a:prstGeom>
        </p:spPr>
      </p:pic>
      <p:sp>
        <p:nvSpPr>
          <p:cNvPr id="8" name="TextBox 7"/>
          <p:cNvSpPr txBox="1"/>
          <p:nvPr/>
        </p:nvSpPr>
        <p:spPr>
          <a:xfrm>
            <a:off x="969818" y="6118412"/>
            <a:ext cx="7065818" cy="636857"/>
          </a:xfrm>
          <a:prstGeom prst="rect">
            <a:avLst/>
          </a:prstGeom>
          <a:noFill/>
        </p:spPr>
        <p:txBody>
          <a:bodyPr wrap="square" lIns="82058" tIns="41029" rIns="82058" bIns="41029" rtlCol="0">
            <a:spAutoFit/>
          </a:bodyPr>
          <a:lstStyle/>
          <a:p>
            <a:r>
              <a:rPr lang="en-US" dirty="0" smtClean="0"/>
              <a:t>18:21 			            18:51                                            19:21</a:t>
            </a:r>
          </a:p>
          <a:p>
            <a:r>
              <a:rPr lang="en-US" dirty="0" smtClean="0"/>
              <a:t>			            (EST)</a:t>
            </a:r>
            <a:endParaRPr lang="en-US" dirty="0"/>
          </a:p>
        </p:txBody>
      </p:sp>
      <p:pic>
        <p:nvPicPr>
          <p:cNvPr id="9" name="Picture 8" descr="24_June_2012_WBKGNoise_Total_signal_power.jpg"/>
          <p:cNvPicPr/>
          <p:nvPr/>
        </p:nvPicPr>
        <p:blipFill>
          <a:blip r:embed="rId4" cstate="print"/>
          <a:srcRect l="3024" t="6575" r="8471" b="9923"/>
          <a:stretch>
            <a:fillRect/>
          </a:stretch>
        </p:blipFill>
        <p:spPr>
          <a:xfrm>
            <a:off x="346364" y="2756647"/>
            <a:ext cx="8312727" cy="1949824"/>
          </a:xfrm>
          <a:prstGeom prst="rect">
            <a:avLst/>
          </a:prstGeom>
        </p:spPr>
      </p:pic>
      <p:sp>
        <p:nvSpPr>
          <p:cNvPr id="10" name="Footer Placeholder 9"/>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sz="2500" dirty="0" smtClean="0"/>
              <a:t>Vertical wind velocity, signal power, and range corrected signal power vs. height and time measured on 6/27/2012</a:t>
            </a:r>
            <a:endParaRPr lang="en-US" sz="2500"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34</a:t>
            </a:fld>
            <a:endParaRPr lang="en-US"/>
          </a:p>
        </p:txBody>
      </p:sp>
      <p:pic>
        <p:nvPicPr>
          <p:cNvPr id="6" name="Content Placeholder 5" descr="27_June_2012_WBGKNoise_Vertical_velocity_estimated_using_Matlab_MLE.jpg"/>
          <p:cNvPicPr>
            <a:picLocks noGrp="1"/>
          </p:cNvPicPr>
          <p:nvPr>
            <p:ph idx="1"/>
          </p:nvPr>
        </p:nvPicPr>
        <p:blipFill>
          <a:blip r:embed="rId2" cstate="print"/>
          <a:srcRect l="3243" t="6914" r="9698" b="11068"/>
          <a:stretch>
            <a:fillRect/>
          </a:stretch>
        </p:blipFill>
        <p:spPr>
          <a:xfrm>
            <a:off x="346364" y="1344707"/>
            <a:ext cx="8451273" cy="1344705"/>
          </a:xfrm>
          <a:prstGeom prst="rect">
            <a:avLst/>
          </a:prstGeom>
        </p:spPr>
      </p:pic>
      <p:pic>
        <p:nvPicPr>
          <p:cNvPr id="7" name="Picture 6" descr="27_June_2012_WBGKNoise_Total_signal_power.jpg"/>
          <p:cNvPicPr/>
          <p:nvPr/>
        </p:nvPicPr>
        <p:blipFill>
          <a:blip r:embed="rId3" cstate="print"/>
          <a:srcRect l="3453" t="6594" r="8360" b="9795"/>
          <a:stretch>
            <a:fillRect/>
          </a:stretch>
        </p:blipFill>
        <p:spPr>
          <a:xfrm>
            <a:off x="346363" y="2823883"/>
            <a:ext cx="8641773" cy="1517179"/>
          </a:xfrm>
          <a:prstGeom prst="rect">
            <a:avLst/>
          </a:prstGeom>
        </p:spPr>
      </p:pic>
      <p:pic>
        <p:nvPicPr>
          <p:cNvPr id="8" name="Picture 7" descr="27_June_2012_WBGKNoise_Range_corrected_signal_power.jpg"/>
          <p:cNvPicPr/>
          <p:nvPr/>
        </p:nvPicPr>
        <p:blipFill>
          <a:blip r:embed="rId4" cstate="print"/>
          <a:srcRect l="3358" t="6667" r="9252" b="10278"/>
          <a:stretch>
            <a:fillRect/>
          </a:stretch>
        </p:blipFill>
        <p:spPr>
          <a:xfrm>
            <a:off x="346364" y="4437529"/>
            <a:ext cx="8589818" cy="1748118"/>
          </a:xfrm>
          <a:prstGeom prst="rect">
            <a:avLst/>
          </a:prstGeom>
        </p:spPr>
      </p:pic>
      <p:sp>
        <p:nvSpPr>
          <p:cNvPr id="9" name="TextBox 8"/>
          <p:cNvSpPr txBox="1"/>
          <p:nvPr/>
        </p:nvSpPr>
        <p:spPr>
          <a:xfrm>
            <a:off x="969818" y="6118412"/>
            <a:ext cx="7342909" cy="636857"/>
          </a:xfrm>
          <a:prstGeom prst="rect">
            <a:avLst/>
          </a:prstGeom>
          <a:noFill/>
        </p:spPr>
        <p:txBody>
          <a:bodyPr wrap="square" lIns="82058" tIns="41029" rIns="82058" bIns="41029" rtlCol="0">
            <a:spAutoFit/>
          </a:bodyPr>
          <a:lstStyle/>
          <a:p>
            <a:r>
              <a:rPr lang="en-US" dirty="0" smtClean="0"/>
              <a:t>16:00 		            17:00                           18:00                            19:21</a:t>
            </a:r>
          </a:p>
          <a:p>
            <a:r>
              <a:rPr lang="en-US" dirty="0" smtClean="0"/>
              <a:t>			            (EST)</a:t>
            </a:r>
            <a:endParaRPr lang="en-US" dirty="0"/>
          </a:p>
        </p:txBody>
      </p:sp>
      <p:sp>
        <p:nvSpPr>
          <p:cNvPr id="10" name="Footer Placeholder 9"/>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sz="2700" dirty="0" smtClean="0"/>
              <a:t>Horizontal wind speed </a:t>
            </a:r>
            <a:r>
              <a:rPr lang="en-US" sz="2700" dirty="0" err="1" smtClean="0"/>
              <a:t>vs</a:t>
            </a:r>
            <a:r>
              <a:rPr lang="en-US" sz="2700" dirty="0" smtClean="0"/>
              <a:t> time and height and vertical wind velocity measured on Dec. 5</a:t>
            </a:r>
            <a:r>
              <a:rPr lang="en-US" sz="2700" baseline="30000" dirty="0" smtClean="0"/>
              <a:t>th</a:t>
            </a:r>
            <a:r>
              <a:rPr lang="en-US" sz="2700" dirty="0" smtClean="0"/>
              <a:t>, 2011</a:t>
            </a:r>
            <a:endParaRPr lang="en-US" sz="2700"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35</a:t>
            </a:fld>
            <a:endParaRPr lang="en-US"/>
          </a:p>
        </p:txBody>
      </p:sp>
      <p:pic>
        <p:nvPicPr>
          <p:cNvPr id="8" name="Picture 7" descr="05_Dec_2011_V7_Extrapolated_Vertical_velocity_estimated_using_Matlab_MLE.jpg"/>
          <p:cNvPicPr/>
          <p:nvPr/>
        </p:nvPicPr>
        <p:blipFill>
          <a:blip r:embed="rId2" cstate="print"/>
          <a:srcRect l="2800" t="6697" r="8137" b="5899"/>
          <a:stretch>
            <a:fillRect/>
          </a:stretch>
        </p:blipFill>
        <p:spPr>
          <a:xfrm>
            <a:off x="1316182" y="4034117"/>
            <a:ext cx="6580909" cy="2420471"/>
          </a:xfrm>
          <a:prstGeom prst="rect">
            <a:avLst/>
          </a:prstGeom>
        </p:spPr>
      </p:pic>
      <p:pic>
        <p:nvPicPr>
          <p:cNvPr id="10" name="Picture 9" descr="05_Dec_2011_V7_Extrapolated_Wind_Barb_MLE.jpg"/>
          <p:cNvPicPr/>
          <p:nvPr/>
        </p:nvPicPr>
        <p:blipFill>
          <a:blip r:embed="rId3" cstate="print"/>
          <a:srcRect l="3019" t="14835" r="9185" b="5769"/>
          <a:stretch>
            <a:fillRect/>
          </a:stretch>
        </p:blipFill>
        <p:spPr>
          <a:xfrm>
            <a:off x="1316182" y="1680882"/>
            <a:ext cx="6165273" cy="2218765"/>
          </a:xfrm>
          <a:prstGeom prst="rect">
            <a:avLst/>
          </a:prstGeom>
        </p:spPr>
      </p:pic>
      <p:sp>
        <p:nvSpPr>
          <p:cNvPr id="7" name="Footer Placeholder 6"/>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sz="2000" dirty="0" smtClean="0"/>
              <a:t>Backscattered signals power and range corrected power vs. height and time measured on Dec. 5</a:t>
            </a:r>
            <a:r>
              <a:rPr lang="en-US" sz="2000" baseline="30000" dirty="0" smtClean="0"/>
              <a:t>th</a:t>
            </a:r>
            <a:r>
              <a:rPr lang="en-US" sz="2000" dirty="0" smtClean="0"/>
              <a:t>, 2011</a:t>
            </a:r>
            <a:endParaRPr lang="en-US" sz="2000"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36</a:t>
            </a:fld>
            <a:endParaRPr lang="en-US"/>
          </a:p>
        </p:txBody>
      </p:sp>
      <p:pic>
        <p:nvPicPr>
          <p:cNvPr id="6" name="Content Placeholder 5" descr="05_Dec_2011_V7_Extrapolated_Total_signal_power.jpg"/>
          <p:cNvPicPr>
            <a:picLocks noGrp="1"/>
          </p:cNvPicPr>
          <p:nvPr>
            <p:ph idx="1"/>
          </p:nvPr>
        </p:nvPicPr>
        <p:blipFill>
          <a:blip r:embed="rId2" cstate="print"/>
          <a:srcRect l="2912" t="6833" r="8137" b="6530"/>
          <a:stretch>
            <a:fillRect/>
          </a:stretch>
        </p:blipFill>
        <p:spPr>
          <a:xfrm>
            <a:off x="346364" y="1599640"/>
            <a:ext cx="8382000" cy="1963831"/>
          </a:xfrm>
          <a:prstGeom prst="rect">
            <a:avLst/>
          </a:prstGeom>
        </p:spPr>
      </p:pic>
      <p:pic>
        <p:nvPicPr>
          <p:cNvPr id="7" name="Picture 6" descr="05_Dec_2011_V7_Extrapolated_Range_corrected_signal_power.jpg"/>
          <p:cNvPicPr/>
          <p:nvPr/>
        </p:nvPicPr>
        <p:blipFill>
          <a:blip r:embed="rId3" cstate="print"/>
          <a:srcRect l="3470" t="6644" r="8471" b="6241"/>
          <a:stretch>
            <a:fillRect/>
          </a:stretch>
        </p:blipFill>
        <p:spPr>
          <a:xfrm>
            <a:off x="346363" y="3899647"/>
            <a:ext cx="8243455" cy="2069678"/>
          </a:xfrm>
          <a:prstGeom prst="rect">
            <a:avLst/>
          </a:prstGeom>
        </p:spPr>
      </p:pic>
      <p:sp>
        <p:nvSpPr>
          <p:cNvPr id="8" name="Footer Placeholder 7"/>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normAutofit fontScale="90000"/>
          </a:bodyPr>
          <a:lstStyle/>
          <a:p>
            <a:r>
              <a:rPr lang="en-US" dirty="0" smtClean="0"/>
              <a:t>FFT signal processing vs. </a:t>
            </a:r>
            <a:r>
              <a:rPr lang="en-US" dirty="0" err="1" smtClean="0"/>
              <a:t>Autocorrealtion</a:t>
            </a:r>
            <a:endParaRPr lang="en-US" dirty="0"/>
          </a:p>
        </p:txBody>
      </p:sp>
      <p:sp>
        <p:nvSpPr>
          <p:cNvPr id="5" name="Slide Number Placeholder 4"/>
          <p:cNvSpPr>
            <a:spLocks noGrp="1"/>
          </p:cNvSpPr>
          <p:nvPr>
            <p:ph type="sldNum" sz="quarter" idx="12"/>
          </p:nvPr>
        </p:nvSpPr>
        <p:spPr/>
        <p:txBody>
          <a:bodyPr/>
          <a:lstStyle/>
          <a:p>
            <a:pPr>
              <a:defRPr/>
            </a:pPr>
            <a:fld id="{A8E0367D-7E3B-4FC3-9A9C-BC2E0762A3AD}" type="slidenum">
              <a:rPr lang="en-US" smtClean="0"/>
              <a:pPr>
                <a:defRPr/>
              </a:pPr>
              <a:t>37</a:t>
            </a:fld>
            <a:endParaRPr lang="en-US"/>
          </a:p>
        </p:txBody>
      </p:sp>
      <p:pic>
        <p:nvPicPr>
          <p:cNvPr id="10" name="Content Placeholder 9" descr="13_August_2012_Signal_intensity_peaks.jpg"/>
          <p:cNvPicPr>
            <a:picLocks noGrp="1" noChangeAspect="1"/>
          </p:cNvPicPr>
          <p:nvPr>
            <p:ph idx="1"/>
          </p:nvPr>
        </p:nvPicPr>
        <p:blipFill>
          <a:blip r:embed="rId2" cstate="print"/>
          <a:srcRect l="7068" t="6944" r="7068" b="2778"/>
          <a:stretch>
            <a:fillRect/>
          </a:stretch>
        </p:blipFill>
        <p:spPr>
          <a:xfrm>
            <a:off x="554182" y="1479176"/>
            <a:ext cx="7718047" cy="4773706"/>
          </a:xfrm>
        </p:spPr>
      </p:pic>
      <p:sp>
        <p:nvSpPr>
          <p:cNvPr id="6" name="Footer Placeholder 5"/>
          <p:cNvSpPr>
            <a:spLocks noGrp="1"/>
          </p:cNvSpPr>
          <p:nvPr>
            <p:ph type="ftr" sz="quarter" idx="11"/>
          </p:nvPr>
        </p:nvSpPr>
        <p:spPr/>
        <p:txBody>
          <a:bodyPr/>
          <a:lstStyle/>
          <a:p>
            <a:r>
              <a:rPr lang="en-US" smtClean="0"/>
              <a:t>FPGA Programming for Real Time Analysis of Lidar Systems by: Dr. S. Abdelazim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639312"/>
          </a:xfrm>
        </p:spPr>
        <p:txBody>
          <a:bodyPr>
            <a:normAutofit/>
          </a:bodyPr>
          <a:lstStyle/>
          <a:p>
            <a:pPr algn="ctr"/>
            <a:r>
              <a:rPr lang="en-US" dirty="0" smtClean="0"/>
              <a:t>Thank you</a:t>
            </a:r>
            <a:br>
              <a:rPr lang="en-US" dirty="0" smtClean="0"/>
            </a:br>
            <a:r>
              <a:rPr lang="en-US" dirty="0" smtClean="0"/>
              <a:t/>
            </a:r>
            <a:br>
              <a:rPr lang="en-US" dirty="0" smtClean="0"/>
            </a:br>
            <a:r>
              <a:rPr lang="en-US" dirty="0" smtClean="0"/>
              <a:t>Questions</a:t>
            </a:r>
            <a:endParaRPr lang="en-US" dirty="0"/>
          </a:p>
        </p:txBody>
      </p:sp>
      <p:sp>
        <p:nvSpPr>
          <p:cNvPr id="3" name="Footer Placeholder 2"/>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4" name="Slide Number Placeholder 3"/>
          <p:cNvSpPr>
            <a:spLocks noGrp="1"/>
          </p:cNvSpPr>
          <p:nvPr>
            <p:ph type="sldNum" sz="quarter" idx="12"/>
          </p:nvPr>
        </p:nvSpPr>
        <p:spPr/>
        <p:txBody>
          <a:bodyPr/>
          <a:lstStyle/>
          <a:p>
            <a:fld id="{204EF30B-75CB-4CD5-BC35-FE1970FEF6AA}" type="slidenum">
              <a:rPr lang="en-US" smtClean="0"/>
              <a:t>38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066800"/>
            <a:ext cx="8305800" cy="1569660"/>
          </a:xfrm>
          <a:prstGeom prst="rect">
            <a:avLst/>
          </a:prstGeom>
          <a:noFill/>
        </p:spPr>
        <p:txBody>
          <a:bodyPr wrap="square" rtlCol="0">
            <a:spAutoFit/>
          </a:bodyPr>
          <a:lstStyle/>
          <a:p>
            <a:pPr marL="0" lvl="1" indent="457200"/>
            <a:endParaRPr lang="en-US" dirty="0" smtClean="0"/>
          </a:p>
          <a:p>
            <a:pPr marL="0" lvl="1" indent="457200"/>
            <a:endParaRPr lang="en-US" dirty="0" smtClean="0"/>
          </a:p>
          <a:p>
            <a:pPr marL="0" lvl="1" indent="457200">
              <a:buFont typeface="Wingdings" pitchFamily="2" charset="2"/>
              <a:buChar char="q"/>
            </a:pPr>
            <a:r>
              <a:rPr lang="en-US" sz="2000" dirty="0" smtClean="0">
                <a:latin typeface="+mj-lt"/>
              </a:rPr>
              <a:t>To process backscattered signals </a:t>
            </a:r>
            <a:r>
              <a:rPr lang="en-US" sz="2000" dirty="0" smtClean="0">
                <a:latin typeface="+mj-lt"/>
              </a:rPr>
              <a:t>in real time, signal processing algorithms will be programmed into the </a:t>
            </a:r>
            <a:r>
              <a:rPr lang="en-US" sz="2000" dirty="0" smtClean="0">
                <a:latin typeface="+mj-lt"/>
              </a:rPr>
              <a:t>Field Programmable Gate Array (FPGA), </a:t>
            </a:r>
            <a:r>
              <a:rPr lang="en-US" sz="2000" dirty="0" smtClean="0">
                <a:latin typeface="+mj-lt"/>
              </a:rPr>
              <a:t>so that </a:t>
            </a:r>
            <a:r>
              <a:rPr lang="en-US" sz="2000" dirty="0" smtClean="0">
                <a:latin typeface="+mj-lt"/>
              </a:rPr>
              <a:t>backscattered signals are processed right after being acquired (Co-Processor).</a:t>
            </a:r>
            <a:endParaRPr lang="en-US" sz="2000" dirty="0" smtClean="0">
              <a:latin typeface="+mj-lt"/>
            </a:endParaRPr>
          </a:p>
        </p:txBody>
      </p:sp>
      <p:pic>
        <p:nvPicPr>
          <p:cNvPr id="2052" name="Picture 4"/>
          <p:cNvPicPr>
            <a:picLocks noChangeAspect="1" noChangeArrowheads="1"/>
          </p:cNvPicPr>
          <p:nvPr/>
        </p:nvPicPr>
        <p:blipFill>
          <a:blip r:embed="rId2" cstate="print"/>
          <a:srcRect/>
          <a:stretch>
            <a:fillRect/>
          </a:stretch>
        </p:blipFill>
        <p:spPr bwMode="auto">
          <a:xfrm>
            <a:off x="609600" y="3810000"/>
            <a:ext cx="6248400" cy="2188316"/>
          </a:xfrm>
          <a:prstGeom prst="rect">
            <a:avLst/>
          </a:prstGeom>
          <a:noFill/>
          <a:ln w="12700">
            <a:solidFill>
              <a:schemeClr val="tx1"/>
            </a:solidFill>
            <a:miter lim="800000"/>
            <a:headEnd/>
            <a:tailEnd/>
          </a:ln>
        </p:spPr>
      </p:pic>
      <p:sp>
        <p:nvSpPr>
          <p:cNvPr id="10" name="Rectangle 9"/>
          <p:cNvSpPr/>
          <p:nvPr/>
        </p:nvSpPr>
        <p:spPr>
          <a:xfrm>
            <a:off x="1905000" y="3352800"/>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Signal processing</a:t>
            </a:r>
            <a:endParaRPr lang="en-US" dirty="0"/>
          </a:p>
        </p:txBody>
      </p:sp>
      <p:sp>
        <p:nvSpPr>
          <p:cNvPr id="11" name="Rectangle 10"/>
          <p:cNvSpPr/>
          <p:nvPr/>
        </p:nvSpPr>
        <p:spPr>
          <a:xfrm>
            <a:off x="228600" y="6096000"/>
            <a:ext cx="2133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acquisition</a:t>
            </a:r>
            <a:endParaRPr lang="en-US" dirty="0"/>
          </a:p>
        </p:txBody>
      </p:sp>
      <p:cxnSp>
        <p:nvCxnSpPr>
          <p:cNvPr id="13" name="Straight Arrow Connector 12"/>
          <p:cNvCxnSpPr/>
          <p:nvPr/>
        </p:nvCxnSpPr>
        <p:spPr>
          <a:xfrm rot="5400000">
            <a:off x="2286794" y="4190206"/>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609600" y="5486400"/>
            <a:ext cx="1219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204EF30B-75CB-4CD5-BC35-FE1970FEF6AA}" type="slidenum">
              <a:rPr lang="en-US" smtClean="0"/>
              <a:t>4</a:t>
            </a:fld>
            <a:endParaRPr lang="en-US"/>
          </a:p>
        </p:txBody>
      </p:sp>
      <p:sp>
        <p:nvSpPr>
          <p:cNvPr id="14" name="Footer Placeholder 13"/>
          <p:cNvSpPr>
            <a:spLocks noGrp="1"/>
          </p:cNvSpPr>
          <p:nvPr>
            <p:ph type="ftr" sz="quarter" idx="11"/>
          </p:nvPr>
        </p:nvSpPr>
        <p:spPr/>
        <p:txBody>
          <a:bodyPr/>
          <a:lstStyle/>
          <a:p>
            <a:r>
              <a:rPr lang="en-US" smtClean="0"/>
              <a:t>FPGA Programming for Real Time Analysis of Lidar Systems by: Dr. S. Abdelazim</a:t>
            </a:r>
            <a:endParaRPr lang="en-US" dirty="0"/>
          </a:p>
        </p:txBody>
      </p:sp>
      <p:sp>
        <p:nvSpPr>
          <p:cNvPr id="15" name="Title 1"/>
          <p:cNvSpPr>
            <a:spLocks noGrp="1"/>
          </p:cNvSpPr>
          <p:nvPr>
            <p:ph type="title"/>
          </p:nvPr>
        </p:nvSpPr>
        <p:spPr>
          <a:xfrm>
            <a:off x="381000" y="304800"/>
            <a:ext cx="8229600" cy="1143000"/>
          </a:xfrm>
        </p:spPr>
        <p:txBody>
          <a:bodyPr/>
          <a:lstStyle/>
          <a:p>
            <a:r>
              <a:rPr lang="en-US" dirty="0" smtClean="0"/>
              <a:t>FPGA for Real Time Analysis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000" dirty="0" smtClean="0"/>
              <a:t>FPGA </a:t>
            </a:r>
            <a:r>
              <a:rPr lang="en-US" sz="4000" dirty="0" smtClean="0"/>
              <a:t>PROGRAMMING METHODOLOGY</a:t>
            </a:r>
            <a:endParaRPr lang="en-US" sz="4000" dirty="0"/>
          </a:p>
        </p:txBody>
      </p:sp>
      <p:sp>
        <p:nvSpPr>
          <p:cNvPr id="3" name="Content Placeholder 2"/>
          <p:cNvSpPr>
            <a:spLocks noGrp="1"/>
          </p:cNvSpPr>
          <p:nvPr>
            <p:ph idx="1"/>
          </p:nvPr>
        </p:nvSpPr>
        <p:spPr>
          <a:xfrm>
            <a:off x="533400" y="1828800"/>
            <a:ext cx="8229600" cy="1600200"/>
          </a:xfrm>
        </p:spPr>
        <p:txBody>
          <a:bodyPr/>
          <a:lstStyle/>
          <a:p>
            <a:r>
              <a:rPr lang="en-US" sz="2000" dirty="0" smtClean="0"/>
              <a:t>A signal </a:t>
            </a:r>
            <a:r>
              <a:rPr lang="en-US" sz="2000" dirty="0" smtClean="0"/>
              <a:t>processing </a:t>
            </a:r>
            <a:r>
              <a:rPr lang="en-US" sz="2000" dirty="0" smtClean="0"/>
              <a:t>algorithm is initially implemented as a logic design, which can be simulated and tested using </a:t>
            </a:r>
            <a:r>
              <a:rPr lang="en-US" sz="2000" dirty="0" smtClean="0"/>
              <a:t>MATLAB/</a:t>
            </a:r>
            <a:r>
              <a:rPr lang="en-US" sz="2000" dirty="0" err="1" smtClean="0"/>
              <a:t>Simulink</a:t>
            </a:r>
            <a:r>
              <a:rPr lang="en-US" sz="2000" dirty="0" smtClean="0"/>
              <a:t> </a:t>
            </a:r>
            <a:r>
              <a:rPr lang="en-US" sz="2000" dirty="0" smtClean="0"/>
              <a:t>software. </a:t>
            </a:r>
          </a:p>
          <a:p>
            <a:r>
              <a:rPr lang="en-US" sz="2000" dirty="0" smtClean="0"/>
              <a:t>The </a:t>
            </a:r>
            <a:r>
              <a:rPr lang="en-US" sz="2000" dirty="0" smtClean="0"/>
              <a:t>logic design is then compiled using Xilinx system generator toolset to produce a hardware VLSI image, which can be downloaded into the FPGA.</a:t>
            </a:r>
          </a:p>
          <a:p>
            <a:pPr>
              <a:buNone/>
            </a:pPr>
            <a:endParaRPr lang="en-US" sz="2000" dirty="0" smtClean="0"/>
          </a:p>
        </p:txBody>
      </p:sp>
      <p:sp>
        <p:nvSpPr>
          <p:cNvPr id="5" name="Footer Placeholder 4"/>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6" name="Slide Number Placeholder 5"/>
          <p:cNvSpPr>
            <a:spLocks noGrp="1"/>
          </p:cNvSpPr>
          <p:nvPr>
            <p:ph type="sldNum" sz="quarter" idx="12"/>
          </p:nvPr>
        </p:nvSpPr>
        <p:spPr/>
        <p:txBody>
          <a:bodyPr/>
          <a:lstStyle/>
          <a:p>
            <a:fld id="{204EF30B-75CB-4CD5-BC35-FE1970FEF6AA}" type="slidenum">
              <a:rPr lang="en-US" smtClean="0"/>
              <a:t>5</a:t>
            </a:fld>
            <a:endParaRPr lang="en-US"/>
          </a:p>
        </p:txBody>
      </p:sp>
      <p:pic>
        <p:nvPicPr>
          <p:cNvPr id="8" name="Picture 7"/>
          <p:cNvPicPr>
            <a:picLocks noChangeAspect="1" noChangeArrowheads="1"/>
          </p:cNvPicPr>
          <p:nvPr/>
        </p:nvPicPr>
        <p:blipFill>
          <a:blip r:embed="rId3" cstate="print"/>
          <a:srcRect/>
          <a:stretch>
            <a:fillRect/>
          </a:stretch>
        </p:blipFill>
        <p:spPr bwMode="auto">
          <a:xfrm>
            <a:off x="1219200" y="3429000"/>
            <a:ext cx="5181600" cy="2852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Accumulator circuit</a:t>
            </a:r>
            <a:endParaRPr lang="en-US" dirty="0"/>
          </a:p>
        </p:txBody>
      </p:sp>
      <p:sp>
        <p:nvSpPr>
          <p:cNvPr id="4" name="Footer Placeholder 3"/>
          <p:cNvSpPr>
            <a:spLocks noGrp="1"/>
          </p:cNvSpPr>
          <p:nvPr>
            <p:ph type="ftr" sz="quarter" idx="11"/>
          </p:nvPr>
        </p:nvSpPr>
        <p:spPr/>
        <p:txBody>
          <a:bodyPr/>
          <a:lstStyle/>
          <a:p>
            <a:r>
              <a:rPr lang="en-US" smtClean="0"/>
              <a:t>FPGA Programming for Real Time Analysis of Lidar Systems by: Dr. S. Abdelazim</a:t>
            </a:r>
            <a:endParaRPr lang="en-US" dirty="0"/>
          </a:p>
        </p:txBody>
      </p:sp>
      <p:sp>
        <p:nvSpPr>
          <p:cNvPr id="5" name="Slide Number Placeholder 4"/>
          <p:cNvSpPr>
            <a:spLocks noGrp="1"/>
          </p:cNvSpPr>
          <p:nvPr>
            <p:ph type="sldNum" sz="quarter" idx="12"/>
          </p:nvPr>
        </p:nvSpPr>
        <p:spPr/>
        <p:txBody>
          <a:bodyPr/>
          <a:lstStyle/>
          <a:p>
            <a:fld id="{204EF30B-75CB-4CD5-BC35-FE1970FEF6AA}" type="slidenum">
              <a:rPr lang="en-US" smtClean="0"/>
              <a:t>6</a:t>
            </a:fld>
            <a:endParaRPr lang="en-US"/>
          </a:p>
        </p:txBody>
      </p:sp>
      <p:pic>
        <p:nvPicPr>
          <p:cNvPr id="6" name="Picture 7"/>
          <p:cNvPicPr>
            <a:picLocks noGrp="1" noChangeAspect="1" noChangeArrowheads="1"/>
          </p:cNvPicPr>
          <p:nvPr>
            <p:ph idx="1"/>
          </p:nvPr>
        </p:nvPicPr>
        <p:blipFill>
          <a:blip r:embed="rId2" cstate="print"/>
          <a:srcRect/>
          <a:stretch>
            <a:fillRect/>
          </a:stretch>
        </p:blipFill>
        <p:spPr bwMode="auto">
          <a:xfrm>
            <a:off x="381000" y="1600200"/>
            <a:ext cx="8527718" cy="46942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304800" y="3352800"/>
            <a:ext cx="4090737" cy="3048000"/>
          </a:xfrm>
          <a:prstGeom prst="rect">
            <a:avLst/>
          </a:prstGeom>
          <a:noFill/>
          <a:ln w="9525">
            <a:noFill/>
            <a:miter lim="800000"/>
            <a:headEnd/>
            <a:tailEnd/>
          </a:ln>
        </p:spPr>
      </p:pic>
      <p:pic>
        <p:nvPicPr>
          <p:cNvPr id="5126" name="Picture 6"/>
          <p:cNvPicPr>
            <a:picLocks noChangeAspect="1" noChangeArrowheads="1"/>
          </p:cNvPicPr>
          <p:nvPr/>
        </p:nvPicPr>
        <p:blipFill>
          <a:blip r:embed="rId3" cstate="print"/>
          <a:srcRect/>
          <a:stretch>
            <a:fillRect/>
          </a:stretch>
        </p:blipFill>
        <p:spPr bwMode="auto">
          <a:xfrm>
            <a:off x="4724400" y="3276600"/>
            <a:ext cx="3952875" cy="3149313"/>
          </a:xfrm>
          <a:prstGeom prst="rect">
            <a:avLst/>
          </a:prstGeom>
          <a:noFill/>
          <a:ln w="9525">
            <a:noFill/>
            <a:miter lim="800000"/>
            <a:headEnd/>
            <a:tailEnd/>
          </a:ln>
        </p:spPr>
      </p:pic>
      <p:pic>
        <p:nvPicPr>
          <p:cNvPr id="5127" name="Picture 7"/>
          <p:cNvPicPr>
            <a:picLocks noChangeAspect="1" noChangeArrowheads="1"/>
          </p:cNvPicPr>
          <p:nvPr/>
        </p:nvPicPr>
        <p:blipFill>
          <a:blip r:embed="rId4" cstate="print"/>
          <a:srcRect/>
          <a:stretch>
            <a:fillRect/>
          </a:stretch>
        </p:blipFill>
        <p:spPr bwMode="auto">
          <a:xfrm>
            <a:off x="5105400" y="1828800"/>
            <a:ext cx="3886200" cy="2139230"/>
          </a:xfrm>
          <a:prstGeom prst="rect">
            <a:avLst/>
          </a:prstGeom>
          <a:noFill/>
          <a:ln w="9525">
            <a:noFill/>
            <a:miter lim="800000"/>
            <a:headEnd/>
            <a:tailEnd/>
          </a:ln>
        </p:spPr>
      </p:pic>
      <p:sp>
        <p:nvSpPr>
          <p:cNvPr id="10" name="Rectangle 9"/>
          <p:cNvSpPr/>
          <p:nvPr/>
        </p:nvSpPr>
        <p:spPr>
          <a:xfrm>
            <a:off x="2743200" y="2209800"/>
            <a:ext cx="1905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Matlab</a:t>
            </a:r>
            <a:r>
              <a:rPr lang="en-US" dirty="0" smtClean="0"/>
              <a:t>/</a:t>
            </a:r>
            <a:r>
              <a:rPr lang="en-US" dirty="0" err="1" smtClean="0"/>
              <a:t>Simulink</a:t>
            </a:r>
            <a:r>
              <a:rPr lang="en-US" dirty="0" smtClean="0"/>
              <a:t> design</a:t>
            </a:r>
            <a:endParaRPr lang="en-US" dirty="0"/>
          </a:p>
        </p:txBody>
      </p:sp>
      <p:cxnSp>
        <p:nvCxnSpPr>
          <p:cNvPr id="12" name="Straight Arrow Connector 11"/>
          <p:cNvCxnSpPr>
            <a:stCxn id="10" idx="3"/>
          </p:cNvCxnSpPr>
          <p:nvPr/>
        </p:nvCxnSpPr>
        <p:spPr>
          <a:xfrm>
            <a:off x="4648200" y="2476500"/>
            <a:ext cx="4572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2400" y="2057400"/>
            <a:ext cx="2057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verification</a:t>
            </a:r>
            <a:endParaRPr lang="en-US" dirty="0"/>
          </a:p>
        </p:txBody>
      </p:sp>
      <p:cxnSp>
        <p:nvCxnSpPr>
          <p:cNvPr id="15" name="Straight Arrow Connector 14"/>
          <p:cNvCxnSpPr/>
          <p:nvPr/>
        </p:nvCxnSpPr>
        <p:spPr>
          <a:xfrm>
            <a:off x="1676400" y="2667000"/>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133600" y="2743200"/>
            <a:ext cx="2514600" cy="1676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204EF30B-75CB-4CD5-BC35-FE1970FEF6AA}" type="slidenum">
              <a:rPr lang="en-US" smtClean="0"/>
              <a:t>7</a:t>
            </a:fld>
            <a:endParaRPr lang="en-US"/>
          </a:p>
        </p:txBody>
      </p:sp>
      <p:sp>
        <p:nvSpPr>
          <p:cNvPr id="14" name="Footer Placeholder 13"/>
          <p:cNvSpPr>
            <a:spLocks noGrp="1"/>
          </p:cNvSpPr>
          <p:nvPr>
            <p:ph type="ftr" sz="quarter" idx="11"/>
          </p:nvPr>
        </p:nvSpPr>
        <p:spPr/>
        <p:txBody>
          <a:bodyPr/>
          <a:lstStyle/>
          <a:p>
            <a:r>
              <a:rPr lang="en-US" smtClean="0"/>
              <a:t>FPGA Programming for Real Time Analysis of Lidar Systems by: Dr. S. Abdelazim</a:t>
            </a:r>
            <a:endParaRPr lang="en-US" dirty="0"/>
          </a:p>
        </p:txBody>
      </p:sp>
      <p:sp>
        <p:nvSpPr>
          <p:cNvPr id="16" name="Title 1"/>
          <p:cNvSpPr>
            <a:spLocks noGrp="1"/>
          </p:cNvSpPr>
          <p:nvPr>
            <p:ph type="title"/>
          </p:nvPr>
        </p:nvSpPr>
        <p:spPr>
          <a:xfrm>
            <a:off x="304800" y="533400"/>
            <a:ext cx="8229600" cy="990600"/>
          </a:xfrm>
        </p:spPr>
        <p:txBody>
          <a:bodyPr tIns="41029">
            <a:normAutofit/>
          </a:bodyPr>
          <a:lstStyle/>
          <a:p>
            <a:r>
              <a:rPr lang="en-US" dirty="0" smtClean="0"/>
              <a:t>A</a:t>
            </a:r>
            <a:r>
              <a:rPr lang="en-US" dirty="0" smtClean="0"/>
              <a:t>ccumulator </a:t>
            </a:r>
            <a:r>
              <a:rPr lang="en-US" dirty="0" smtClean="0"/>
              <a:t>circuit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90600"/>
          </a:xfrm>
        </p:spPr>
        <p:txBody>
          <a:bodyPr>
            <a:normAutofit/>
          </a:bodyPr>
          <a:lstStyle/>
          <a:p>
            <a:r>
              <a:rPr lang="en-US" dirty="0" smtClean="0"/>
              <a:t>Power Spectrum Calculation </a:t>
            </a:r>
            <a:endParaRPr lang="en-US" dirty="0"/>
          </a:p>
        </p:txBody>
      </p:sp>
      <p:sp>
        <p:nvSpPr>
          <p:cNvPr id="4" name="Footer Placeholder 3"/>
          <p:cNvSpPr>
            <a:spLocks noGrp="1"/>
          </p:cNvSpPr>
          <p:nvPr>
            <p:ph type="ftr" sz="quarter" idx="11"/>
          </p:nvPr>
        </p:nvSpPr>
        <p:spPr/>
        <p:txBody>
          <a:bodyPr/>
          <a:lstStyle/>
          <a:p>
            <a:r>
              <a:rPr lang="en-US" smtClean="0"/>
              <a:t>FPGA Programming for Real Time Analysis of Lidar Systems by: Dr. S. Abdelazim</a:t>
            </a:r>
            <a:endParaRPr lang="en-US" dirty="0"/>
          </a:p>
        </p:txBody>
      </p:sp>
      <p:sp>
        <p:nvSpPr>
          <p:cNvPr id="5" name="Slide Number Placeholder 4"/>
          <p:cNvSpPr>
            <a:spLocks noGrp="1"/>
          </p:cNvSpPr>
          <p:nvPr>
            <p:ph type="sldNum" sz="quarter" idx="12"/>
          </p:nvPr>
        </p:nvSpPr>
        <p:spPr/>
        <p:txBody>
          <a:bodyPr/>
          <a:lstStyle/>
          <a:p>
            <a:fld id="{204EF30B-75CB-4CD5-BC35-FE1970FEF6AA}" type="slidenum">
              <a:rPr lang="en-US" smtClean="0"/>
              <a:t>8</a:t>
            </a:fld>
            <a:endParaRPr lang="en-US"/>
          </a:p>
        </p:txBody>
      </p:sp>
      <p:pic>
        <p:nvPicPr>
          <p:cNvPr id="6" name="Content Placeholder 5"/>
          <p:cNvPicPr>
            <a:picLocks noGrp="1"/>
          </p:cNvPicPr>
          <p:nvPr>
            <p:ph idx="1"/>
          </p:nvPr>
        </p:nvPicPr>
        <p:blipFill>
          <a:blip r:embed="rId2" cstate="print"/>
          <a:srcRect t="4386" b="2924"/>
          <a:stretch>
            <a:fillRect/>
          </a:stretch>
        </p:blipFill>
        <p:spPr bwMode="auto">
          <a:xfrm>
            <a:off x="457200" y="3886200"/>
            <a:ext cx="7010400" cy="2482621"/>
          </a:xfrm>
          <a:prstGeom prst="rect">
            <a:avLst/>
          </a:prstGeom>
          <a:noFill/>
          <a:ln w="9525">
            <a:noFill/>
            <a:miter lim="800000"/>
            <a:headEnd/>
            <a:tailEnd/>
          </a:ln>
        </p:spPr>
      </p:pic>
      <p:sp>
        <p:nvSpPr>
          <p:cNvPr id="7" name="TextBox 6"/>
          <p:cNvSpPr txBox="1"/>
          <p:nvPr/>
        </p:nvSpPr>
        <p:spPr>
          <a:xfrm>
            <a:off x="457200" y="1676400"/>
            <a:ext cx="8382000" cy="2298851"/>
          </a:xfrm>
          <a:prstGeom prst="rect">
            <a:avLst/>
          </a:prstGeom>
          <a:noFill/>
        </p:spPr>
        <p:txBody>
          <a:bodyPr wrap="square" lIns="82058" tIns="41029" rIns="82058" bIns="41029" rtlCol="0">
            <a:spAutoFit/>
          </a:bodyPr>
          <a:lstStyle/>
          <a:p>
            <a:pPr>
              <a:buFont typeface="Arial" pitchFamily="34" charset="0"/>
              <a:buChar char="•"/>
            </a:pPr>
            <a:r>
              <a:rPr lang="en-US" sz="2400" dirty="0" smtClean="0">
                <a:latin typeface="+mj-lt"/>
              </a:rPr>
              <a:t>Power spectrum of backscattered time domain signals can be estimated using digital circuits (FFT logic circuit block) and be implemented on the FPGA. </a:t>
            </a:r>
          </a:p>
          <a:p>
            <a:pPr>
              <a:buFont typeface="Arial" pitchFamily="34" charset="0"/>
              <a:buChar char="•"/>
            </a:pPr>
            <a:r>
              <a:rPr lang="en-US" sz="2400" dirty="0" smtClean="0">
                <a:latin typeface="+mj-lt"/>
              </a:rPr>
              <a:t>The </a:t>
            </a:r>
            <a:r>
              <a:rPr lang="en-US" sz="2400" dirty="0">
                <a:latin typeface="+mj-lt"/>
              </a:rPr>
              <a:t>complex output of the FFT block is then multiplied by its complex conjugate to obtain the square modules of the power spectrum.</a:t>
            </a:r>
            <a:endParaRPr lang="en-US" sz="24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4419600" cy="685802"/>
          </a:xfrm>
        </p:spPr>
        <p:txBody>
          <a:bodyPr/>
          <a:lstStyle/>
          <a:p>
            <a:r>
              <a:rPr lang="en-US" dirty="0" smtClean="0"/>
              <a:t>Power Spectra Accumulation</a:t>
            </a:r>
            <a:endParaRPr lang="en-US" dirty="0"/>
          </a:p>
        </p:txBody>
      </p:sp>
      <p:sp>
        <p:nvSpPr>
          <p:cNvPr id="3" name="Text Placeholder 2"/>
          <p:cNvSpPr>
            <a:spLocks noGrp="1"/>
          </p:cNvSpPr>
          <p:nvPr>
            <p:ph type="body" idx="2"/>
          </p:nvPr>
        </p:nvSpPr>
        <p:spPr/>
        <p:txBody>
          <a:bodyPr>
            <a:normAutofit lnSpcReduction="10000"/>
          </a:bodyPr>
          <a:lstStyle/>
          <a:p>
            <a:r>
              <a:rPr lang="en-US" dirty="0" smtClean="0"/>
              <a:t>Accumulation digital circuit of the FFT output (power spectrum) as implemented on the FPGA. </a:t>
            </a:r>
          </a:p>
          <a:p>
            <a:r>
              <a:rPr lang="en-US" dirty="0" smtClean="0"/>
              <a:t>In this design a FIFO block is used as a RAM and the whole design acts like a ring, where a power spectrum vector of 8k circles the ring until a new vector arrives, then the stored vector is read from the FIFO and added to the newly arrived vector. The result is then stored into the FIFO until a new vector arrives, and so on. This accumulation process will be performed until the counter circuit (Accumulator block) counts to 10k X 8192 samples, which means arrival of 10k laser shots, then newly arrived power spectra are ignored and stored accumulated data are streamed out to an output buffer before it is streamed to the host PC.</a:t>
            </a:r>
          </a:p>
          <a:p>
            <a:endParaRPr lang="en-US" dirty="0"/>
          </a:p>
        </p:txBody>
      </p:sp>
      <p:sp>
        <p:nvSpPr>
          <p:cNvPr id="5" name="Footer Placeholder 4"/>
          <p:cNvSpPr>
            <a:spLocks noGrp="1"/>
          </p:cNvSpPr>
          <p:nvPr>
            <p:ph type="ftr" sz="quarter" idx="11"/>
          </p:nvPr>
        </p:nvSpPr>
        <p:spPr/>
        <p:txBody>
          <a:bodyPr/>
          <a:lstStyle/>
          <a:p>
            <a:r>
              <a:rPr lang="en-US" smtClean="0"/>
              <a:t>FPGA Programming for Real Time Analysis of Lidar Systems by: Dr. S. Abdelazim</a:t>
            </a:r>
            <a:endParaRPr lang="en-US"/>
          </a:p>
        </p:txBody>
      </p:sp>
      <p:sp>
        <p:nvSpPr>
          <p:cNvPr id="6" name="Slide Number Placeholder 5"/>
          <p:cNvSpPr>
            <a:spLocks noGrp="1"/>
          </p:cNvSpPr>
          <p:nvPr>
            <p:ph type="sldNum" sz="quarter" idx="12"/>
          </p:nvPr>
        </p:nvSpPr>
        <p:spPr/>
        <p:txBody>
          <a:bodyPr/>
          <a:lstStyle/>
          <a:p>
            <a:fld id="{204EF30B-75CB-4CD5-BC35-FE1970FEF6AA}" type="slidenum">
              <a:rPr lang="en-US" smtClean="0"/>
              <a:t>9</a:t>
            </a:fld>
            <a:endParaRPr lang="en-US"/>
          </a:p>
        </p:txBody>
      </p:sp>
      <p:pic>
        <p:nvPicPr>
          <p:cNvPr id="7" name="Content Placeholder 5"/>
          <p:cNvPicPr>
            <a:picLocks noGrp="1"/>
          </p:cNvPicPr>
          <p:nvPr>
            <p:ph sz="half" idx="1"/>
          </p:nvPr>
        </p:nvPicPr>
        <p:blipFill>
          <a:blip r:embed="rId2" cstate="print"/>
          <a:srcRect t="4545" b="3030"/>
          <a:stretch>
            <a:fillRect/>
          </a:stretch>
        </p:blipFill>
        <p:spPr bwMode="auto">
          <a:xfrm>
            <a:off x="3429000" y="2743200"/>
            <a:ext cx="5434297" cy="2589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656</TotalTime>
  <Words>2233</Words>
  <Application>Microsoft Office PowerPoint</Application>
  <PresentationFormat>On-screen Show (4:3)</PresentationFormat>
  <Paragraphs>218</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FPGA Programming for Real Time Analysis of Lidar Systems</vt:lpstr>
      <vt:lpstr>OUTLINE</vt:lpstr>
      <vt:lpstr>INTRODUCTION</vt:lpstr>
      <vt:lpstr>FPGA for Real Time Analysis</vt:lpstr>
      <vt:lpstr>FPGA PROGRAMMING METHODOLOGY</vt:lpstr>
      <vt:lpstr>Accumulator circuit</vt:lpstr>
      <vt:lpstr>Accumulator circuit</vt:lpstr>
      <vt:lpstr>Power Spectrum Calculation </vt:lpstr>
      <vt:lpstr>Power Spectra Accumulation</vt:lpstr>
      <vt:lpstr>Power Spectra Accumulation</vt:lpstr>
      <vt:lpstr>Low-Pass (FIR) filter Digital Circuit</vt:lpstr>
      <vt:lpstr>Low-Pass (FIR) filter Digital Circuit</vt:lpstr>
      <vt:lpstr>FPGA Programming for Coherent Doppler Lidar for Wind Sensing</vt:lpstr>
      <vt:lpstr>Coherent Doppler Lidar System</vt:lpstr>
      <vt:lpstr>FFT Pre-processing Algorithm</vt:lpstr>
      <vt:lpstr>Slide 16</vt:lpstr>
      <vt:lpstr>Arithmetic Operations and Logic Circuits</vt:lpstr>
      <vt:lpstr>Autocorrelation (Analog Complex Demodulator) Pre-Processing Algorithm</vt:lpstr>
      <vt:lpstr>In-Phase (I) and Quadrature (Q) signals’ generation</vt:lpstr>
      <vt:lpstr>Autocorrelation Pre-Processing Algorithm</vt:lpstr>
      <vt:lpstr>Autocorrelation Digital Circuit</vt:lpstr>
      <vt:lpstr>Autocorrelation Digital Circuit</vt:lpstr>
      <vt:lpstr>Vertical wind velocity vs. height and time measured on 8/17/2011</vt:lpstr>
      <vt:lpstr>Atmospheric backscattered signal power vs. height and time measured on 8/17/2011</vt:lpstr>
      <vt:lpstr>Atmospheric backscattered range corrected signal power vs. height and time measured on 8/17/2011</vt:lpstr>
      <vt:lpstr>Slide 26</vt:lpstr>
      <vt:lpstr>Comparing 1 micron direct detection to 1.5 micron coherent detection</vt:lpstr>
      <vt:lpstr>Vertical wind velocity vs. height and time measured on on 8/18/2011</vt:lpstr>
      <vt:lpstr>Atmospheric backscattered signal power vs. height and time measured on 8/18/2011</vt:lpstr>
      <vt:lpstr>Atmospheric backscattered range corrected signal power vs. height and time measured on 8/18/2011</vt:lpstr>
      <vt:lpstr>Vertical wind velocity and range corrected signal power vs. height and time measured on 8/2/2011</vt:lpstr>
      <vt:lpstr>Vertical wind velocity, signal power, and range corrected signal power vs. height and time measured on 8/4/2011</vt:lpstr>
      <vt:lpstr>Vertical wind velocity, signal power, and range corrected signal power vs. height and time measured on 6/24/2012</vt:lpstr>
      <vt:lpstr>Vertical wind velocity, signal power, and range corrected signal power vs. height and time measured on 6/27/2012</vt:lpstr>
      <vt:lpstr>Horizontal wind speed vs time and height and vertical wind velocity measured on Dec. 5th, 2011</vt:lpstr>
      <vt:lpstr>Backscattered signals power and range corrected power vs. height and time measured on Dec. 5th, 2011</vt:lpstr>
      <vt:lpstr>FFT signal processing vs. Autocorrealtion</vt:lpstr>
      <vt:lpstr>Thank you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Sameh</dc:creator>
  <cp:lastModifiedBy>Sameh</cp:lastModifiedBy>
  <cp:revision>33</cp:revision>
  <dcterms:created xsi:type="dcterms:W3CDTF">2013-06-06T02:59:12Z</dcterms:created>
  <dcterms:modified xsi:type="dcterms:W3CDTF">2013-06-06T13:55:48Z</dcterms:modified>
</cp:coreProperties>
</file>