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767" r:id="rId3"/>
    <p:sldMasterId id="2147483779" r:id="rId4"/>
  </p:sldMasterIdLst>
  <p:notesMasterIdLst>
    <p:notesMasterId r:id="rId52"/>
  </p:notesMasterIdLst>
  <p:sldIdLst>
    <p:sldId id="378" r:id="rId5"/>
    <p:sldId id="1012" r:id="rId6"/>
    <p:sldId id="1013" r:id="rId7"/>
    <p:sldId id="1014" r:id="rId8"/>
    <p:sldId id="1016" r:id="rId9"/>
    <p:sldId id="1017" r:id="rId10"/>
    <p:sldId id="1018" r:id="rId11"/>
    <p:sldId id="1045" r:id="rId12"/>
    <p:sldId id="1019" r:id="rId13"/>
    <p:sldId id="1044" r:id="rId14"/>
    <p:sldId id="1021" r:id="rId15"/>
    <p:sldId id="1023" r:id="rId16"/>
    <p:sldId id="1043" r:id="rId17"/>
    <p:sldId id="1029" r:id="rId18"/>
    <p:sldId id="1030" r:id="rId19"/>
    <p:sldId id="1031" r:id="rId20"/>
    <p:sldId id="1032" r:id="rId21"/>
    <p:sldId id="1033" r:id="rId22"/>
    <p:sldId id="1034" r:id="rId23"/>
    <p:sldId id="1036" r:id="rId24"/>
    <p:sldId id="1037" r:id="rId25"/>
    <p:sldId id="1025" r:id="rId26"/>
    <p:sldId id="956" r:id="rId27"/>
    <p:sldId id="958" r:id="rId28"/>
    <p:sldId id="959" r:id="rId29"/>
    <p:sldId id="960" r:id="rId30"/>
    <p:sldId id="961" r:id="rId31"/>
    <p:sldId id="962" r:id="rId32"/>
    <p:sldId id="963" r:id="rId33"/>
    <p:sldId id="964" r:id="rId34"/>
    <p:sldId id="965" r:id="rId35"/>
    <p:sldId id="966" r:id="rId36"/>
    <p:sldId id="967" r:id="rId37"/>
    <p:sldId id="968" r:id="rId38"/>
    <p:sldId id="969" r:id="rId39"/>
    <p:sldId id="970" r:id="rId40"/>
    <p:sldId id="971" r:id="rId41"/>
    <p:sldId id="972" r:id="rId42"/>
    <p:sldId id="973" r:id="rId43"/>
    <p:sldId id="974" r:id="rId44"/>
    <p:sldId id="975" r:id="rId45"/>
    <p:sldId id="976" r:id="rId46"/>
    <p:sldId id="977" r:id="rId47"/>
    <p:sldId id="921" r:id="rId48"/>
    <p:sldId id="922" r:id="rId49"/>
    <p:sldId id="978" r:id="rId50"/>
    <p:sldId id="1042" r:id="rId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663300"/>
    <a:srgbClr val="009900"/>
    <a:srgbClr val="FF0000"/>
    <a:srgbClr val="DDDDDD"/>
    <a:srgbClr val="FF3300"/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352" autoAdjust="0"/>
    <p:restoredTop sz="98243" autoAdjust="0"/>
  </p:normalViewPr>
  <p:slideViewPr>
    <p:cSldViewPr>
      <p:cViewPr varScale="1">
        <p:scale>
          <a:sx n="91" d="100"/>
          <a:sy n="91" d="100"/>
        </p:scale>
        <p:origin x="-114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778FF34-D03C-4A4B-9A45-25B39BE94D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953064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53124A-E2BB-40F9-88C0-3F8DB0F9A876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B1F7140-616B-4F09-AE88-1C758B972C48}" type="slidenum">
              <a:rPr lang="en-US" smtClean="0">
                <a:solidFill>
                  <a:prstClr val="black"/>
                </a:solidFill>
              </a:rPr>
              <a:pPr eaLnBrk="1" hangingPunct="1"/>
              <a:t>29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559AFA-1563-4CBF-9E94-6D73CBF5E8E4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52C1DC-84FA-4934-96BC-B6FAEC83D360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67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0BAFE7D-BC22-4493-8D9C-7C98A02FDCCA}" type="slidenum">
              <a:rPr lang="en-US" sz="1200"/>
              <a:pPr algn="r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28" tIns="45714" rIns="91428" bIns="45714"/>
          <a:lstStyle/>
          <a:p>
            <a:pPr eaLnBrk="1" hangingPunct="1"/>
            <a:endParaRPr lang="en-US" smtClean="0"/>
          </a:p>
        </p:txBody>
      </p:sp>
      <p:sp>
        <p:nvSpPr>
          <p:cNvPr id="890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 defTabSz="900113"/>
            <a:fld id="{572E7F11-934B-4A87-9C0B-C0631CDDBF66}" type="slidenum">
              <a:rPr lang="en-US" sz="1200">
                <a:latin typeface="Calibri" pitchFamily="34" charset="0"/>
              </a:rPr>
              <a:pPr algn="r" defTabSz="900113"/>
              <a:t>9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A39DF8-E9C2-478E-A0D3-AAB446AA482A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467577" indent="-224325" algn="ctr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16227" indent="-224325" algn="ctr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364878" indent="-224325" algn="ctr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13528" indent="-224325" algn="ctr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2B25471F-E481-4EA4-8A6C-3E07B75E40B3}" type="slidenum">
              <a:rPr lang="en-US" sz="1000">
                <a:solidFill>
                  <a:prstClr val="black"/>
                </a:solidFill>
              </a:rPr>
              <a:pPr/>
              <a:t>19</a:t>
            </a:fld>
            <a:endParaRPr lang="en-US" sz="1000">
              <a:solidFill>
                <a:prstClr val="black"/>
              </a:solidFill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8AF5DF7-D173-44DD-818B-985DAE24E263}" type="slidenum">
              <a:rPr lang="en-US" sz="1200">
                <a:solidFill>
                  <a:prstClr val="black"/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0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806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5BB597F9-BAB7-48DB-8713-35795752A26A}" type="slidenum">
              <a:rPr lang="en-US" sz="1200">
                <a:solidFill>
                  <a:prstClr val="black"/>
                </a:solidFill>
                <a:latin typeface="Calibri" pitchFamily="34" charset="0"/>
                <a:cs typeface="Arial" charset="0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27</a:t>
            </a:fld>
            <a:endParaRPr lang="en-US" sz="12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82D450A2-DB60-4022-8392-7D6C39DDC099}" type="slidenum">
              <a:rPr lang="en-US" sz="1200">
                <a:solidFill>
                  <a:prstClr val="black"/>
                </a:solidFill>
                <a:latin typeface="Calibri" pitchFamily="34" charset="0"/>
                <a:cs typeface="Arial" charset="0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en-US" sz="12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909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909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E75AF765-3D0C-42B7-88F9-FE4B0880CA59}" type="slidenum">
              <a:rPr lang="en-US" sz="120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en-US" sz="120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11-13,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CREST Site Evaluation 		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9E74F-85F4-4774-95A2-01BDE10A7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11-13,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CREST Site Evaluation 		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DB090-389D-45BE-A8D4-06E15829B6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11-13,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CREST Site Evaluation 		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4346F-8B84-4C67-8D36-FEC888A1A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E4073-93C7-447D-8179-D26E9860F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11FDE-2B52-44D4-9BAE-E5207D73A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FE71E-9419-4817-9297-95CF84336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26C90-3752-4254-96C8-311E197A86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92BA0-2362-420E-9731-CE05217C2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8FDD9-04EE-46FC-8793-0E297D9FC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60FED-3320-4A0E-A0C8-E68B950AAC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A538B-A5C2-4A01-81AE-6C3B3F887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11-13,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CREST Site Evaluation 		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17468-F58A-407F-8720-96514A1F3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00633-6F69-4EF1-85B6-D4B713DF3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3C7B6-FEF9-44C9-98E3-9D481DF9E1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FF94F-5B29-4012-9459-30151C9CD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64FE2-0580-4F76-829B-75724B7F4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48178-5CC7-42F4-9D1E-33019327C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2EB18-3DC7-4CCD-B017-61662BB85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BB9F5-1594-4D8C-968C-6FF7F2BA8E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D5B3-842C-4A0D-8B71-599F4435DE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8948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BB9F5-1594-4D8C-968C-6FF7F2BA8E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D5B3-842C-4A0D-8B71-599F4435DE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1175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BB9F5-1594-4D8C-968C-6FF7F2BA8E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D5B3-842C-4A0D-8B71-599F4435DE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55154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BB9F5-1594-4D8C-968C-6FF7F2BA8E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D5B3-842C-4A0D-8B71-599F4435DE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2665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11-13,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CREST Site Evaluation 		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BE097-130D-4ACB-8F0D-CE6EB11F0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BB9F5-1594-4D8C-968C-6FF7F2BA8E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D5B3-842C-4A0D-8B71-599F4435DE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8147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BB9F5-1594-4D8C-968C-6FF7F2BA8E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D5B3-842C-4A0D-8B71-599F4435DE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49220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BB9F5-1594-4D8C-968C-6FF7F2BA8E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D5B3-842C-4A0D-8B71-599F4435DE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8693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BB9F5-1594-4D8C-968C-6FF7F2BA8E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D5B3-842C-4A0D-8B71-599F4435DE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41609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BB9F5-1594-4D8C-968C-6FF7F2BA8E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D5B3-842C-4A0D-8B71-599F4435DE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4992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BB9F5-1594-4D8C-968C-6FF7F2BA8E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D5B3-842C-4A0D-8B71-599F4435DE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88109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BB9F5-1594-4D8C-968C-6FF7F2BA8E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D5B3-842C-4A0D-8B71-599F4435DE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3224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AA27-F004-4309-8458-63D048884A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681FD-9173-43C2-B372-886C224206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060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AA27-F004-4309-8458-63D048884A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681FD-9173-43C2-B372-886C224206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62047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AA27-F004-4309-8458-63D048884A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681FD-9173-43C2-B372-886C224206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4546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11-13, 2009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CREST Site Evaluation 		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A558B-C1FF-4452-977D-A96C2929D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AA27-F004-4309-8458-63D048884A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681FD-9173-43C2-B372-886C224206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93161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AA27-F004-4309-8458-63D048884A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681FD-9173-43C2-B372-886C224206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05060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AA27-F004-4309-8458-63D048884A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681FD-9173-43C2-B372-886C224206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9388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AA27-F004-4309-8458-63D048884A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681FD-9173-43C2-B372-886C224206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93098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AA27-F004-4309-8458-63D048884A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681FD-9173-43C2-B372-886C224206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32822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AA27-F004-4309-8458-63D048884A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681FD-9173-43C2-B372-886C224206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1267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AA27-F004-4309-8458-63D048884A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681FD-9173-43C2-B372-886C224206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69686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AA27-F004-4309-8458-63D048884A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681FD-9173-43C2-B372-886C224206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27107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BFAE6-9AA3-49E6-8F2E-B1272945B2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798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11-13, 2009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CREST Site Evaluation 		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389A7-D0A9-423E-9C6A-804308796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11-13, 2009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CREST Site Evaluation 		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1C5D2-BDDF-4858-9208-0756E2346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11-13, 2009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CREST Site Evaluation 		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619D1-1EC6-4FB2-B0A3-42B59A86C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11-13, 2009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CREST Site Evaluation 		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C68EC-45A6-40B5-A8F0-1E7E3552E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11-13, 2009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CREST Site Evaluation 		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8740A-8486-4640-89C9-4A010AAB0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March 11-13,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  CREST Site Evaluation 		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B266515-E7D4-4A98-8DA6-990C665D9E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127" name="Picture 3" descr="NOAA-CREST 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43600" y="0"/>
            <a:ext cx="3200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33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33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33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33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6633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6633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6633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6633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D964A038-F879-426D-A1CB-9EB5E8FED9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1" name="Picture 3" descr="NOAA-CREST LOGO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943600" y="0"/>
            <a:ext cx="3200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33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33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33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33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33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33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33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33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70BB9F5-1594-4D8C-968C-6FF7F2BA8E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A38D5B3-842C-4A0D-8B71-599F4435DE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263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A7BAA27-F004-4309-8458-63D048884A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54681FD-9173-43C2-B372-886C224206D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641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9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0.tiff"/><Relationship Id="rId4" Type="http://schemas.openxmlformats.org/officeDocument/2006/relationships/image" Target="../media/image59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0.tiff"/><Relationship Id="rId4" Type="http://schemas.openxmlformats.org/officeDocument/2006/relationships/image" Target="../media/image63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0.tiff"/><Relationship Id="rId5" Type="http://schemas.openxmlformats.org/officeDocument/2006/relationships/image" Target="../media/image67.tiff"/><Relationship Id="rId4" Type="http://schemas.openxmlformats.org/officeDocument/2006/relationships/image" Target="../media/image66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10.bin"/><Relationship Id="rId4" Type="http://schemas.openxmlformats.org/officeDocument/2006/relationships/image" Target="../media/image73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7.tiff"/><Relationship Id="rId4" Type="http://schemas.openxmlformats.org/officeDocument/2006/relationships/image" Target="../media/image76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1.tiff"/><Relationship Id="rId4" Type="http://schemas.openxmlformats.org/officeDocument/2006/relationships/image" Target="../media/image80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39725" y="1905000"/>
            <a:ext cx="8001000" cy="1981200"/>
          </a:xfrm>
          <a:noFill/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en-US" sz="2800" b="1" dirty="0" smtClean="0"/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/>
              <a:t>Sam Ahmed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000" dirty="0" smtClean="0"/>
              <a:t>Herbert </a:t>
            </a:r>
            <a:r>
              <a:rPr lang="en-US" sz="2000" dirty="0" err="1" smtClean="0"/>
              <a:t>Kayser</a:t>
            </a:r>
            <a:r>
              <a:rPr lang="en-US" sz="2000" dirty="0" smtClean="0"/>
              <a:t> Professor of Electrical Engineering</a:t>
            </a:r>
            <a:br>
              <a:rPr lang="en-US" sz="2000" dirty="0" smtClean="0"/>
            </a:br>
            <a:r>
              <a:rPr lang="en-US" sz="2000" dirty="0" smtClean="0"/>
              <a:t>Director, Optical Remote Sensing Laboratory </a:t>
            </a:r>
            <a:br>
              <a:rPr lang="en-US" sz="2000" dirty="0" smtClean="0"/>
            </a:br>
            <a:r>
              <a:rPr lang="en-US" sz="2000" dirty="0" smtClean="0"/>
              <a:t>The City College of the City University of New York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sz="2000" dirty="0" smtClean="0"/>
              <a:t>&amp;</a:t>
            </a:r>
            <a:br>
              <a:rPr lang="en-US" sz="2000" dirty="0" smtClean="0"/>
            </a:br>
            <a:endParaRPr lang="en-US" sz="2000" dirty="0" smtClean="0"/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228600" y="3657600"/>
            <a:ext cx="86868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/>
              <a:t>Professors:  A</a:t>
            </a:r>
            <a:r>
              <a:rPr lang="en-US" sz="2000" b="1" dirty="0"/>
              <a:t>. </a:t>
            </a:r>
            <a:r>
              <a:rPr lang="en-US" sz="2000" b="1" dirty="0" err="1"/>
              <a:t>Gilerson</a:t>
            </a:r>
            <a:r>
              <a:rPr lang="en-US" sz="2000" b="1" dirty="0"/>
              <a:t>, B. Gross, F. </a:t>
            </a:r>
            <a:r>
              <a:rPr lang="en-US" sz="2000" b="1" dirty="0" smtClean="0"/>
              <a:t>Moshary</a:t>
            </a:r>
            <a:r>
              <a:rPr lang="en-US" sz="2000" dirty="0" smtClean="0"/>
              <a:t>, </a:t>
            </a:r>
            <a:r>
              <a:rPr lang="en-US" sz="2000" b="1" dirty="0" smtClean="0"/>
              <a:t>I. </a:t>
            </a:r>
            <a:r>
              <a:rPr lang="en-US" sz="2000" b="1" dirty="0" err="1" smtClean="0"/>
              <a:t>Gladkova</a:t>
            </a:r>
            <a:r>
              <a:rPr lang="en-US" sz="2000" b="1" dirty="0" smtClean="0"/>
              <a:t>, M. </a:t>
            </a:r>
            <a:r>
              <a:rPr lang="en-US" sz="2000" b="1" dirty="0" err="1" smtClean="0"/>
              <a:t>Grossberg</a:t>
            </a:r>
            <a:r>
              <a:rPr lang="en-US" sz="2000" b="1" dirty="0" smtClean="0"/>
              <a:t> &amp; </a:t>
            </a:r>
            <a:r>
              <a:rPr lang="en-US" sz="2000" b="1" dirty="0"/>
              <a:t>H. Tang (CCNY), Prof </a:t>
            </a:r>
            <a:r>
              <a:rPr lang="en-US" sz="2000" b="1" dirty="0" smtClean="0"/>
              <a:t>R. </a:t>
            </a:r>
            <a:r>
              <a:rPr lang="en-US" sz="2000" b="1" dirty="0"/>
              <a:t>Armstrong (UPRM), </a:t>
            </a:r>
          </a:p>
          <a:p>
            <a:pPr>
              <a:spcBef>
                <a:spcPct val="50000"/>
              </a:spcBef>
            </a:pPr>
            <a:r>
              <a:rPr lang="en-US" sz="2000" b="1" dirty="0" smtClean="0"/>
              <a:t>Postdocs: I. Ioannou &amp; S. Hlaing</a:t>
            </a:r>
            <a:endParaRPr lang="en-US" sz="2000" b="1" dirty="0"/>
          </a:p>
          <a:p>
            <a:pPr>
              <a:spcBef>
                <a:spcPct val="50000"/>
              </a:spcBef>
            </a:pPr>
            <a:r>
              <a:rPr lang="en-US" sz="1600" b="1" dirty="0"/>
              <a:t>Grad </a:t>
            </a:r>
            <a:r>
              <a:rPr lang="en-US" sz="1600" b="1" dirty="0" smtClean="0"/>
              <a:t>Students: </a:t>
            </a:r>
            <a:r>
              <a:rPr lang="en-US" sz="1600" b="1" dirty="0"/>
              <a:t>A. Ibrahim</a:t>
            </a:r>
            <a:r>
              <a:rPr lang="en-US" sz="1600" b="1" dirty="0" smtClean="0"/>
              <a:t>, C. Carrizo, A. El-</a:t>
            </a:r>
            <a:r>
              <a:rPr lang="en-US" sz="1600" b="1" dirty="0" err="1"/>
              <a:t>H</a:t>
            </a:r>
            <a:r>
              <a:rPr lang="en-US" sz="1600" b="1" dirty="0" err="1" smtClean="0"/>
              <a:t>abashi</a:t>
            </a:r>
            <a:r>
              <a:rPr lang="en-US" sz="1600" b="1" dirty="0" smtClean="0"/>
              <a:t>, R. </a:t>
            </a:r>
            <a:r>
              <a:rPr lang="en-US" sz="1600" b="1" dirty="0"/>
              <a:t>Foster, D. </a:t>
            </a:r>
            <a:r>
              <a:rPr lang="en-US" sz="1600" b="1" dirty="0" smtClean="0"/>
              <a:t>Lado, K. </a:t>
            </a:r>
            <a:r>
              <a:rPr lang="en-US" sz="1600" b="1" dirty="0" err="1" smtClean="0"/>
              <a:t>Qu</a:t>
            </a:r>
            <a:r>
              <a:rPr lang="en-US" sz="1600" b="1" dirty="0" smtClean="0"/>
              <a:t>, H. Li (CCNY</a:t>
            </a:r>
            <a:r>
              <a:rPr lang="en-US" sz="1600" b="1" dirty="0"/>
              <a:t>), </a:t>
            </a:r>
            <a:r>
              <a:rPr lang="en-US" sz="1600" b="1" dirty="0" smtClean="0"/>
              <a:t>F. </a:t>
            </a:r>
            <a:r>
              <a:rPr lang="en-US" sz="1600" b="1" dirty="0" err="1" smtClean="0"/>
              <a:t>Shahriar</a:t>
            </a:r>
            <a:r>
              <a:rPr lang="en-US" sz="1600" b="1" dirty="0" smtClean="0"/>
              <a:t>, P., </a:t>
            </a:r>
            <a:r>
              <a:rPr lang="en-US" sz="1600" b="1" dirty="0"/>
              <a:t>N. </a:t>
            </a:r>
            <a:r>
              <a:rPr lang="en-US" sz="1600" b="1" dirty="0" err="1"/>
              <a:t>Hernández</a:t>
            </a:r>
            <a:r>
              <a:rPr lang="en-US" dirty="0"/>
              <a:t> </a:t>
            </a:r>
            <a:r>
              <a:rPr lang="en-US" sz="1600" b="1" dirty="0"/>
              <a:t>(UPRM)</a:t>
            </a:r>
          </a:p>
          <a:p>
            <a:pPr>
              <a:spcBef>
                <a:spcPct val="50000"/>
              </a:spcBef>
            </a:pPr>
            <a:r>
              <a:rPr lang="en-US" sz="1600" b="1" dirty="0"/>
              <a:t>Undergrad Students</a:t>
            </a:r>
            <a:r>
              <a:rPr lang="en-US" sz="1600" b="1" dirty="0" smtClean="0"/>
              <a:t>:, </a:t>
            </a:r>
            <a:r>
              <a:rPr lang="en-US" sz="1600" b="1" dirty="0" smtClean="0">
                <a:solidFill>
                  <a:srgbClr val="FF0000"/>
                </a:solidFill>
              </a:rPr>
              <a:t>J. </a:t>
            </a:r>
            <a:r>
              <a:rPr lang="en-US" sz="1600" b="1" dirty="0" err="1" smtClean="0">
                <a:solidFill>
                  <a:srgbClr val="FF0000"/>
                </a:solidFill>
              </a:rPr>
              <a:t>Stepinski</a:t>
            </a:r>
            <a:r>
              <a:rPr lang="en-US" sz="1600" b="1" dirty="0" smtClean="0">
                <a:solidFill>
                  <a:srgbClr val="FF0000"/>
                </a:solidFill>
              </a:rPr>
              <a:t>*, </a:t>
            </a:r>
            <a:r>
              <a:rPr lang="en-US" sz="1600" b="1" dirty="0" smtClean="0"/>
              <a:t>R. </a:t>
            </a:r>
            <a:r>
              <a:rPr lang="en-US" sz="1600" b="1" dirty="0" err="1"/>
              <a:t>Hussain</a:t>
            </a:r>
            <a:r>
              <a:rPr lang="en-US" sz="1600" b="1" dirty="0"/>
              <a:t> </a:t>
            </a:r>
            <a:r>
              <a:rPr lang="en-US" sz="1600" b="1" dirty="0" smtClean="0"/>
              <a:t>(CCNY)</a:t>
            </a:r>
            <a:endParaRPr lang="en-US" sz="1600" b="1" dirty="0"/>
          </a:p>
        </p:txBody>
      </p:sp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192206" y="5775325"/>
            <a:ext cx="872319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</a:rPr>
              <a:t>NOAA Collaborators: Drs. M. Wang</a:t>
            </a:r>
            <a:r>
              <a:rPr lang="en-US" sz="2000" dirty="0" smtClean="0">
                <a:solidFill>
                  <a:srgbClr val="0000FF"/>
                </a:solidFill>
              </a:rPr>
              <a:t>,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P. </a:t>
            </a:r>
            <a:r>
              <a:rPr lang="en-US" sz="2000" dirty="0" err="1" smtClean="0">
                <a:solidFill>
                  <a:srgbClr val="0000FF"/>
                </a:solidFill>
              </a:rPr>
              <a:t>DiGiacomo</a:t>
            </a:r>
            <a:r>
              <a:rPr lang="en-US" sz="2000" dirty="0" smtClean="0">
                <a:solidFill>
                  <a:srgbClr val="0000FF"/>
                </a:solidFill>
              </a:rPr>
              <a:t>,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C. Brown, M. Ondrusek, (NESDIS),  R</a:t>
            </a:r>
            <a:r>
              <a:rPr lang="en-US" sz="2000" dirty="0">
                <a:solidFill>
                  <a:srgbClr val="0000FF"/>
                </a:solidFill>
              </a:rPr>
              <a:t>. </a:t>
            </a:r>
            <a:r>
              <a:rPr lang="en-US" sz="2000" dirty="0" err="1" smtClean="0">
                <a:solidFill>
                  <a:srgbClr val="0000FF"/>
                </a:solidFill>
              </a:rPr>
              <a:t>Stumpf</a:t>
            </a:r>
            <a:r>
              <a:rPr lang="en-US" sz="2000" dirty="0" smtClean="0">
                <a:solidFill>
                  <a:srgbClr val="0000FF"/>
                </a:solidFill>
              </a:rPr>
              <a:t> (NOS)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0"/>
            <a:ext cx="4902200" cy="1431442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219200"/>
            <a:ext cx="9144000" cy="914400"/>
          </a:xfrm>
        </p:spPr>
        <p:txBody>
          <a:bodyPr/>
          <a:lstStyle/>
          <a:p>
            <a:pPr eaLnBrk="1" hangingPunct="1"/>
            <a:r>
              <a:rPr lang="en-US" sz="2400" b="1" dirty="0" smtClean="0"/>
              <a:t>CREST Remote Sensing of </a:t>
            </a:r>
            <a:r>
              <a:rPr lang="en-US" sz="2400" b="1" dirty="0"/>
              <a:t>O</a:t>
            </a:r>
            <a:r>
              <a:rPr lang="en-US" sz="2400" b="1" dirty="0" smtClean="0"/>
              <a:t>cean and Coastal Waters</a:t>
            </a:r>
            <a:br>
              <a:rPr lang="en-US" sz="2400" b="1" dirty="0" smtClean="0"/>
            </a:br>
            <a:r>
              <a:rPr lang="en-US" sz="2400" b="1" dirty="0" smtClean="0"/>
              <a:t>Long Island Coastal Observatory</a:t>
            </a:r>
            <a:br>
              <a:rPr lang="en-US" sz="2400" b="1" dirty="0" smtClean="0"/>
            </a:br>
            <a:r>
              <a:rPr lang="en-US" sz="1800" b="1" dirty="0" smtClean="0"/>
              <a:t>A resource for regional observations and evaluations of </a:t>
            </a:r>
            <a:r>
              <a:rPr lang="en-US" sz="1800" b="1" dirty="0" err="1" smtClean="0"/>
              <a:t>sattelite</a:t>
            </a:r>
            <a:r>
              <a:rPr lang="en-US" sz="1800" b="1" dirty="0" smtClean="0"/>
              <a:t> ocean color data processing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 smtClean="0"/>
          </a:p>
        </p:txBody>
      </p:sp>
      <p:pic>
        <p:nvPicPr>
          <p:cNvPr id="8" name="Picture 7" descr="STAR banner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343775" cy="9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2206" y="6483211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*CCNY and School of Engineering Valedictorian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Documents and Settings\Ruhul\My Documents\K_brevis_movie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457200" y="2482850"/>
            <a:ext cx="5638800" cy="4298950"/>
          </a:xfrm>
        </p:spPr>
      </p:pic>
      <p:pic>
        <p:nvPicPr>
          <p:cNvPr id="26626" name="Picture 14" descr="noaa-right"/>
          <p:cNvPicPr>
            <a:picLocks noChangeAspect="1" noChangeArrowheads="1"/>
          </p:cNvPicPr>
          <p:nvPr/>
        </p:nvPicPr>
        <p:blipFill>
          <a:blip r:embed="rId3" cstate="print">
            <a:lum bright="-6000" contrast="36000"/>
          </a:blip>
          <a:srcRect/>
          <a:stretch>
            <a:fillRect/>
          </a:stretch>
        </p:blipFill>
        <p:spPr bwMode="auto">
          <a:xfrm>
            <a:off x="6248400" y="0"/>
            <a:ext cx="2895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6"/>
          <p:cNvSpPr txBox="1">
            <a:spLocks noChangeArrowheads="1"/>
          </p:cNvSpPr>
          <p:nvPr/>
        </p:nvSpPr>
        <p:spPr>
          <a:xfrm>
            <a:off x="304800" y="1066800"/>
            <a:ext cx="8382000" cy="5334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Tracking </a:t>
            </a:r>
            <a:r>
              <a:rPr lang="en-US" sz="24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of </a:t>
            </a:r>
            <a:r>
              <a:rPr lang="en-US" sz="24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K. </a:t>
            </a:r>
            <a:r>
              <a:rPr lang="en-US" sz="2400" b="1" i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brevis</a:t>
            </a:r>
            <a:r>
              <a:rPr lang="en-US" sz="24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Bloom in Florida with RBD Technique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0"/>
            <a:ext cx="1676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4" descr="CityHea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2819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Box 11"/>
          <p:cNvSpPr txBox="1">
            <a:spLocks noChangeArrowheads="1"/>
          </p:cNvSpPr>
          <p:nvPr/>
        </p:nvSpPr>
        <p:spPr bwMode="auto">
          <a:xfrm>
            <a:off x="4648200" y="1981200"/>
            <a:ext cx="449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u="sng"/>
              <a:t>Blooms of 18 Nov – 02 Dec 2004 identified by in-situ measurements</a:t>
            </a:r>
          </a:p>
        </p:txBody>
      </p:sp>
      <p:pic>
        <p:nvPicPr>
          <p:cNvPr id="26631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1225" y="2790825"/>
            <a:ext cx="18319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0550" y="2774950"/>
            <a:ext cx="18986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4667250"/>
            <a:ext cx="187007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4705350"/>
            <a:ext cx="18446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TextBox 17"/>
          <p:cNvSpPr txBox="1">
            <a:spLocks noChangeArrowheads="1"/>
          </p:cNvSpPr>
          <p:nvPr/>
        </p:nvSpPr>
        <p:spPr bwMode="auto">
          <a:xfrm>
            <a:off x="5181600" y="4448175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22 Nov 2004</a:t>
            </a:r>
          </a:p>
        </p:txBody>
      </p:sp>
      <p:sp>
        <p:nvSpPr>
          <p:cNvPr id="26636" name="TextBox 18"/>
          <p:cNvSpPr txBox="1">
            <a:spLocks noChangeArrowheads="1"/>
          </p:cNvSpPr>
          <p:nvPr/>
        </p:nvSpPr>
        <p:spPr bwMode="auto">
          <a:xfrm>
            <a:off x="7315200" y="4448175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02 Dec 2004</a:t>
            </a:r>
          </a:p>
        </p:txBody>
      </p:sp>
      <p:sp>
        <p:nvSpPr>
          <p:cNvPr id="26637" name="TextBox 19"/>
          <p:cNvSpPr txBox="1">
            <a:spLocks noChangeArrowheads="1"/>
          </p:cNvSpPr>
          <p:nvPr/>
        </p:nvSpPr>
        <p:spPr bwMode="auto">
          <a:xfrm>
            <a:off x="5181600" y="25146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18 Nov 2004</a:t>
            </a:r>
          </a:p>
        </p:txBody>
      </p:sp>
      <p:sp>
        <p:nvSpPr>
          <p:cNvPr id="26638" name="TextBox 20"/>
          <p:cNvSpPr txBox="1">
            <a:spLocks noChangeArrowheads="1"/>
          </p:cNvSpPr>
          <p:nvPr/>
        </p:nvSpPr>
        <p:spPr bwMode="auto">
          <a:xfrm>
            <a:off x="7315200" y="2543175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22 Nov 2004</a:t>
            </a:r>
          </a:p>
        </p:txBody>
      </p:sp>
      <p:sp>
        <p:nvSpPr>
          <p:cNvPr id="26639" name="TextBox 21"/>
          <p:cNvSpPr txBox="1">
            <a:spLocks noChangeArrowheads="1"/>
          </p:cNvSpPr>
          <p:nvPr/>
        </p:nvSpPr>
        <p:spPr bwMode="auto">
          <a:xfrm>
            <a:off x="4495800" y="6303963"/>
            <a:ext cx="46037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1" i="1"/>
              <a:t>Source: http://tidesandcurrents.noaa.gov/hab/bulletins.html </a:t>
            </a:r>
          </a:p>
          <a:p>
            <a:pPr algn="ctr"/>
            <a:endParaRPr lang="en-US"/>
          </a:p>
        </p:txBody>
      </p:sp>
      <p:sp>
        <p:nvSpPr>
          <p:cNvPr id="26640" name="TextBox 22"/>
          <p:cNvSpPr txBox="1">
            <a:spLocks noChangeArrowheads="1"/>
          </p:cNvSpPr>
          <p:nvPr/>
        </p:nvSpPr>
        <p:spPr bwMode="auto">
          <a:xfrm>
            <a:off x="152400" y="1981200"/>
            <a:ext cx="449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u="sng"/>
              <a:t>Animation of the Blooms of 13 Nov – 06 Dec 2004 detected by RBD technique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0"/>
            <a:ext cx="4902200" cy="14314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7700" y="1295400"/>
            <a:ext cx="7924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dirty="0">
                <a:solidFill>
                  <a:srgbClr val="663300"/>
                </a:solidFill>
              </a:rPr>
              <a:t>Advanced algorithms for retrieval of water parameters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130300" y="2438400"/>
            <a:ext cx="71628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Calibri" pitchFamily="34" charset="0"/>
              </a:rPr>
              <a:t>Retrieval of the inherent optical properties </a:t>
            </a:r>
            <a:r>
              <a:rPr lang="en-US" sz="3200" b="1" dirty="0" smtClean="0">
                <a:solidFill>
                  <a:srgbClr val="0000FF"/>
                </a:solidFill>
                <a:latin typeface="Calibri" pitchFamily="34" charset="0"/>
              </a:rPr>
              <a:t>of 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</a:rPr>
              <a:t>the ocean </a:t>
            </a:r>
            <a:r>
              <a:rPr lang="en-US" sz="3200" b="1" dirty="0" smtClean="0">
                <a:solidFill>
                  <a:srgbClr val="0000FF"/>
                </a:solidFill>
                <a:latin typeface="Calibri" pitchFamily="34" charset="0"/>
              </a:rPr>
              <a:t>using MODIS bands:  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</a:rPr>
              <a:t>N</a:t>
            </a:r>
            <a:r>
              <a:rPr lang="en-US" sz="3200" b="1" dirty="0" smtClean="0">
                <a:solidFill>
                  <a:srgbClr val="0000FF"/>
                </a:solidFill>
                <a:latin typeface="Calibri" pitchFamily="34" charset="0"/>
              </a:rPr>
              <a:t>eural 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</a:rPr>
              <a:t>N</a:t>
            </a:r>
            <a:r>
              <a:rPr lang="en-US" sz="3200" b="1" dirty="0" smtClean="0">
                <a:solidFill>
                  <a:srgbClr val="0000FF"/>
                </a:solidFill>
                <a:latin typeface="Calibri" pitchFamily="34" charset="0"/>
              </a:rPr>
              <a:t>etwork approaches</a:t>
            </a:r>
          </a:p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Calibri" pitchFamily="34" charset="0"/>
              </a:rPr>
              <a:t>NOAA Collaborator: M. Wang</a:t>
            </a:r>
            <a:endParaRPr lang="en-US" sz="3200" b="1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055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" y="1219200"/>
            <a:ext cx="9146991" cy="552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724400" y="3505200"/>
            <a:ext cx="4419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-We used 3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neural network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 (NN-I, II,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III)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to derive a relationship between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rs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and level 1 products based on a simulated dataset representative of all water types.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These NN outputs are used to derive </a:t>
            </a:r>
            <a:r>
              <a:rPr lang="en-US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i="1" baseline="-25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bp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(443),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i="1" baseline="-25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(443),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i="1" baseline="-25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(443),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i="1" baseline="-25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(443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(left figure)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-Using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NN-IV we derived a relationship between inverted 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i="1" baseline="-25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bp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(443),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i="1" baseline="-25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(443),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i="1" baseline="-25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(443),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i="1" baseline="-25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(443)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aseline="-25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rs</a:t>
            </a:r>
            <a:r>
              <a:rPr lang="en-US" kern="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and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[</a:t>
            </a:r>
            <a:r>
              <a:rPr kumimoji="0" lang="en-US" b="0" i="0" u="none" strike="noStrike" kern="0" cap="none" spc="0" normalizeH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Chl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]. This relationship is based on the NOMAD field measurements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(right figure)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structure of NN algorithm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and product levels (synthetic datasets-9000 points)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949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" y="1066800"/>
            <a:ext cx="754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 dirty="0"/>
              <a:t>Algorithm Implementation on </a:t>
            </a:r>
            <a:r>
              <a:rPr lang="en-US" b="1" i="1" dirty="0" smtClean="0"/>
              <a:t>Satellite </a:t>
            </a:r>
            <a:r>
              <a:rPr lang="en-US" b="1" i="1" smtClean="0"/>
              <a:t>Data</a:t>
            </a:r>
            <a:r>
              <a:rPr lang="en-US" b="1" i="1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 IOPNN[Chl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], mg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-3</a:t>
            </a:r>
            <a:endParaRPr lang="en-US" dirty="0" smtClean="0"/>
          </a:p>
        </p:txBody>
      </p:sp>
      <p:pic>
        <p:nvPicPr>
          <p:cNvPr id="4" name="Picture 3" descr="S20030322_Chl_IO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676400"/>
            <a:ext cx="8751230" cy="4375614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6096000"/>
            <a:ext cx="51816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743200" y="228600"/>
            <a:ext cx="4166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Sample Seasonal [</a:t>
            </a:r>
            <a:r>
              <a:rPr lang="en-US" b="1" i="1" dirty="0" err="1" smtClean="0"/>
              <a:t>Chl</a:t>
            </a:r>
            <a:r>
              <a:rPr lang="en-US" b="1" i="1" dirty="0" smtClean="0"/>
              <a:t>], Spring 2003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57200" y="1905000"/>
            <a:ext cx="8229600" cy="4495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endParaRPr lang="en-US" sz="2000" b="1" dirty="0" smtClean="0">
              <a:solidFill>
                <a:srgbClr val="0000FF"/>
              </a:solidFill>
            </a:endParaRPr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en-US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Utilizing polarization properties of ocean and coastal waters  for improved IOP retrievals</a:t>
            </a:r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en-US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NOAA Collaborator: </a:t>
            </a:r>
            <a:r>
              <a:rPr lang="en-US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M.Wang</a:t>
            </a:r>
            <a:endParaRPr lang="en-US" b="1" dirty="0" smtClean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0"/>
            <a:ext cx="4902200" cy="14314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" y="715721"/>
            <a:ext cx="7924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dirty="0">
                <a:solidFill>
                  <a:srgbClr val="663300"/>
                </a:solidFill>
              </a:rPr>
              <a:t>Advanced algorithms for retrieval of water parameters</a:t>
            </a:r>
          </a:p>
        </p:txBody>
      </p:sp>
    </p:spTree>
    <p:extLst>
      <p:ext uri="{BB962C8B-B14F-4D97-AF65-F5344CB8AC3E}">
        <p14:creationId xmlns="" xmlns:p14="http://schemas.microsoft.com/office/powerpoint/2010/main" val="276103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6E52-EFD1-4663-9773-2E687D771E4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37866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How can we use polarization characteristics of 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light in water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?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61801" name="Rectangle 9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6180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82194032"/>
              </p:ext>
            </p:extLst>
          </p:nvPr>
        </p:nvGraphicFramePr>
        <p:xfrm>
          <a:off x="1745486" y="2057400"/>
          <a:ext cx="5653027" cy="1329578"/>
        </p:xfrm>
        <a:graphic>
          <a:graphicData uri="http://schemas.openxmlformats.org/presentationml/2006/ole">
            <p:oleObj spid="_x0000_s674818" name="Equation" r:id="rId4" imgW="1803400" imgH="431800" progId="Equation.3">
              <p:embed/>
            </p:oleObj>
          </a:graphicData>
        </a:graphic>
      </p:graphicFrame>
      <p:sp>
        <p:nvSpPr>
          <p:cNvPr id="161802" name="Text Box 10"/>
          <p:cNvSpPr txBox="1">
            <a:spLocks noChangeArrowheads="1"/>
          </p:cNvSpPr>
          <p:nvPr/>
        </p:nvSpPr>
        <p:spPr bwMode="auto">
          <a:xfrm>
            <a:off x="533400" y="3962400"/>
            <a:ext cx="830580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663300"/>
                </a:solidFill>
              </a:rPr>
              <a:t>Standard remote sensing signals by definition do not contain information about full scattering </a:t>
            </a:r>
            <a:r>
              <a:rPr lang="en-US" sz="2400" i="1" dirty="0">
                <a:solidFill>
                  <a:srgbClr val="08089A"/>
                </a:solidFill>
              </a:rPr>
              <a:t>b</a:t>
            </a:r>
            <a:r>
              <a:rPr lang="en-US" sz="2400" dirty="0">
                <a:solidFill>
                  <a:srgbClr val="663300"/>
                </a:solidFill>
              </a:rPr>
              <a:t> and </a:t>
            </a:r>
            <a:r>
              <a:rPr lang="en-US" sz="2400">
                <a:solidFill>
                  <a:srgbClr val="663300"/>
                </a:solidFill>
              </a:rPr>
              <a:t>attenuation </a:t>
            </a:r>
            <a:r>
              <a:rPr lang="en-US" sz="2400" i="1" smtClean="0">
                <a:solidFill>
                  <a:srgbClr val="08089A"/>
                </a:solidFill>
              </a:rPr>
              <a:t>c = a + b</a:t>
            </a:r>
            <a:r>
              <a:rPr lang="en-US" sz="2400" smtClean="0">
                <a:solidFill>
                  <a:srgbClr val="663300"/>
                </a:solidFill>
              </a:rPr>
              <a:t>. </a:t>
            </a:r>
            <a:r>
              <a:rPr lang="en-US" sz="2400" dirty="0" err="1" smtClean="0">
                <a:solidFill>
                  <a:srgbClr val="663300"/>
                </a:solidFill>
              </a:rPr>
              <a:t>DoLP</a:t>
            </a:r>
            <a:r>
              <a:rPr lang="en-US" sz="2400" dirty="0" smtClean="0">
                <a:solidFill>
                  <a:srgbClr val="663300"/>
                </a:solidFill>
              </a:rPr>
              <a:t> </a:t>
            </a:r>
            <a:r>
              <a:rPr lang="en-US" sz="2400" dirty="0">
                <a:solidFill>
                  <a:srgbClr val="663300"/>
                </a:solidFill>
              </a:rPr>
              <a:t>can be used to retrieve information about these </a:t>
            </a:r>
            <a:r>
              <a:rPr lang="en-US" sz="2400" dirty="0" smtClean="0">
                <a:solidFill>
                  <a:srgbClr val="663300"/>
                </a:solidFill>
              </a:rPr>
              <a:t>parameters.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663300"/>
                </a:solidFill>
              </a:rPr>
              <a:t>We show further that attenuation/absorption ratio c/a can be determined from measured </a:t>
            </a:r>
            <a:r>
              <a:rPr lang="en-US" sz="2400" dirty="0" err="1" smtClean="0">
                <a:solidFill>
                  <a:srgbClr val="663300"/>
                </a:solidFill>
              </a:rPr>
              <a:t>DoLP</a:t>
            </a:r>
            <a:r>
              <a:rPr lang="en-US" sz="2400" dirty="0" smtClean="0">
                <a:solidFill>
                  <a:srgbClr val="663300"/>
                </a:solidFill>
              </a:rPr>
              <a:t>. </a:t>
            </a:r>
            <a:endParaRPr lang="en-US" sz="2400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741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09501" y="914400"/>
            <a:ext cx="8001000" cy="3352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Four main constituents assumed in the bio-optical model: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marL="228600" indent="-228600"/>
            <a:r>
              <a:rPr lang="en-US" sz="2400" dirty="0" smtClean="0"/>
              <a:t>Each mentioned particle has inherent optical properties (IOPs) which are related to its concentration</a:t>
            </a:r>
          </a:p>
          <a:p>
            <a:pPr marL="228600" indent="-228600"/>
            <a:r>
              <a:rPr lang="en-US" sz="2400" dirty="0" smtClean="0"/>
              <a:t>IOPs are measured and modeled based on well established formalism</a:t>
            </a:r>
          </a:p>
          <a:p>
            <a:pPr marL="228600" indent="-228600"/>
            <a:r>
              <a:rPr lang="en-US" sz="2400" dirty="0" smtClean="0"/>
              <a:t>Particles also have microphysical characteristics such as, refractive index, size, effective radius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3870" y="4274020"/>
            <a:ext cx="8305800" cy="19082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Two main properties of the particles needed in order to simulate for natural water environment: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IOPs ( absorption and scattering coefficients)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Microphysical parameters (Phase Matrix of scattering for all stokes components) </a:t>
            </a:r>
          </a:p>
          <a:p>
            <a:pPr>
              <a:buFont typeface="Wingdings" pitchFamily="2" charset="2"/>
              <a:buChar char="Ø"/>
            </a:pPr>
            <a:endParaRPr lang="en-US" sz="1600" dirty="0"/>
          </a:p>
          <a:p>
            <a:pPr>
              <a:buFont typeface="Wingdings" pitchFamily="2" charset="2"/>
              <a:buChar char="Ø"/>
            </a:pPr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1981199" y="1905000"/>
            <a:ext cx="1132827" cy="609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Water molecules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686300" y="1905000"/>
            <a:ext cx="1514476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Phytoplankton particles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6324653" y="1905000"/>
            <a:ext cx="1270502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Non-algal particles</a:t>
            </a:r>
            <a:endParaRPr lang="en-US" dirty="0"/>
          </a:p>
        </p:txBody>
      </p:sp>
      <p:sp>
        <p:nvSpPr>
          <p:cNvPr id="16" name="Right Brace 15"/>
          <p:cNvSpPr/>
          <p:nvPr/>
        </p:nvSpPr>
        <p:spPr>
          <a:xfrm rot="16200000">
            <a:off x="4738687" y="-442913"/>
            <a:ext cx="304800" cy="4391025"/>
          </a:xfrm>
          <a:prstGeom prst="rightBrace">
            <a:avLst>
              <a:gd name="adj1" fmla="val 90151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4"/>
          <p:cNvGrpSpPr/>
          <p:nvPr/>
        </p:nvGrpSpPr>
        <p:grpSpPr>
          <a:xfrm>
            <a:off x="990600" y="5448300"/>
            <a:ext cx="7010400" cy="800100"/>
            <a:chOff x="2128281" y="5894960"/>
            <a:chExt cx="6243944" cy="467740"/>
          </a:xfrm>
        </p:grpSpPr>
        <p:grpSp>
          <p:nvGrpSpPr>
            <p:cNvPr id="5" name="Group 11"/>
            <p:cNvGrpSpPr/>
            <p:nvPr/>
          </p:nvGrpSpPr>
          <p:grpSpPr>
            <a:xfrm>
              <a:off x="2128281" y="5905500"/>
              <a:ext cx="4729720" cy="457200"/>
              <a:chOff x="1385330" y="5905500"/>
              <a:chExt cx="4729720" cy="4572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385330" y="5905500"/>
                <a:ext cx="1357870" cy="4572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/>
                  <a:t>Microphysical parameters</a:t>
                </a:r>
                <a:endParaRPr lang="en-US" sz="1600" b="1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276600" y="5905500"/>
                <a:ext cx="1143000" cy="4572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/>
                  <a:t>Bio-optical parameters</a:t>
                </a:r>
                <a:endParaRPr lang="en-US" sz="1600" b="1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953000" y="5905500"/>
                <a:ext cx="1162050" cy="4572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/>
                  <a:t>Radiative Transfer Simulations</a:t>
                </a:r>
                <a:endParaRPr lang="en-US" sz="1400" b="1" dirty="0"/>
              </a:p>
            </p:txBody>
          </p:sp>
          <p:cxnSp>
            <p:nvCxnSpPr>
              <p:cNvPr id="10" name="Straight Arrow Connector 9"/>
              <p:cNvCxnSpPr>
                <a:stCxn id="6" idx="3"/>
                <a:endCxn id="7" idx="1"/>
              </p:cNvCxnSpPr>
              <p:nvPr/>
            </p:nvCxnSpPr>
            <p:spPr>
              <a:xfrm>
                <a:off x="2743200" y="6134100"/>
                <a:ext cx="533400" cy="92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4419600" y="6172200"/>
                <a:ext cx="533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Arrow Connector 16"/>
            <p:cNvCxnSpPr/>
            <p:nvPr/>
          </p:nvCxnSpPr>
          <p:spPr>
            <a:xfrm>
              <a:off x="6858000" y="6172200"/>
              <a:ext cx="533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7391400" y="5894960"/>
              <a:ext cx="980825" cy="4572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/>
                <a:t>[I,Q,U,V]</a:t>
              </a:r>
              <a:r>
                <a:rPr lang="en-US" sz="1600" b="1" baseline="30000" dirty="0" smtClean="0"/>
                <a:t>T</a:t>
              </a:r>
              <a:endParaRPr lang="en-US" sz="1600" b="1" baseline="30000" dirty="0"/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38A4D-34C6-4FE8-8371-5D09DB0F7EE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276600" y="1905000"/>
            <a:ext cx="1270502" cy="609600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CDOM</a:t>
            </a:r>
            <a:endParaRPr lang="en-US" dirty="0"/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543870" y="0"/>
            <a:ext cx="844773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Bio-optical model and RT simulations</a:t>
            </a:r>
            <a:endParaRPr lang="en-US" dirty="0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332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699"/>
          <a:stretch/>
        </p:blipFill>
        <p:spPr bwMode="auto">
          <a:xfrm>
            <a:off x="4419600" y="2667000"/>
            <a:ext cx="4562475" cy="366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725" y="-381000"/>
            <a:ext cx="8229600" cy="152133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c/a -  DOLP relationship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Example of Retrieval process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38A4D-34C6-4FE8-8371-5D09DB0F7EE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143000"/>
            <a:ext cx="7772400" cy="12192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Attenuation and scattering coefficients can be retrieved from DOP measurements </a:t>
            </a:r>
          </a:p>
          <a:p>
            <a:r>
              <a:rPr lang="en-US" dirty="0" smtClean="0"/>
              <a:t>A prior knowledge of PSD and absorption coefficient is needed for retrieval.</a:t>
            </a:r>
          </a:p>
          <a:p>
            <a:r>
              <a:rPr lang="en-US" dirty="0" smtClean="0"/>
              <a:t>Establishing an algorithm for the retrieval process.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2819400"/>
            <a:ext cx="41910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2584" y="308528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Inputs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447800" y="2971800"/>
            <a:ext cx="8382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DOP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438400" y="2981528"/>
            <a:ext cx="8382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ambria Math"/>
                <a:ea typeface="Cambria Math"/>
              </a:rPr>
              <a:t>PSD(</a:t>
            </a:r>
            <a:r>
              <a:rPr lang="el-GR" sz="1400" dirty="0" smtClean="0">
                <a:latin typeface="Cambria Math"/>
                <a:ea typeface="Cambria Math"/>
              </a:rPr>
              <a:t>ξ</a:t>
            </a:r>
            <a:r>
              <a:rPr lang="en-US" sz="1400" dirty="0" smtClean="0">
                <a:latin typeface="Cambria Math"/>
                <a:ea typeface="Cambria Math"/>
              </a:rPr>
              <a:t>)</a:t>
            </a:r>
            <a:endParaRPr lang="en-US" sz="1400" dirty="0"/>
          </a:p>
        </p:txBody>
      </p:sp>
      <p:sp>
        <p:nvSpPr>
          <p:cNvPr id="8" name="Rounded Rectangle 7"/>
          <p:cNvSpPr/>
          <p:nvPr/>
        </p:nvSpPr>
        <p:spPr>
          <a:xfrm>
            <a:off x="3429000" y="2971800"/>
            <a:ext cx="9906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Absorption coefficient</a:t>
            </a:r>
            <a:endParaRPr lang="en-US" sz="1100" dirty="0"/>
          </a:p>
        </p:txBody>
      </p:sp>
      <p:sp>
        <p:nvSpPr>
          <p:cNvPr id="11" name="Rounded Rectangle 10"/>
          <p:cNvSpPr/>
          <p:nvPr/>
        </p:nvSpPr>
        <p:spPr>
          <a:xfrm>
            <a:off x="1981200" y="4267200"/>
            <a:ext cx="1295400" cy="685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Retrieval Algorithm</a:t>
            </a:r>
            <a:endParaRPr lang="en-US" sz="1400" b="1" dirty="0"/>
          </a:p>
        </p:txBody>
      </p:sp>
      <p:sp>
        <p:nvSpPr>
          <p:cNvPr id="12" name="Rectangle 11"/>
          <p:cNvSpPr/>
          <p:nvPr/>
        </p:nvSpPr>
        <p:spPr>
          <a:xfrm>
            <a:off x="381000" y="5582056"/>
            <a:ext cx="41910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62584" y="5828488"/>
            <a:ext cx="103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Outputs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1752600" y="5715000"/>
            <a:ext cx="1050592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Attenuation coefficient</a:t>
            </a:r>
            <a:endParaRPr lang="en-US" sz="1100" dirty="0"/>
          </a:p>
        </p:txBody>
      </p:sp>
      <p:sp>
        <p:nvSpPr>
          <p:cNvPr id="17" name="Rounded Rectangle 16"/>
          <p:cNvSpPr/>
          <p:nvPr/>
        </p:nvSpPr>
        <p:spPr>
          <a:xfrm>
            <a:off x="3048000" y="5715000"/>
            <a:ext cx="8382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Scattering coefficient</a:t>
            </a:r>
            <a:endParaRPr lang="en-US" sz="1100" dirty="0"/>
          </a:p>
        </p:txBody>
      </p:sp>
      <p:sp>
        <p:nvSpPr>
          <p:cNvPr id="18" name="Down Arrow 17"/>
          <p:cNvSpPr/>
          <p:nvPr/>
        </p:nvSpPr>
        <p:spPr>
          <a:xfrm>
            <a:off x="2422192" y="3667328"/>
            <a:ext cx="3810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2457856" y="4972456"/>
            <a:ext cx="3810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264277" y="4122187"/>
            <a:ext cx="0" cy="15544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219700" y="4136679"/>
            <a:ext cx="1044577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6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313332590"/>
              </p:ext>
            </p:extLst>
          </p:nvPr>
        </p:nvGraphicFramePr>
        <p:xfrm>
          <a:off x="6264277" y="5267588"/>
          <a:ext cx="1042988" cy="431800"/>
        </p:xfrm>
        <a:graphic>
          <a:graphicData uri="http://schemas.openxmlformats.org/presentationml/2006/ole">
            <p:oleObj spid="_x0000_s676866" name="Equation" r:id="rId4" imgW="1028254" imgH="431613" progId="">
              <p:embed/>
            </p:oleObj>
          </a:graphicData>
        </a:graphic>
      </p:graphicFrame>
      <p:sp>
        <p:nvSpPr>
          <p:cNvPr id="31" name="Right Arrow 30"/>
          <p:cNvSpPr/>
          <p:nvPr/>
        </p:nvSpPr>
        <p:spPr>
          <a:xfrm>
            <a:off x="3352800" y="4343400"/>
            <a:ext cx="1066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740561259"/>
              </p:ext>
            </p:extLst>
          </p:nvPr>
        </p:nvGraphicFramePr>
        <p:xfrm>
          <a:off x="5237163" y="3925337"/>
          <a:ext cx="771525" cy="177800"/>
        </p:xfrm>
        <a:graphic>
          <a:graphicData uri="http://schemas.openxmlformats.org/presentationml/2006/ole">
            <p:oleObj spid="_x0000_s676867" name="Equation" r:id="rId5" imgW="761669" imgH="177723" progId="">
              <p:embed/>
            </p:oleObj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394645691"/>
              </p:ext>
            </p:extLst>
          </p:nvPr>
        </p:nvGraphicFramePr>
        <p:xfrm>
          <a:off x="2628900" y="2273300"/>
          <a:ext cx="1068388" cy="393700"/>
        </p:xfrm>
        <a:graphic>
          <a:graphicData uri="http://schemas.openxmlformats.org/presentationml/2006/ole">
            <p:oleObj spid="_x0000_s676868" name="Equation" r:id="rId6" imgW="1054100" imgH="39370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05863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651" y="524658"/>
            <a:ext cx="7384188" cy="770741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Present </a:t>
            </a:r>
            <a:r>
              <a:rPr lang="en-US" sz="2800" dirty="0" err="1" smtClean="0"/>
              <a:t>polarimeter</a:t>
            </a:r>
            <a:r>
              <a:rPr lang="en-US" sz="2800" dirty="0" smtClean="0"/>
              <a:t> incorporating thrusters &amp; polarization camera</a:t>
            </a:r>
            <a:endParaRPr lang="en-US" sz="2800" dirty="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575390" y="1676400"/>
            <a:ext cx="5834062" cy="4343400"/>
            <a:chOff x="0" y="0"/>
            <a:chExt cx="5834328" cy="429940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5735903" cy="4299408"/>
            </a:xfrm>
            <a:prstGeom prst="rect">
              <a:avLst/>
            </a:prstGeom>
            <a:noFill/>
            <a:effectLst/>
          </p:spPr>
        </p:pic>
        <p:sp>
          <p:nvSpPr>
            <p:cNvPr id="5" name="TextBox 14"/>
            <p:cNvSpPr txBox="1">
              <a:spLocks noChangeArrowheads="1"/>
            </p:cNvSpPr>
            <p:nvPr/>
          </p:nvSpPr>
          <p:spPr bwMode="auto">
            <a:xfrm>
              <a:off x="2342494" y="3512675"/>
              <a:ext cx="1878313" cy="720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en-US" sz="1400" dirty="0" smtClean="0">
                  <a:solidFill>
                    <a:srgbClr val="FFFFFF"/>
                  </a:solidFill>
                  <a:latin typeface="Helvetica" pitchFamily="34" charset="0"/>
                </a:rPr>
                <a:t>HYPERSPECTRAL </a:t>
              </a:r>
              <a:endParaRPr lang="en-US" sz="1200" dirty="0" smtClean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en-US" sz="1400" dirty="0" smtClean="0">
                  <a:solidFill>
                    <a:srgbClr val="FFFFFF"/>
                  </a:solidFill>
                  <a:latin typeface="Helvetica" pitchFamily="34" charset="0"/>
                </a:rPr>
                <a:t>RADIOMETERS</a:t>
              </a:r>
              <a:endParaRPr lang="en-US" sz="1200" dirty="0" smtClean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en-US" sz="1400" dirty="0" smtClean="0">
                  <a:solidFill>
                    <a:srgbClr val="FFFFFF"/>
                  </a:solidFill>
                  <a:latin typeface="Helvetica" pitchFamily="34" charset="0"/>
                </a:rPr>
                <a:t>(0°, 45°, 90°, LH CP)</a:t>
              </a:r>
              <a:endParaRPr lang="en-US" dirty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4298911" y="1803961"/>
              <a:ext cx="1535417" cy="720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en-US" sz="1400" smtClean="0">
                  <a:solidFill>
                    <a:srgbClr val="FFFFFF"/>
                  </a:solidFill>
                  <a:latin typeface="Helvetica" pitchFamily="34" charset="0"/>
                </a:rPr>
                <a:t>FULL STOKES</a:t>
              </a:r>
              <a:endParaRPr lang="en-US" sz="1200" smtClean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en-US" sz="1400" smtClean="0">
                  <a:solidFill>
                    <a:srgbClr val="FFFFFF"/>
                  </a:solidFill>
                  <a:latin typeface="Helvetica" pitchFamily="34" charset="0"/>
                </a:rPr>
                <a:t>POLARIZATION </a:t>
              </a:r>
              <a:endParaRPr lang="en-US" sz="1200" smtClean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en-US" sz="1400" smtClean="0">
                  <a:solidFill>
                    <a:srgbClr val="FFFFFF"/>
                  </a:solidFill>
                  <a:latin typeface="Helvetica" pitchFamily="34" charset="0"/>
                </a:rPr>
                <a:t>CAMERA</a:t>
              </a: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" name="TextBox 16"/>
            <p:cNvSpPr txBox="1">
              <a:spLocks noChangeArrowheads="1"/>
            </p:cNvSpPr>
            <p:nvPr/>
          </p:nvSpPr>
          <p:spPr bwMode="auto">
            <a:xfrm>
              <a:off x="2540" y="3071369"/>
              <a:ext cx="1316343" cy="300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en-US" sz="1400" smtClean="0">
                  <a:solidFill>
                    <a:srgbClr val="FFFFFF"/>
                  </a:solidFill>
                  <a:latin typeface="Helvetica" pitchFamily="34" charset="0"/>
                </a:rPr>
                <a:t>THRUSTERS</a:t>
              </a: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" name="TextBox 18"/>
            <p:cNvSpPr txBox="1">
              <a:spLocks noChangeArrowheads="1"/>
            </p:cNvSpPr>
            <p:nvPr/>
          </p:nvSpPr>
          <p:spPr bwMode="auto">
            <a:xfrm>
              <a:off x="1384923" y="2678320"/>
              <a:ext cx="1287768" cy="720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en-US" sz="1400" smtClean="0">
                  <a:solidFill>
                    <a:srgbClr val="FFFFFF"/>
                  </a:solidFill>
                  <a:latin typeface="Helvetica" pitchFamily="34" charset="0"/>
                </a:rPr>
                <a:t>DATA LOG &amp;</a:t>
              </a:r>
              <a:endParaRPr lang="en-US" sz="1200" smtClean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en-US" sz="1400" smtClean="0">
                  <a:solidFill>
                    <a:srgbClr val="FFFFFF"/>
                  </a:solidFill>
                  <a:latin typeface="Helvetica" pitchFamily="34" charset="0"/>
                </a:rPr>
                <a:t>STEPPER </a:t>
              </a:r>
              <a:endParaRPr lang="en-US" sz="1200" smtClean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en-US" sz="1400" smtClean="0">
                  <a:solidFill>
                    <a:srgbClr val="FFFFFF"/>
                  </a:solidFill>
                  <a:latin typeface="Helvetica" pitchFamily="34" charset="0"/>
                </a:rPr>
                <a:t>MOTOR</a:t>
              </a: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" name="Multiply 8"/>
            <p:cNvSpPr>
              <a:spLocks/>
            </p:cNvSpPr>
            <p:nvPr/>
          </p:nvSpPr>
          <p:spPr bwMode="auto">
            <a:xfrm>
              <a:off x="3301280" y="3927767"/>
              <a:ext cx="921712" cy="346112"/>
            </a:xfrm>
            <a:custGeom>
              <a:avLst/>
              <a:gdLst>
                <a:gd name="T0" fmla="*/ 207063 w 921712"/>
                <a:gd name="T1" fmla="*/ 121232 h 346112"/>
                <a:gd name="T2" fmla="*/ 235681 w 921712"/>
                <a:gd name="T3" fmla="*/ 45023 h 346112"/>
                <a:gd name="T4" fmla="*/ 460856 w 921712"/>
                <a:gd name="T5" fmla="*/ 129578 h 346112"/>
                <a:gd name="T6" fmla="*/ 686031 w 921712"/>
                <a:gd name="T7" fmla="*/ 45023 h 346112"/>
                <a:gd name="T8" fmla="*/ 714649 w 921712"/>
                <a:gd name="T9" fmla="*/ 121232 h 346112"/>
                <a:gd name="T10" fmla="*/ 576640 w 921712"/>
                <a:gd name="T11" fmla="*/ 173056 h 346112"/>
                <a:gd name="T12" fmla="*/ 714649 w 921712"/>
                <a:gd name="T13" fmla="*/ 224880 h 346112"/>
                <a:gd name="T14" fmla="*/ 686031 w 921712"/>
                <a:gd name="T15" fmla="*/ 301089 h 346112"/>
                <a:gd name="T16" fmla="*/ 460856 w 921712"/>
                <a:gd name="T17" fmla="*/ 216534 h 346112"/>
                <a:gd name="T18" fmla="*/ 235681 w 921712"/>
                <a:gd name="T19" fmla="*/ 301089 h 346112"/>
                <a:gd name="T20" fmla="*/ 207063 w 921712"/>
                <a:gd name="T21" fmla="*/ 224880 h 346112"/>
                <a:gd name="T22" fmla="*/ 345072 w 921712"/>
                <a:gd name="T23" fmla="*/ 173056 h 346112"/>
                <a:gd name="T24" fmla="*/ 207063 w 921712"/>
                <a:gd name="T25" fmla="*/ 121232 h 346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21712"/>
                <a:gd name="T40" fmla="*/ 0 h 346112"/>
                <a:gd name="T41" fmla="*/ 921712 w 921712"/>
                <a:gd name="T42" fmla="*/ 346112 h 3461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21712" h="346112">
                  <a:moveTo>
                    <a:pt x="207063" y="121232"/>
                  </a:moveTo>
                  <a:lnTo>
                    <a:pt x="235681" y="45023"/>
                  </a:lnTo>
                  <a:lnTo>
                    <a:pt x="460856" y="129578"/>
                  </a:lnTo>
                  <a:lnTo>
                    <a:pt x="686031" y="45023"/>
                  </a:lnTo>
                  <a:lnTo>
                    <a:pt x="714649" y="121232"/>
                  </a:lnTo>
                  <a:lnTo>
                    <a:pt x="576640" y="173056"/>
                  </a:lnTo>
                  <a:lnTo>
                    <a:pt x="714649" y="224880"/>
                  </a:lnTo>
                  <a:lnTo>
                    <a:pt x="686031" y="301089"/>
                  </a:lnTo>
                  <a:lnTo>
                    <a:pt x="460856" y="216534"/>
                  </a:lnTo>
                  <a:lnTo>
                    <a:pt x="235681" y="301089"/>
                  </a:lnTo>
                  <a:lnTo>
                    <a:pt x="207063" y="224880"/>
                  </a:lnTo>
                  <a:lnTo>
                    <a:pt x="345072" y="173056"/>
                  </a:lnTo>
                  <a:lnTo>
                    <a:pt x="207063" y="121232"/>
                  </a:lnTo>
                  <a:close/>
                </a:path>
              </a:pathLst>
            </a:custGeom>
            <a:solidFill>
              <a:srgbClr val="000000"/>
            </a:solidFill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474054" y="3946998"/>
              <a:ext cx="573400" cy="310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en-US" sz="1400" smtClean="0">
                  <a:solidFill>
                    <a:srgbClr val="FFFFFF"/>
                  </a:solidFill>
                  <a:latin typeface="Helvetica" pitchFamily="34" charset="0"/>
                </a:rPr>
                <a:t>135</a:t>
              </a:r>
              <a:r>
                <a:rPr lang="en-US" sz="1400" smtClean="0">
                  <a:solidFill>
                    <a:srgbClr val="FFFFFF"/>
                  </a:solidFill>
                </a:rPr>
                <a:t>°</a:t>
              </a:r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07860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381000"/>
            <a:ext cx="9120188" cy="5334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Hydrodynamic modeling for coastal waters</a:t>
            </a:r>
            <a:br>
              <a:rPr lang="en-US" sz="3200" b="1" dirty="0" smtClean="0"/>
            </a:br>
            <a:endParaRPr lang="en-US" sz="3200" dirty="0" smtClean="0"/>
          </a:p>
        </p:txBody>
      </p:sp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508000" y="914400"/>
            <a:ext cx="4876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High resolution modeling of Long Island Sound flow</a:t>
            </a:r>
          </a:p>
          <a:p>
            <a:pPr>
              <a:buFont typeface="Arial" charset="0"/>
              <a:buChar char="•"/>
            </a:pPr>
            <a:endParaRPr lang="en-US" sz="8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052" name="Chart 4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96" t="-8046" r="-6946" b="-2298"/>
          <a:stretch>
            <a:fillRect/>
          </a:stretch>
        </p:blipFill>
        <p:spPr bwMode="auto">
          <a:xfrm>
            <a:off x="685800" y="1752600"/>
            <a:ext cx="46736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95738"/>
            <a:ext cx="4826000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038600"/>
            <a:ext cx="29114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38212"/>
            <a:ext cx="2919413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56" name="Straight Arrow Connector 29"/>
          <p:cNvCxnSpPr>
            <a:cxnSpLocks noChangeShapeType="1"/>
          </p:cNvCxnSpPr>
          <p:nvPr/>
        </p:nvCxnSpPr>
        <p:spPr bwMode="auto">
          <a:xfrm flipH="1">
            <a:off x="2286000" y="4748212"/>
            <a:ext cx="3276600" cy="68580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057" name="Oval 28"/>
          <p:cNvSpPr>
            <a:spLocks noChangeArrowheads="1"/>
          </p:cNvSpPr>
          <p:nvPr/>
        </p:nvSpPr>
        <p:spPr bwMode="auto">
          <a:xfrm>
            <a:off x="1905000" y="5053012"/>
            <a:ext cx="609600" cy="649288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58" name="Oval 29"/>
          <p:cNvSpPr>
            <a:spLocks noChangeArrowheads="1"/>
          </p:cNvSpPr>
          <p:nvPr/>
        </p:nvSpPr>
        <p:spPr bwMode="auto">
          <a:xfrm rot="225720">
            <a:off x="2154238" y="4538662"/>
            <a:ext cx="609600" cy="649288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2059" name="Straight Arrow Connector 28"/>
          <p:cNvCxnSpPr>
            <a:cxnSpLocks noChangeShapeType="1"/>
          </p:cNvCxnSpPr>
          <p:nvPr/>
        </p:nvCxnSpPr>
        <p:spPr bwMode="auto">
          <a:xfrm>
            <a:off x="2438400" y="3554412"/>
            <a:ext cx="0" cy="142240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060" name="TextBox 26"/>
          <p:cNvSpPr txBox="1">
            <a:spLocks noChangeArrowheads="1"/>
          </p:cNvSpPr>
          <p:nvPr/>
        </p:nvSpPr>
        <p:spPr bwMode="auto">
          <a:xfrm>
            <a:off x="6858000" y="1014412"/>
            <a:ext cx="1571625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sz="1600">
                <a:solidFill>
                  <a:srgbClr val="000000"/>
                </a:solidFill>
              </a:rPr>
              <a:t>Mesh has 50 m </a:t>
            </a:r>
          </a:p>
          <a:p>
            <a:r>
              <a:rPr lang="en-US" sz="1600">
                <a:solidFill>
                  <a:srgbClr val="000000"/>
                </a:solidFill>
              </a:rPr>
              <a:t>resolution or </a:t>
            </a:r>
          </a:p>
          <a:p>
            <a:r>
              <a:rPr lang="en-US" sz="1600">
                <a:solidFill>
                  <a:srgbClr val="000000"/>
                </a:solidFill>
              </a:rPr>
              <a:t>less along NY side</a:t>
            </a:r>
          </a:p>
        </p:txBody>
      </p:sp>
      <p:sp>
        <p:nvSpPr>
          <p:cNvPr id="2061" name="TextBox 26"/>
          <p:cNvSpPr txBox="1">
            <a:spLocks noChangeArrowheads="1"/>
          </p:cNvSpPr>
          <p:nvPr/>
        </p:nvSpPr>
        <p:spPr bwMode="auto">
          <a:xfrm>
            <a:off x="1323833" y="1595898"/>
            <a:ext cx="312420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</a:rPr>
              <a:t>   line – modeling, dot -- measurement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5485295" y="3626406"/>
            <a:ext cx="2996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Distribution in the LISCO area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981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1066800"/>
            <a:ext cx="9144000" cy="838200"/>
          </a:xfrm>
        </p:spPr>
        <p:txBody>
          <a:bodyPr/>
          <a:lstStyle/>
          <a:p>
            <a:r>
              <a:rPr lang="en-US" sz="4000" dirty="0" smtClean="0"/>
              <a:t>CREST highlights</a:t>
            </a:r>
            <a:endParaRPr lang="en-US" sz="3600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4958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2800" b="1" dirty="0" smtClean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0000FF"/>
                </a:solidFill>
              </a:rPr>
              <a:t>Numerous field campaigns in coastal waters in support of:</a:t>
            </a: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0000FF"/>
                </a:solidFill>
              </a:rPr>
              <a:t>Advanced algorithms for retrieval of water parameters</a:t>
            </a: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0000FF"/>
                </a:solidFill>
              </a:rPr>
              <a:t>Utilizing polarization properties of ocean and coastal waters  for improved IOP retrievals</a:t>
            </a: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0000FF"/>
                </a:solidFill>
              </a:rPr>
              <a:t>Development of Long Island Sound Coastal Observatory for the validation of the Ocean Color satellites and development of enhanced coastal IOP retrieval techniques</a:t>
            </a: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0000FF"/>
                </a:solidFill>
              </a:rPr>
              <a:t>Hydrodynamic modeling for coastal waters</a:t>
            </a:r>
          </a:p>
          <a:p>
            <a:pPr>
              <a:lnSpc>
                <a:spcPct val="80000"/>
              </a:lnSpc>
            </a:pPr>
            <a:r>
              <a:rPr lang="en-US" sz="2400" b="1" dirty="0" err="1" smtClean="0">
                <a:solidFill>
                  <a:srgbClr val="0000FF"/>
                </a:solidFill>
              </a:rPr>
              <a:t>Hperspectral</a:t>
            </a:r>
            <a:r>
              <a:rPr lang="en-US" sz="2400" b="1" dirty="0" smtClean="0">
                <a:solidFill>
                  <a:srgbClr val="0000FF"/>
                </a:solidFill>
              </a:rPr>
              <a:t> remote sensing of shallow coastal environments</a:t>
            </a:r>
          </a:p>
          <a:p>
            <a:pPr>
              <a:lnSpc>
                <a:spcPct val="80000"/>
              </a:lnSpc>
            </a:pPr>
            <a:endParaRPr lang="en-US" sz="2400" b="1" dirty="0" smtClean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endParaRPr lang="en-US" sz="2400" b="1" dirty="0" smtClean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endParaRPr lang="en-US" sz="2800" b="1" dirty="0" smtClean="0">
              <a:solidFill>
                <a:srgbClr val="0000FF"/>
              </a:solidFill>
            </a:endParaRPr>
          </a:p>
        </p:txBody>
      </p:sp>
      <p:pic>
        <p:nvPicPr>
          <p:cNvPr id="5" name="Picture 4" descr="STAR banne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010400" cy="76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762000"/>
            <a:ext cx="8156448" cy="21336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i="1" dirty="0">
                <a:effectLst/>
              </a:rPr>
              <a:t>Hyperspectral Remote Sensing of Shallow Coastal Environments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>
          <a:xfrm>
            <a:off x="685800" y="3200400"/>
            <a:ext cx="7854950" cy="1752600"/>
          </a:xfrm>
        </p:spPr>
        <p:txBody>
          <a:bodyPr>
            <a:normAutofit lnSpcReduction="10000"/>
          </a:bodyPr>
          <a:lstStyle/>
          <a:p>
            <a:pPr marR="0" algn="ctr"/>
            <a:r>
              <a:rPr lang="en-US" sz="2400" dirty="0" smtClean="0"/>
              <a:t>PI:  Roy A. Armstrong, Ph.D.</a:t>
            </a:r>
          </a:p>
          <a:p>
            <a:pPr marR="0" algn="ctr"/>
            <a:r>
              <a:rPr lang="en-US" sz="2400" dirty="0" smtClean="0"/>
              <a:t>Student: William Hernandez (Doctoral Candidate)</a:t>
            </a:r>
          </a:p>
          <a:p>
            <a:pPr marR="0" algn="ctr"/>
            <a:r>
              <a:rPr lang="en-US" sz="2400" dirty="0" smtClean="0"/>
              <a:t>Bio-optical Oceanography Laboratory</a:t>
            </a:r>
          </a:p>
          <a:p>
            <a:pPr marR="0" algn="ctr"/>
            <a:r>
              <a:rPr lang="en-US" sz="2400" dirty="0" smtClean="0"/>
              <a:t>University of Puerto Rico at Mayaguez (UPRM)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0" y="5575300"/>
            <a:ext cx="2628900" cy="1130300"/>
          </a:xfrm>
          <a:prstGeom prst="rect">
            <a:avLst/>
          </a:prstGeom>
        </p:spPr>
      </p:pic>
      <p:pic>
        <p:nvPicPr>
          <p:cNvPr id="6" name="Picture 11" descr="uprm noaa-crest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0"/>
            <a:ext cx="3505200" cy="14672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7400"/>
            <a:ext cx="7408862" cy="38401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/>
              <a:t>Develop </a:t>
            </a:r>
            <a:r>
              <a:rPr lang="en-US" sz="2000" b="1" dirty="0"/>
              <a:t>multi-sensor approaches that combine active (LIDAR) and passive airborne </a:t>
            </a:r>
            <a:r>
              <a:rPr lang="en-US" sz="2000" b="1" dirty="0" err="1"/>
              <a:t>hyperspectral</a:t>
            </a:r>
            <a:r>
              <a:rPr lang="en-US" sz="2000" b="1" dirty="0"/>
              <a:t> (AVIRIS) imagery for retrieval of benthic composition and community structure in La </a:t>
            </a:r>
            <a:r>
              <a:rPr lang="en-US" sz="2000" b="1" dirty="0" err="1"/>
              <a:t>Parguera</a:t>
            </a:r>
            <a:r>
              <a:rPr lang="en-US" sz="2000" b="1" dirty="0"/>
              <a:t>, Puerto Rico.</a:t>
            </a:r>
            <a:endParaRPr lang="en-US" sz="2000" dirty="0"/>
          </a:p>
          <a:p>
            <a:pPr marL="0" indent="0">
              <a:lnSpc>
                <a:spcPct val="90000"/>
              </a:lnSpc>
              <a:buNone/>
            </a:pPr>
            <a:endParaRPr lang="en-US" sz="2000" b="1" dirty="0" smtClean="0"/>
          </a:p>
          <a:p>
            <a:r>
              <a:rPr lang="en-US" sz="2000" b="1" dirty="0" smtClean="0"/>
              <a:t>Develop </a:t>
            </a:r>
            <a:r>
              <a:rPr lang="en-US" sz="2000" b="1" dirty="0"/>
              <a:t>an empirical relationship between LIDAR reflectivity and bottom albedo</a:t>
            </a:r>
            <a:r>
              <a:rPr lang="en-US" sz="2000" b="1" dirty="0" smtClean="0"/>
              <a:t>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000" b="1" dirty="0" smtClean="0"/>
              <a:t>Develop </a:t>
            </a:r>
            <a:r>
              <a:rPr lang="en-US" sz="2000" b="1" dirty="0"/>
              <a:t>algorithms using HICO data to derive water quality parameters in southwestern Puerto Rico.</a:t>
            </a:r>
            <a:endParaRPr lang="en-US" sz="2000" dirty="0"/>
          </a:p>
          <a:p>
            <a:endParaRPr lang="en-US" sz="2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2438400"/>
            <a:ext cx="7772400" cy="147002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Evaluation of VIIRS ocean color data using measurements from the AERONET-OC sites</a:t>
            </a:r>
            <a:r>
              <a:rPr lang="en-US" sz="3200" dirty="0">
                <a:solidFill>
                  <a:srgbClr val="0000FF"/>
                </a:solidFill>
              </a:rPr>
              <a:t/>
            </a:r>
            <a:br>
              <a:rPr lang="en-US" sz="3200" dirty="0">
                <a:solidFill>
                  <a:srgbClr val="0000FF"/>
                </a:solidFill>
              </a:rPr>
            </a:b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950" y="3581400"/>
            <a:ext cx="8305800" cy="137667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NOAA Collaborators</a:t>
            </a:r>
          </a:p>
          <a:p>
            <a:r>
              <a:rPr lang="en-US" b="1" baseline="30000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M. Wang, M. Ondrusek, P. </a:t>
            </a:r>
            <a:r>
              <a:rPr lang="en-US" b="1" baseline="30000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DiGiacomo</a:t>
            </a:r>
            <a:endParaRPr lang="en-US" b="1" baseline="30000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566" descr="noaa-right"/>
          <p:cNvPicPr>
            <a:picLocks noChangeAspect="1" noChangeArrowheads="1"/>
          </p:cNvPicPr>
          <p:nvPr/>
        </p:nvPicPr>
        <p:blipFill>
          <a:blip r:embed="rId2" cstate="print">
            <a:lum bright="-6000" contrast="36000"/>
          </a:blip>
          <a:srcRect/>
          <a:stretch>
            <a:fillRect/>
          </a:stretch>
        </p:blipFill>
        <p:spPr bwMode="auto">
          <a:xfrm>
            <a:off x="6477000" y="0"/>
            <a:ext cx="2667000" cy="92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85800" y="685800"/>
            <a:ext cx="76581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663300"/>
                </a:solidFill>
              </a:rPr>
              <a:t>Validation of ocean color satellite data using LIS Coastal Observatory and coastal in-situ measurements </a:t>
            </a:r>
          </a:p>
        </p:txBody>
      </p:sp>
    </p:spTree>
    <p:extLst>
      <p:ext uri="{BB962C8B-B14F-4D97-AF65-F5344CB8AC3E}">
        <p14:creationId xmlns="" xmlns:p14="http://schemas.microsoft.com/office/powerpoint/2010/main" val="309797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Background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486400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Suomi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National Polar-orbiting Partnership (NPP) spacecraft was successfully launched on October 28, 2011 bearing several Earth observing instruments, including the Visible-Infrared Imager Radiometer Suite (VIIRS).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VIIRS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OC products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are being distributed as evaluation products for assessment by the NPP Science Team and the research community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We analyzed the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quality of the VIIRS products estimated through the OC processing, namely the normalized water-leaving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radiances (</a:t>
            </a:r>
            <a:r>
              <a:rPr lang="en-US" sz="2300" i="1" dirty="0" smtClean="0">
                <a:latin typeface="Times New Roman" pitchFamily="18" charset="0"/>
                <a:cs typeface="Times New Roman" pitchFamily="18" charset="0"/>
              </a:rPr>
              <a:t>nLw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and atmospheric products (i.e., aerosol optical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thickness (</a:t>
            </a:r>
            <a:r>
              <a:rPr lang="el-GR" sz="2300" dirty="0" smtClean="0">
                <a:latin typeface="Times New Roman"/>
                <a:cs typeface="Times New Roman"/>
              </a:rPr>
              <a:t>τ</a:t>
            </a:r>
            <a:r>
              <a:rPr lang="en-US" sz="2300" baseline="-25000" dirty="0" smtClean="0">
                <a:latin typeface="Times New Roman"/>
                <a:cs typeface="Times New Roman"/>
              </a:rPr>
              <a:t>a</a:t>
            </a:r>
            <a:r>
              <a:rPr lang="en-US" sz="2300" dirty="0" smtClean="0">
                <a:latin typeface="Times New Roman"/>
                <a:cs typeface="Times New Roman"/>
              </a:rPr>
              <a:t>)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and Angstrom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exponent (</a:t>
            </a:r>
            <a:r>
              <a:rPr lang="el-GR" sz="2300" dirty="0" smtClean="0">
                <a:latin typeface="Times New Roman"/>
                <a:cs typeface="Times New Roman"/>
              </a:rPr>
              <a:t>γ</a:t>
            </a:r>
            <a:r>
              <a:rPr lang="en-US" sz="2300" dirty="0" smtClean="0">
                <a:latin typeface="Times New Roman"/>
                <a:cs typeface="Times New Roman"/>
              </a:rPr>
              <a:t>)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), for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typical coastal waters conditions encountered at LISCO and WaveCIS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AERONET-OC sites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3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statistical analysis carried out between the VIIRS, MODIS and AERONET-OC data, the impacts of the different processing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schemes, 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NASA’s 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initial and 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version 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2012.2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as well as 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NOAA’s Interface 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Data Processing Segment 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(IDPS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on the VIIRS’s OC data retrievals are assessed.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57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Processing schemes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685800"/>
            <a:ext cx="883920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NASA is deriving a continuous temporal calibration based on the on-board calibration measurements for the visible bands, and then reprocessing the full mission to produce a continuously calibrated sensor data record (SDR) product. </a:t>
            </a:r>
            <a:endParaRPr lang="en-US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addition, the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Ocean Biology Processing Group (OBPG)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applies an additional vicarious calibration during SDR to OC Level-2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processing. 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Times New Roman"/>
                <a:ea typeface="Times New Roman"/>
              </a:rPr>
              <a:t>In </a:t>
            </a:r>
            <a:r>
              <a:rPr lang="en-US" dirty="0">
                <a:solidFill>
                  <a:prstClr val="black"/>
                </a:solidFill>
                <a:latin typeface="Times New Roman"/>
                <a:ea typeface="Times New Roman"/>
              </a:rPr>
              <a:t>the initial processing (</a:t>
            </a:r>
            <a:r>
              <a:rPr lang="en-US" b="1" dirty="0">
                <a:solidFill>
                  <a:prstClr val="black"/>
                </a:solidFill>
                <a:latin typeface="Times New Roman"/>
                <a:ea typeface="Times New Roman"/>
              </a:rPr>
              <a:t>VIIRS</a:t>
            </a:r>
            <a:r>
              <a:rPr lang="en-US" b="1" baseline="30000" dirty="0">
                <a:solidFill>
                  <a:prstClr val="black"/>
                </a:solidFill>
                <a:latin typeface="Times New Roman"/>
                <a:ea typeface="Times New Roman"/>
              </a:rPr>
              <a:t>initial</a:t>
            </a:r>
            <a:r>
              <a:rPr lang="en-US" dirty="0">
                <a:solidFill>
                  <a:prstClr val="black"/>
                </a:solidFill>
                <a:latin typeface="Times New Roman"/>
                <a:ea typeface="Times New Roman"/>
              </a:rPr>
              <a:t>), the vicarious calibration reference was derived from a sea surface reflectance model and a climatology of chlorophyll-a </a:t>
            </a:r>
            <a:r>
              <a:rPr lang="en-US" dirty="0" smtClean="0">
                <a:solidFill>
                  <a:prstClr val="black"/>
                </a:solidFill>
                <a:latin typeface="Times New Roman"/>
                <a:ea typeface="Times New Roman"/>
              </a:rPr>
              <a:t>concentration.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2012.2 reprocessing (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VIIRS</a:t>
            </a:r>
            <a:r>
              <a:rPr lang="en-US" b="1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12.2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), the vicarious calibration is based on measurements from the Marine Optical Buoy (MOBY) near Lanai Hawaii (the same reference is currently used for SeaWiFS and MODIS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  <a:latin typeface="Times New Roman"/>
                <a:ea typeface="Times New Roman"/>
              </a:rPr>
              <a:t>In parallel with the NASA processing schemes, </a:t>
            </a:r>
            <a:r>
              <a:rPr lang="en-US" dirty="0" smtClean="0">
                <a:solidFill>
                  <a:prstClr val="black"/>
                </a:solidFill>
                <a:latin typeface="Times New Roman"/>
                <a:ea typeface="Times New Roman"/>
              </a:rPr>
              <a:t>NOAA’s </a:t>
            </a:r>
            <a:r>
              <a:rPr lang="en-US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Interface </a:t>
            </a:r>
            <a:r>
              <a:rPr lang="en-US" b="1" dirty="0">
                <a:solidFill>
                  <a:prstClr val="black"/>
                </a:solidFill>
                <a:latin typeface="Times New Roman"/>
                <a:ea typeface="Times New Roman"/>
              </a:rPr>
              <a:t>Data Processing Segment (IDPS) </a:t>
            </a:r>
            <a:r>
              <a:rPr lang="en-US" dirty="0" smtClean="0">
                <a:solidFill>
                  <a:prstClr val="black"/>
                </a:solidFill>
                <a:latin typeface="Times New Roman"/>
                <a:ea typeface="Times New Roman"/>
              </a:rPr>
              <a:t>provides </a:t>
            </a:r>
            <a:r>
              <a:rPr lang="en-US" dirty="0">
                <a:solidFill>
                  <a:prstClr val="black"/>
                </a:solidFill>
                <a:latin typeface="Times New Roman"/>
                <a:ea typeface="Times New Roman"/>
              </a:rPr>
              <a:t>all VIIRS operational data products including ocean color data. </a:t>
            </a:r>
            <a:endParaRPr lang="en-US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latin typeface="Times New Roman"/>
                <a:ea typeface="Times New Roman"/>
              </a:rPr>
              <a:t>IDPS </a:t>
            </a:r>
            <a:r>
              <a:rPr lang="en-US" dirty="0">
                <a:solidFill>
                  <a:prstClr val="black"/>
                </a:solidFill>
                <a:latin typeface="Times New Roman"/>
                <a:ea typeface="Times New Roman"/>
              </a:rPr>
              <a:t>processes VIIRS along with other JPSS related sensor data to provide Environmental Data Records (EDR). </a:t>
            </a:r>
            <a:endParaRPr lang="en-US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IDPS</a:t>
            </a:r>
            <a:r>
              <a:rPr lang="en-US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dirty="0">
                <a:solidFill>
                  <a:prstClr val="black"/>
                </a:solidFill>
                <a:latin typeface="Times New Roman"/>
                <a:ea typeface="Times New Roman"/>
              </a:rPr>
              <a:t>system has been progressively </a:t>
            </a:r>
            <a:r>
              <a:rPr lang="en-US">
                <a:solidFill>
                  <a:prstClr val="black"/>
                </a:solidFill>
                <a:latin typeface="Times New Roman"/>
                <a:ea typeface="Times New Roman"/>
              </a:rPr>
              <a:t>developed </a:t>
            </a:r>
            <a:r>
              <a:rPr lang="en-US" smtClean="0">
                <a:solidFill>
                  <a:prstClr val="black"/>
                </a:solidFill>
                <a:latin typeface="Times New Roman"/>
                <a:ea typeface="Times New Roman"/>
              </a:rPr>
              <a:t>to </a:t>
            </a:r>
            <a:r>
              <a:rPr lang="en-US" dirty="0">
                <a:solidFill>
                  <a:prstClr val="black"/>
                </a:solidFill>
                <a:latin typeface="Times New Roman"/>
                <a:ea typeface="Times New Roman"/>
              </a:rPr>
              <a:t>ensure the production of atmospheric and environmental products that meet strict accuracy and precision requirements, and it </a:t>
            </a:r>
            <a:r>
              <a:rPr lang="en-US" b="1" dirty="0">
                <a:solidFill>
                  <a:prstClr val="black"/>
                </a:solidFill>
                <a:latin typeface="Times New Roman"/>
                <a:ea typeface="Times New Roman"/>
              </a:rPr>
              <a:t>has gained beta status for evaluation. 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979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19200" y="1752600"/>
            <a:ext cx="6705600" cy="3352800"/>
            <a:chOff x="1143000" y="1752600"/>
            <a:chExt cx="6705600" cy="3352800"/>
          </a:xfrm>
        </p:grpSpPr>
        <p:grpSp>
          <p:nvGrpSpPr>
            <p:cNvPr id="2" name="Group 24"/>
            <p:cNvGrpSpPr/>
            <p:nvPr/>
          </p:nvGrpSpPr>
          <p:grpSpPr>
            <a:xfrm>
              <a:off x="1143000" y="1752600"/>
              <a:ext cx="6705600" cy="3352800"/>
              <a:chOff x="1524000" y="1752600"/>
              <a:chExt cx="6705600" cy="3352800"/>
            </a:xfrm>
          </p:grpSpPr>
          <p:pic>
            <p:nvPicPr>
              <p:cNvPr id="32770" name="Picture 2" descr="Fig1_p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639888" y="1825625"/>
                <a:ext cx="6589712" cy="3279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" name="Group 23"/>
              <p:cNvGrpSpPr/>
              <p:nvPr/>
            </p:nvGrpSpPr>
            <p:grpSpPr>
              <a:xfrm>
                <a:off x="1524000" y="1752600"/>
                <a:ext cx="1203661" cy="990600"/>
                <a:chOff x="152400" y="1714504"/>
                <a:chExt cx="4573912" cy="2914639"/>
              </a:xfrm>
            </p:grpSpPr>
            <p:pic>
              <p:nvPicPr>
                <p:cNvPr id="15" name="Picture 4" descr="IMG_117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52400" y="1714504"/>
                  <a:ext cx="4343400" cy="29146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3" name="TextBox 22"/>
                <p:cNvSpPr txBox="1"/>
                <p:nvPr/>
              </p:nvSpPr>
              <p:spPr>
                <a:xfrm>
                  <a:off x="1600200" y="2538115"/>
                  <a:ext cx="3126112" cy="9961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 smtClean="0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</a:rPr>
                    <a:t>LISCO</a:t>
                  </a:r>
                  <a:endParaRPr lang="en-US" sz="1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4" name="Oval 3"/>
            <p:cNvSpPr>
              <a:spLocks noChangeAspect="1"/>
            </p:cNvSpPr>
            <p:nvPr/>
          </p:nvSpPr>
          <p:spPr>
            <a:xfrm>
              <a:off x="2990272" y="2807852"/>
              <a:ext cx="97536" cy="9753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89016" y="2581564"/>
              <a:ext cx="97943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00" b="1" dirty="0" smtClean="0">
                  <a:solidFill>
                    <a:srgbClr val="C00000"/>
                  </a:solidFill>
                  <a:latin typeface="Arial Black" pitchFamily="34" charset="0"/>
                  <a:cs typeface="Times New Roman" pitchFamily="18" charset="0"/>
                </a:rPr>
                <a:t>WaveCIS</a:t>
              </a:r>
              <a:endParaRPr lang="en-US" sz="13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endParaRPr>
            </a:p>
          </p:txBody>
        </p:sp>
      </p:grp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250825" y="620713"/>
            <a:ext cx="8893175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33CC"/>
                </a:solidFill>
                <a:latin typeface="Calibri"/>
              </a:rPr>
              <a:t>AERONET – Ocean Color:   </a:t>
            </a:r>
            <a:r>
              <a:rPr lang="en-US" dirty="0">
                <a:solidFill>
                  <a:srgbClr val="1206AA"/>
                </a:solidFill>
                <a:latin typeface="Times New Roman" pitchFamily="18" charset="0"/>
                <a:cs typeface="Times New Roman" pitchFamily="18" charset="0"/>
              </a:rPr>
              <a:t>is a sub-network  of the Aerosol Robotic Network (AERONET), relying on modified sun-photometers to support ocean color validation activities with highly consistent time-series of </a:t>
            </a:r>
            <a:r>
              <a:rPr lang="en-US" i="1" dirty="0">
                <a:solidFill>
                  <a:srgbClr val="1206AA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i="1" baseline="-25000" dirty="0">
                <a:solidFill>
                  <a:srgbClr val="1206AA"/>
                </a:solidFill>
                <a:latin typeface="Times New Roman" pitchFamily="18" charset="0"/>
                <a:cs typeface="Times New Roman" pitchFamily="18" charset="0"/>
              </a:rPr>
              <a:t>WN</a:t>
            </a:r>
            <a:r>
              <a:rPr lang="en-US" dirty="0">
                <a:solidFill>
                  <a:srgbClr val="1206AA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solidFill>
                  <a:srgbClr val="1206AA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dirty="0">
                <a:solidFill>
                  <a:srgbClr val="1206AA"/>
                </a:solidFill>
                <a:latin typeface="Times New Roman" pitchFamily="18" charset="0"/>
                <a:cs typeface="Times New Roman" pitchFamily="18" charset="0"/>
              </a:rPr>
              <a:t>) and </a:t>
            </a:r>
            <a:r>
              <a:rPr lang="en-US" sz="2000" i="1" dirty="0">
                <a:solidFill>
                  <a:srgbClr val="1206AA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</a:t>
            </a:r>
            <a:r>
              <a:rPr lang="en-US" baseline="-25000" dirty="0">
                <a:solidFill>
                  <a:srgbClr val="1206AA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</a:t>
            </a:r>
            <a:r>
              <a:rPr lang="en-US" dirty="0">
                <a:solidFill>
                  <a:srgbClr val="1206AA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solidFill>
                  <a:srgbClr val="1206AA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dirty="0">
                <a:solidFill>
                  <a:srgbClr val="1206AA"/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</p:txBody>
      </p:sp>
      <p:sp>
        <p:nvSpPr>
          <p:cNvPr id="4103" name="Text Box 8"/>
          <p:cNvSpPr txBox="1">
            <a:spLocks noChangeArrowheads="1"/>
          </p:cNvSpPr>
          <p:nvPr/>
        </p:nvSpPr>
        <p:spPr bwMode="auto">
          <a:xfrm>
            <a:off x="539750" y="6524625"/>
            <a:ext cx="8208963" cy="269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auto">
              <a:spcBef>
                <a:spcPct val="50000"/>
              </a:spcBef>
              <a:spcAft>
                <a:spcPts val="0"/>
              </a:spcAft>
            </a:pPr>
            <a:r>
              <a:rPr lang="en-US" sz="1100" dirty="0" err="1">
                <a:solidFill>
                  <a:prstClr val="black"/>
                </a:solidFill>
                <a:latin typeface="Comic Sans MS" pitchFamily="66" charset="0"/>
              </a:rPr>
              <a:t>G.Zibordi</a:t>
            </a:r>
            <a:r>
              <a:rPr lang="en-US" sz="1100">
                <a:solidFill>
                  <a:prstClr val="black"/>
                </a:solidFill>
                <a:latin typeface="Comic Sans MS" pitchFamily="66" charset="0"/>
              </a:rPr>
              <a:t> et al. A Network for Standardized Ocean Color Validation Measurements. Eos Transactions,  87: 293, 297, 2006.</a:t>
            </a:r>
          </a:p>
        </p:txBody>
      </p:sp>
      <p:sp>
        <p:nvSpPr>
          <p:cNvPr id="4104" name="Text Box 9"/>
          <p:cNvSpPr txBox="1">
            <a:spLocks noChangeArrowheads="1"/>
          </p:cNvSpPr>
          <p:nvPr/>
        </p:nvSpPr>
        <p:spPr bwMode="auto">
          <a:xfrm>
            <a:off x="2057400" y="0"/>
            <a:ext cx="518001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/>
              </a:rPr>
              <a:t>AERONET-Ocean Color</a:t>
            </a: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228600" y="5084763"/>
            <a:ext cx="8686799" cy="125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FontTx/>
              <a:buChar char="•"/>
            </a:pPr>
            <a:r>
              <a:rPr lang="en-US" dirty="0">
                <a:solidFill>
                  <a:srgbClr val="1206AA"/>
                </a:solidFill>
                <a:latin typeface="Times New Roman" pitchFamily="18" charset="0"/>
                <a:cs typeface="Times New Roman" pitchFamily="18" charset="0"/>
              </a:rPr>
              <a:t>Autonomous radiometers operated on fixed platforms in coastal regions;</a:t>
            </a:r>
          </a:p>
          <a:p>
            <a:pPr algn="just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FontTx/>
              <a:buChar char="•"/>
            </a:pPr>
            <a:r>
              <a:rPr lang="en-US" dirty="0">
                <a:solidFill>
                  <a:srgbClr val="1206AA"/>
                </a:solidFill>
                <a:latin typeface="Times New Roman" pitchFamily="18" charset="0"/>
                <a:cs typeface="Times New Roman" pitchFamily="18" charset="0"/>
              </a:rPr>
              <a:t>Identical measuring systems and protocols, calibrated using a single reference source and method, and processed with the same code;</a:t>
            </a:r>
          </a:p>
          <a:p>
            <a:pPr algn="just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FontTx/>
              <a:buChar char="•"/>
            </a:pPr>
            <a:r>
              <a:rPr lang="en-US" dirty="0">
                <a:solidFill>
                  <a:srgbClr val="1206AA"/>
                </a:solidFill>
                <a:latin typeface="Times New Roman" pitchFamily="18" charset="0"/>
                <a:cs typeface="Times New Roman" pitchFamily="18" charset="0"/>
              </a:rPr>
              <a:t>Standardized products of normalized water-leaving radiance and aerosol optical thickness.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539750" y="4797425"/>
            <a:ext cx="1800225" cy="3029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</a:rPr>
              <a:t>Rationale: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0" y="1343987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Data of the LISCO &amp; and WaveCIS sites are used in this study.</a:t>
            </a:r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339975" y="2201798"/>
            <a:ext cx="1310939" cy="31280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43592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723067"/>
            <a:ext cx="883920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AERONET-OC standard multi-spectral SeaPRISM instrument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Measurement sequences are executed every 30 minutes 12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:00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PM ±4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hrs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of local time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at OC bands: 413, 442, 491, 551 &amp; 667nm.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Long Island Sound Coastal Observatory (LISCO) 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ocate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at approximately 3 km from the shore of Long Island near Northport, NY, USA. </a:t>
            </a:r>
            <a:endParaRPr lang="en-US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Particulate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backscattering coefficient at 551 nm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is in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range of 0.01 to 0.03 m</a:t>
            </a:r>
            <a:r>
              <a:rPr lang="en-US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Total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absorption coefficient at 442 nm varies from 0.38 to 1.2 m</a:t>
            </a:r>
            <a:r>
              <a:rPr lang="en-US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absorption due to Colored Dissolved Organic Matter (CDOM) at 442 nm is typically close to 0.4 m</a:t>
            </a:r>
            <a:r>
              <a:rPr lang="en-US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and in few cases can be as high as 1 m</a:t>
            </a:r>
            <a:r>
              <a:rPr lang="en-US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1200"/>
              </a:spcAft>
            </a:pPr>
            <a:r>
              <a:rPr lang="en-US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WaveCIS </a:t>
            </a:r>
            <a:r>
              <a:rPr lang="en-US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site 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ocate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at approximately 18 km from the shore of Timbalier Bay area, MS, USA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articulate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backscattering coefficient at 551 nm for WaveCIS water is usually around 0.01 m</a:t>
            </a:r>
            <a:r>
              <a:rPr lang="en-US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but, in some rare cases, it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reaches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up to 0.04 m</a:t>
            </a:r>
            <a:r>
              <a:rPr lang="en-US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Unlike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LISCO water, total absorption of the water body is low with its seasonal average value equal to 0.31 m</a:t>
            </a:r>
            <a:r>
              <a:rPr lang="en-US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at 442 nm of which ~0.15 m</a:t>
            </a:r>
            <a:r>
              <a:rPr lang="en-US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is attributed to CDOM.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04800" y="0"/>
            <a:ext cx="8610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AERONET-OC sites used in this presentation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237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14"/>
          <p:cNvGrpSpPr>
            <a:grpSpLocks noChangeAspect="1"/>
          </p:cNvGrpSpPr>
          <p:nvPr/>
        </p:nvGrpSpPr>
        <p:grpSpPr bwMode="auto">
          <a:xfrm>
            <a:off x="3733800" y="1752600"/>
            <a:ext cx="5216525" cy="3454400"/>
            <a:chOff x="508000" y="985246"/>
            <a:chExt cx="8235772" cy="5453510"/>
          </a:xfrm>
        </p:grpSpPr>
        <p:pic>
          <p:nvPicPr>
            <p:cNvPr id="34826" name="Picture 4" descr="IMG_117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0539"/>
            <a:stretch>
              <a:fillRect/>
            </a:stretch>
          </p:blipFill>
          <p:spPr bwMode="auto">
            <a:xfrm>
              <a:off x="508000" y="985246"/>
              <a:ext cx="8128000" cy="5453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rot="5400000">
              <a:off x="-268853" y="4000214"/>
              <a:ext cx="4726709" cy="75190"/>
            </a:xfrm>
            <a:prstGeom prst="straightConnector1">
              <a:avLst/>
            </a:prstGeom>
            <a:ln w="28575">
              <a:solidFill>
                <a:schemeClr val="bg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219795" y="1601773"/>
              <a:ext cx="190480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29" name="TextBox 6"/>
            <p:cNvSpPr txBox="1">
              <a:spLocks noChangeArrowheads="1"/>
            </p:cNvSpPr>
            <p:nvPr/>
          </p:nvSpPr>
          <p:spPr bwMode="auto">
            <a:xfrm rot="-5400000">
              <a:off x="797531" y="3189441"/>
              <a:ext cx="2293181" cy="72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>
                  <a:solidFill>
                    <a:prstClr val="white"/>
                  </a:solidFill>
                  <a:latin typeface="Calibri" pitchFamily="34" charset="0"/>
                  <a:cs typeface="Arial" charset="0"/>
                </a:rPr>
                <a:t>12 meters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10800000">
              <a:off x="3505560" y="2591727"/>
              <a:ext cx="1067693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31" name="TextBox 9"/>
            <p:cNvSpPr txBox="1">
              <a:spLocks noChangeArrowheads="1"/>
            </p:cNvSpPr>
            <p:nvPr/>
          </p:nvSpPr>
          <p:spPr bwMode="auto">
            <a:xfrm>
              <a:off x="4573253" y="2323561"/>
              <a:ext cx="4170519" cy="1107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>
                  <a:solidFill>
                    <a:prstClr val="white"/>
                  </a:solidFill>
                  <a:latin typeface="Calibri" pitchFamily="34" charset="0"/>
                  <a:cs typeface="Arial" charset="0"/>
                </a:rPr>
                <a:t>Retractable Instrument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>
                  <a:solidFill>
                    <a:prstClr val="white"/>
                  </a:solidFill>
                  <a:latin typeface="Calibri" pitchFamily="34" charset="0"/>
                  <a:cs typeface="Arial" charset="0"/>
                </a:rPr>
                <a:t> Tower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10800000">
              <a:off x="3733636" y="1601773"/>
              <a:ext cx="1067693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33" name="TextBox 11"/>
            <p:cNvSpPr txBox="1">
              <a:spLocks noChangeArrowheads="1"/>
            </p:cNvSpPr>
            <p:nvPr/>
          </p:nvSpPr>
          <p:spPr bwMode="auto">
            <a:xfrm>
              <a:off x="4758721" y="1298522"/>
              <a:ext cx="3170496" cy="62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>
                  <a:solidFill>
                    <a:prstClr val="white"/>
                  </a:solidFill>
                  <a:latin typeface="Calibri" pitchFamily="34" charset="0"/>
                  <a:cs typeface="Arial" charset="0"/>
                </a:rPr>
                <a:t>Instrument Panel</a:t>
              </a:r>
            </a:p>
          </p:txBody>
        </p:sp>
      </p:grp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828800" y="990600"/>
            <a:ext cx="335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prstClr val="white"/>
                </a:solidFill>
                <a:latin typeface="Calibri"/>
              </a:rPr>
              <a:t>LISCO Tower</a:t>
            </a:r>
          </a:p>
        </p:txBody>
      </p:sp>
      <p:sp>
        <p:nvSpPr>
          <p:cNvPr id="12" name="Espace réservé du numéro de diapositive 1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E92E3CA-69EC-4625-82D4-023B7073D60E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34821" name="Rectangle 13"/>
          <p:cNvSpPr>
            <a:spLocks noChangeArrowheads="1"/>
          </p:cNvSpPr>
          <p:nvPr/>
        </p:nvSpPr>
        <p:spPr bwMode="auto">
          <a:xfrm>
            <a:off x="457200" y="0"/>
            <a:ext cx="8686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ctr" fontAlgn="auto">
              <a:spcBef>
                <a:spcPts val="1200"/>
              </a:spcBef>
              <a:spcAft>
                <a:spcPts val="1200"/>
              </a:spcAft>
              <a:buClr>
                <a:srgbClr val="A6A6A6"/>
              </a:buClr>
              <a:buSzPct val="136000"/>
            </a:pPr>
            <a:r>
              <a:rPr lang="en-US" sz="3200">
                <a:solidFill>
                  <a:srgbClr val="663300"/>
                </a:solidFill>
                <a:latin typeface="Calibri"/>
                <a:cs typeface="Times New Roman" pitchFamily="18" charset="0"/>
              </a:rPr>
              <a:t>LISCO site Characteristics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1000" y="609600"/>
            <a:ext cx="8610600" cy="11049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7800" indent="-177800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>
                <a:srgbClr val="EEECE1">
                  <a:lumMod val="75000"/>
                </a:srgbClr>
              </a:buClr>
              <a:buSzPct val="141000"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Platform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Collocated 	multispectral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SeaPRISM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77800" indent="-1778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EECE1">
                  <a:lumMod val="75000"/>
                </a:srgbClr>
              </a:buClr>
              <a:buSzPct val="141000"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		hyperspectral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HyperSAS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instrumentations </a:t>
            </a:r>
          </a:p>
          <a:p>
            <a:pPr marL="177800" indent="-177800"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EEECE1">
                  <a:lumMod val="75000"/>
                </a:srgbClr>
              </a:buClr>
              <a:buSzPct val="141000"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Since October 2009</a:t>
            </a:r>
          </a:p>
        </p:txBody>
      </p:sp>
      <p:grpSp>
        <p:nvGrpSpPr>
          <p:cNvPr id="34823" name="Group 9"/>
          <p:cNvGrpSpPr>
            <a:grpSpLocks/>
          </p:cNvGrpSpPr>
          <p:nvPr/>
        </p:nvGrpSpPr>
        <p:grpSpPr bwMode="auto">
          <a:xfrm>
            <a:off x="228600" y="1981200"/>
            <a:ext cx="3048000" cy="2819400"/>
            <a:chOff x="6480" y="7560"/>
            <a:chExt cx="5040" cy="4358"/>
          </a:xfrm>
        </p:grpSpPr>
        <p:pic>
          <p:nvPicPr>
            <p:cNvPr id="34824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0" y="7560"/>
              <a:ext cx="5040" cy="4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5" name="Oval 11"/>
            <p:cNvSpPr>
              <a:spLocks noChangeArrowheads="1"/>
            </p:cNvSpPr>
            <p:nvPr/>
          </p:nvSpPr>
          <p:spPr bwMode="auto">
            <a:xfrm>
              <a:off x="8820" y="9540"/>
              <a:ext cx="360" cy="18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7109917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0" descr="2010-06-03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614" b="15385"/>
          <a:stretch>
            <a:fillRect/>
          </a:stretch>
        </p:blipFill>
        <p:spPr bwMode="auto">
          <a:xfrm>
            <a:off x="4953000" y="609600"/>
            <a:ext cx="3381375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numéro de diapositive 6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BE2F88B-0BFC-4891-9C46-3203700D477D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3200400" cy="533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b="1" u="sng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SeaPRISM instrument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063625"/>
            <a:ext cx="2781300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04800" y="4208463"/>
            <a:ext cx="396240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fontAlgn="auto">
              <a:spcBef>
                <a:spcPts val="0"/>
              </a:spcBef>
              <a:spcAft>
                <a:spcPts val="600"/>
              </a:spcAft>
              <a:buClr>
                <a:srgbClr val="EEECE1">
                  <a:lumMod val="75000"/>
                </a:srgbClr>
              </a:buClr>
              <a:buSzPct val="145000"/>
              <a:buFont typeface="Wingdings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Sea Radiance</a:t>
            </a:r>
          </a:p>
          <a:p>
            <a:pPr marL="177800" indent="-177800" fontAlgn="auto">
              <a:spcBef>
                <a:spcPts val="0"/>
              </a:spcBef>
              <a:spcAft>
                <a:spcPts val="600"/>
              </a:spcAft>
              <a:buClr>
                <a:srgbClr val="EEECE1">
                  <a:lumMod val="75000"/>
                </a:srgbClr>
              </a:buClr>
              <a:buSzPct val="145000"/>
              <a:buFont typeface="Wingdings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Direct Sun Radiance and Sky Radiance</a:t>
            </a:r>
          </a:p>
          <a:p>
            <a:pPr marL="177800" indent="-177800" fontAlgn="auto">
              <a:spcBef>
                <a:spcPts val="0"/>
              </a:spcBef>
              <a:spcAft>
                <a:spcPts val="600"/>
              </a:spcAft>
              <a:buClr>
                <a:srgbClr val="EEECE1">
                  <a:lumMod val="75000"/>
                </a:srgbClr>
              </a:buClr>
              <a:buSzPct val="145000"/>
              <a:buFont typeface="Wingdings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Bands: 413, 443, 490, 551, 668, 870 and 1018 nm</a:t>
            </a:r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4343400" y="4191000"/>
            <a:ext cx="48006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fontAlgn="auto">
              <a:spcBef>
                <a:spcPts val="0"/>
              </a:spcBef>
              <a:spcAft>
                <a:spcPts val="600"/>
              </a:spcAft>
              <a:buClr>
                <a:srgbClr val="EEECE1">
                  <a:lumMod val="75000"/>
                </a:srgbClr>
              </a:buClr>
              <a:buSzPct val="144000"/>
              <a:buFont typeface="Wingdings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Sea Radiance</a:t>
            </a:r>
          </a:p>
          <a:p>
            <a:pPr marL="177800" indent="-177800" fontAlgn="auto">
              <a:spcBef>
                <a:spcPts val="0"/>
              </a:spcBef>
              <a:spcAft>
                <a:spcPts val="600"/>
              </a:spcAft>
              <a:buClr>
                <a:srgbClr val="EEECE1">
                  <a:lumMod val="75000"/>
                </a:srgbClr>
              </a:buClr>
              <a:buSzPct val="144000"/>
              <a:buFont typeface="Wingdings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Sky Radiance</a:t>
            </a:r>
          </a:p>
          <a:p>
            <a:pPr marL="177800" indent="-177800" fontAlgn="auto">
              <a:spcBef>
                <a:spcPts val="0"/>
              </a:spcBef>
              <a:spcAft>
                <a:spcPts val="600"/>
              </a:spcAft>
              <a:buClr>
                <a:srgbClr val="EEECE1">
                  <a:lumMod val="75000"/>
                </a:srgbClr>
              </a:buClr>
              <a:buSzPct val="144000"/>
              <a:buFont typeface="Wingdings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Downwelling Irradiance</a:t>
            </a:r>
          </a:p>
          <a:p>
            <a:pPr marL="177800" indent="-177800" fontAlgn="auto">
              <a:spcBef>
                <a:spcPts val="0"/>
              </a:spcBef>
              <a:spcAft>
                <a:spcPts val="600"/>
              </a:spcAft>
              <a:buClr>
                <a:srgbClr val="EEECE1">
                  <a:lumMod val="75000"/>
                </a:srgbClr>
              </a:buClr>
              <a:buSzPct val="144000"/>
              <a:buFont typeface="Wingdings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Linear Polarization measurements</a:t>
            </a:r>
          </a:p>
          <a:p>
            <a:pPr marL="177800" indent="-177800" fontAlgn="auto">
              <a:spcBef>
                <a:spcPts val="0"/>
              </a:spcBef>
              <a:spcAft>
                <a:spcPts val="600"/>
              </a:spcAft>
              <a:buClr>
                <a:srgbClr val="EEECE1">
                  <a:lumMod val="75000"/>
                </a:srgbClr>
              </a:buClr>
              <a:buSzPct val="144000"/>
              <a:buFont typeface="Wingdings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Hyperspectral: 180 wavelengths [305,900] nm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29200" y="528638"/>
            <a:ext cx="3276600" cy="4778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u="sng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HyperSAS</a:t>
            </a:r>
            <a:r>
              <a:rPr lang="en-US" sz="25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Instrument</a:t>
            </a:r>
            <a:endParaRPr lang="en-US" sz="2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9" name="Rectangle 10"/>
          <p:cNvSpPr>
            <a:spLocks noChangeArrowheads="1"/>
          </p:cNvSpPr>
          <p:nvPr/>
        </p:nvSpPr>
        <p:spPr bwMode="auto">
          <a:xfrm>
            <a:off x="1143000" y="6010275"/>
            <a:ext cx="73152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</a:pPr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Data acquisition every 30 minutes for high time resolution time series </a:t>
            </a:r>
          </a:p>
        </p:txBody>
      </p:sp>
      <p:sp>
        <p:nvSpPr>
          <p:cNvPr id="35850" name="Rectangle 13"/>
          <p:cNvSpPr>
            <a:spLocks noChangeArrowheads="1"/>
          </p:cNvSpPr>
          <p:nvPr/>
        </p:nvSpPr>
        <p:spPr bwMode="auto">
          <a:xfrm>
            <a:off x="457200" y="0"/>
            <a:ext cx="8686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ctr" fontAlgn="auto">
              <a:spcBef>
                <a:spcPts val="1200"/>
              </a:spcBef>
              <a:spcAft>
                <a:spcPts val="1200"/>
              </a:spcAft>
              <a:buClr>
                <a:srgbClr val="A6A6A6"/>
              </a:buClr>
              <a:buSzPct val="136000"/>
            </a:pPr>
            <a:r>
              <a:rPr lang="en-US" sz="320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LISCO Instrumentation</a:t>
            </a:r>
          </a:p>
        </p:txBody>
      </p:sp>
    </p:spTree>
    <p:extLst>
      <p:ext uri="{BB962C8B-B14F-4D97-AF65-F5344CB8AC3E}">
        <p14:creationId xmlns="" xmlns:p14="http://schemas.microsoft.com/office/powerpoint/2010/main" val="40375336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ounded Rectangle 81"/>
          <p:cNvSpPr>
            <a:spLocks noChangeAspect="1"/>
          </p:cNvSpPr>
          <p:nvPr/>
        </p:nvSpPr>
        <p:spPr>
          <a:xfrm>
            <a:off x="4648200" y="3200400"/>
            <a:ext cx="1752600" cy="1066800"/>
          </a:xfrm>
          <a:prstGeom prst="roundRect">
            <a:avLst>
              <a:gd name="adj" fmla="val 41157"/>
            </a:avLst>
          </a:prstGeom>
          <a:solidFill>
            <a:schemeClr val="accent2">
              <a:lumMod val="40000"/>
              <a:lumOff val="60000"/>
              <a:alpha val="7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1800000"/>
            </a:lightRig>
          </a:scene3d>
          <a:sp3d extrusionH="31750" contourW="19050" prstMaterial="dkEdge">
            <a:bevelT w="152400" h="50800" prst="softRound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7893" name="Group 80"/>
          <p:cNvGrpSpPr>
            <a:grpSpLocks noChangeAspect="1"/>
          </p:cNvGrpSpPr>
          <p:nvPr/>
        </p:nvGrpSpPr>
        <p:grpSpPr bwMode="auto">
          <a:xfrm>
            <a:off x="1828800" y="3505200"/>
            <a:ext cx="3195638" cy="614363"/>
            <a:chOff x="914400" y="1672170"/>
            <a:chExt cx="3805156" cy="613830"/>
          </a:xfrm>
        </p:grpSpPr>
        <p:grpSp>
          <p:nvGrpSpPr>
            <p:cNvPr id="37956" name="Group 78"/>
            <p:cNvGrpSpPr>
              <a:grpSpLocks/>
            </p:cNvGrpSpPr>
            <p:nvPr/>
          </p:nvGrpSpPr>
          <p:grpSpPr bwMode="auto">
            <a:xfrm>
              <a:off x="3657600" y="1828800"/>
              <a:ext cx="1061956" cy="228600"/>
              <a:chOff x="2438400" y="1860962"/>
              <a:chExt cx="1061956" cy="228600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2602468" y="1861359"/>
                <a:ext cx="897888" cy="228402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2438013" y="1905770"/>
                <a:ext cx="153113" cy="15226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0" name="Isosceles Triangle 79"/>
            <p:cNvSpPr/>
            <p:nvPr/>
          </p:nvSpPr>
          <p:spPr>
            <a:xfrm rot="5400000">
              <a:off x="1998738" y="587831"/>
              <a:ext cx="613830" cy="2782508"/>
            </a:xfrm>
            <a:prstGeom prst="triangle">
              <a:avLst/>
            </a:prstGeom>
            <a:solidFill>
              <a:schemeClr val="tx2">
                <a:lumMod val="40000"/>
                <a:lumOff val="60000"/>
                <a:alpha val="54000"/>
              </a:schemeClr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7894" name="TextBox 82"/>
          <p:cNvSpPr txBox="1">
            <a:spLocks noChangeAspect="1"/>
          </p:cNvSpPr>
          <p:nvPr/>
        </p:nvSpPr>
        <p:spPr bwMode="auto">
          <a:xfrm>
            <a:off x="5029200" y="3378200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Instrument Panel</a:t>
            </a:r>
          </a:p>
        </p:txBody>
      </p:sp>
      <p:grpSp>
        <p:nvGrpSpPr>
          <p:cNvPr id="37895" name="Group 179"/>
          <p:cNvGrpSpPr>
            <a:grpSpLocks/>
          </p:cNvGrpSpPr>
          <p:nvPr/>
        </p:nvGrpSpPr>
        <p:grpSpPr bwMode="auto">
          <a:xfrm>
            <a:off x="1447800" y="2201863"/>
            <a:ext cx="4876800" cy="422275"/>
            <a:chOff x="3505200" y="5935913"/>
            <a:chExt cx="4876800" cy="422441"/>
          </a:xfrm>
        </p:grpSpPr>
        <p:grpSp>
          <p:nvGrpSpPr>
            <p:cNvPr id="37938" name="Group 93"/>
            <p:cNvGrpSpPr>
              <a:grpSpLocks/>
            </p:cNvGrpSpPr>
            <p:nvPr/>
          </p:nvGrpSpPr>
          <p:grpSpPr bwMode="auto">
            <a:xfrm>
              <a:off x="6146803" y="5935913"/>
              <a:ext cx="2235197" cy="422441"/>
              <a:chOff x="8366483" y="5894958"/>
              <a:chExt cx="2235197" cy="422441"/>
            </a:xfrm>
          </p:grpSpPr>
          <p:grpSp>
            <p:nvGrpSpPr>
              <p:cNvPr id="37948" name="Group 89"/>
              <p:cNvGrpSpPr>
                <a:grpSpLocks/>
              </p:cNvGrpSpPr>
              <p:nvPr/>
            </p:nvGrpSpPr>
            <p:grpSpPr bwMode="auto">
              <a:xfrm rot="3802811">
                <a:off x="8643395" y="5618046"/>
                <a:ext cx="382135" cy="935960"/>
                <a:chOff x="7914660" y="516320"/>
                <a:chExt cx="382135" cy="93596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 rot="17843964">
                  <a:off x="7733232" y="851283"/>
                  <a:ext cx="898525" cy="2286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  <a:bevelB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 rot="17843964">
                  <a:off x="7906722" y="1368143"/>
                  <a:ext cx="92075" cy="762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  <a:bevelB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7949" name="TextBox 91"/>
              <p:cNvSpPr txBox="1">
                <a:spLocks noChangeArrowheads="1"/>
              </p:cNvSpPr>
              <p:nvPr/>
            </p:nvSpPr>
            <p:spPr bwMode="auto">
              <a:xfrm>
                <a:off x="9448800" y="5978845"/>
                <a:ext cx="115288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>
                    <a:solidFill>
                      <a:srgbClr val="1F497D"/>
                    </a:solidFill>
                    <a:latin typeface="Times New Roman" pitchFamily="18" charset="0"/>
                    <a:cs typeface="Times New Roman" pitchFamily="18" charset="0"/>
                  </a:rPr>
                  <a:t>SeaPRISM</a:t>
                </a:r>
              </a:p>
            </p:txBody>
          </p:sp>
        </p:grpSp>
        <p:grpSp>
          <p:nvGrpSpPr>
            <p:cNvPr id="37939" name="Group 128"/>
            <p:cNvGrpSpPr>
              <a:grpSpLocks/>
            </p:cNvGrpSpPr>
            <p:nvPr/>
          </p:nvGrpSpPr>
          <p:grpSpPr bwMode="auto">
            <a:xfrm>
              <a:off x="3505200" y="6019800"/>
              <a:ext cx="2257373" cy="338554"/>
              <a:chOff x="5796044" y="5867400"/>
              <a:chExt cx="2257373" cy="338554"/>
            </a:xfrm>
          </p:grpSpPr>
          <p:grpSp>
            <p:nvGrpSpPr>
              <p:cNvPr id="37940" name="Group 85"/>
              <p:cNvGrpSpPr>
                <a:grpSpLocks/>
              </p:cNvGrpSpPr>
              <p:nvPr/>
            </p:nvGrpSpPr>
            <p:grpSpPr bwMode="auto">
              <a:xfrm>
                <a:off x="5796044" y="5943600"/>
                <a:ext cx="1061956" cy="228600"/>
                <a:chOff x="521915" y="5410200"/>
                <a:chExt cx="1061956" cy="228600"/>
              </a:xfrm>
            </p:grpSpPr>
            <p:sp>
              <p:nvSpPr>
                <p:cNvPr id="132" name="Rectangle 131"/>
                <p:cNvSpPr/>
                <p:nvPr/>
              </p:nvSpPr>
              <p:spPr>
                <a:xfrm>
                  <a:off x="685428" y="5410200"/>
                  <a:ext cx="898525" cy="22860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  <a:bevelB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3" name="Rectangle 132"/>
                <p:cNvSpPr/>
                <p:nvPr/>
              </p:nvSpPr>
              <p:spPr>
                <a:xfrm>
                  <a:off x="521915" y="5454650"/>
                  <a:ext cx="152400" cy="15240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  <a:bevelB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7941" name="TextBox 130"/>
              <p:cNvSpPr txBox="1">
                <a:spLocks noChangeArrowheads="1"/>
              </p:cNvSpPr>
              <p:nvPr/>
            </p:nvSpPr>
            <p:spPr bwMode="auto">
              <a:xfrm>
                <a:off x="6934200" y="5867400"/>
                <a:ext cx="111921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>
                    <a:solidFill>
                      <a:srgbClr val="1F497D"/>
                    </a:solidFill>
                    <a:latin typeface="Times New Roman" pitchFamily="18" charset="0"/>
                    <a:cs typeface="Times New Roman" pitchFamily="18" charset="0"/>
                  </a:rPr>
                  <a:t>HyperSAS</a:t>
                </a:r>
              </a:p>
            </p:txBody>
          </p:sp>
        </p:grpSp>
      </p:grpSp>
      <p:sp>
        <p:nvSpPr>
          <p:cNvPr id="37896" name="TextBox 203"/>
          <p:cNvSpPr txBox="1">
            <a:spLocks noChangeAspect="1"/>
          </p:cNvSpPr>
          <p:nvPr/>
        </p:nvSpPr>
        <p:spPr bwMode="auto">
          <a:xfrm>
            <a:off x="1371600" y="1752600"/>
            <a:ext cx="617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Instrument Set Up Looking Down on Instruments </a:t>
            </a:r>
          </a:p>
        </p:txBody>
      </p:sp>
      <p:sp>
        <p:nvSpPr>
          <p:cNvPr id="205" name="Rounded Rectangle 204"/>
          <p:cNvSpPr>
            <a:spLocks noChangeAspect="1"/>
          </p:cNvSpPr>
          <p:nvPr/>
        </p:nvSpPr>
        <p:spPr>
          <a:xfrm>
            <a:off x="152400" y="1600200"/>
            <a:ext cx="5638800" cy="4419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7898" name="ZoneTexte 130"/>
          <p:cNvSpPr txBox="1">
            <a:spLocks noChangeArrowheads="1"/>
          </p:cNvSpPr>
          <p:nvPr/>
        </p:nvSpPr>
        <p:spPr bwMode="auto">
          <a:xfrm>
            <a:off x="762000" y="609600"/>
            <a:ext cx="8077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u="sng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Technical Differences between HyperSAS and SeaPRISM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Two Geometrical Configurations</a:t>
            </a:r>
          </a:p>
        </p:txBody>
      </p:sp>
      <p:grpSp>
        <p:nvGrpSpPr>
          <p:cNvPr id="13" name="Groupe 138"/>
          <p:cNvGrpSpPr>
            <a:grpSpLocks/>
          </p:cNvGrpSpPr>
          <p:nvPr/>
        </p:nvGrpSpPr>
        <p:grpSpPr bwMode="auto">
          <a:xfrm>
            <a:off x="1981200" y="1062038"/>
            <a:ext cx="5940425" cy="5567362"/>
            <a:chOff x="1905004" y="448502"/>
            <a:chExt cx="6220344" cy="5633340"/>
          </a:xfrm>
        </p:grpSpPr>
        <p:grpSp>
          <p:nvGrpSpPr>
            <p:cNvPr id="37901" name="Group 73"/>
            <p:cNvGrpSpPr>
              <a:grpSpLocks/>
            </p:cNvGrpSpPr>
            <p:nvPr/>
          </p:nvGrpSpPr>
          <p:grpSpPr bwMode="auto">
            <a:xfrm rot="-5400000">
              <a:off x="1915822" y="437684"/>
              <a:ext cx="5633340" cy="5654975"/>
              <a:chOff x="1997002" y="-609600"/>
              <a:chExt cx="6004716" cy="5462193"/>
            </a:xfrm>
          </p:grpSpPr>
          <p:grpSp>
            <p:nvGrpSpPr>
              <p:cNvPr id="37903" name="Group 37"/>
              <p:cNvGrpSpPr>
                <a:grpSpLocks/>
              </p:cNvGrpSpPr>
              <p:nvPr/>
            </p:nvGrpSpPr>
            <p:grpSpPr bwMode="auto">
              <a:xfrm rot="10800000">
                <a:off x="4038600" y="-609600"/>
                <a:ext cx="3963118" cy="3352800"/>
                <a:chOff x="685082" y="2209800"/>
                <a:chExt cx="3963118" cy="3352800"/>
              </a:xfrm>
            </p:grpSpPr>
            <p:sp>
              <p:nvSpPr>
                <p:cNvPr id="55" name="Isosceles Triangle 54"/>
                <p:cNvSpPr/>
                <p:nvPr/>
              </p:nvSpPr>
              <p:spPr>
                <a:xfrm rot="5400000">
                  <a:off x="1981086" y="918845"/>
                  <a:ext cx="228000" cy="2820007"/>
                </a:xfrm>
                <a:prstGeom prst="triangle">
                  <a:avLst/>
                </a:prstGeom>
                <a:noFill/>
                <a:ln w="9525">
                  <a:noFill/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7922" name="Group 35"/>
                <p:cNvGrpSpPr>
                  <a:grpSpLocks/>
                </p:cNvGrpSpPr>
                <p:nvPr/>
              </p:nvGrpSpPr>
              <p:grpSpPr bwMode="auto">
                <a:xfrm>
                  <a:off x="3505199" y="2209800"/>
                  <a:ext cx="1143001" cy="3352800"/>
                  <a:chOff x="3505199" y="2209800"/>
                  <a:chExt cx="1143001" cy="3352800"/>
                </a:xfrm>
              </p:grpSpPr>
              <p:grpSp>
                <p:nvGrpSpPr>
                  <p:cNvPr id="37923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05199" y="2209800"/>
                    <a:ext cx="990600" cy="2593617"/>
                    <a:chOff x="3505199" y="2209800"/>
                    <a:chExt cx="990600" cy="2593617"/>
                  </a:xfrm>
                </p:grpSpPr>
                <p:cxnSp>
                  <p:nvCxnSpPr>
                    <p:cNvPr id="68" name="Straight Connector 9"/>
                    <p:cNvCxnSpPr/>
                    <p:nvPr/>
                  </p:nvCxnSpPr>
                  <p:spPr>
                    <a:xfrm rot="5400000">
                      <a:off x="3133099" y="3576751"/>
                      <a:ext cx="2437355" cy="15410"/>
                    </a:xfrm>
                    <a:prstGeom prst="line">
                      <a:avLst/>
                    </a:prstGeom>
                    <a:ln w="22225">
                      <a:noFill/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7935" name="Group 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5199" y="2209800"/>
                      <a:ext cx="990600" cy="228600"/>
                      <a:chOff x="3190240" y="1828800"/>
                      <a:chExt cx="924560" cy="228600"/>
                    </a:xfrm>
                  </p:grpSpPr>
                  <p:sp>
                    <p:nvSpPr>
                      <p:cNvPr id="72" name="Rectangle 3"/>
                      <p:cNvSpPr/>
                      <p:nvPr/>
                    </p:nvSpPr>
                    <p:spPr>
                      <a:xfrm>
                        <a:off x="3276432" y="1833848"/>
                        <a:ext cx="838983" cy="228000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73" name="Rectangle 4"/>
                      <p:cNvSpPr/>
                      <p:nvPr/>
                    </p:nvSpPr>
                    <p:spPr>
                      <a:xfrm>
                        <a:off x="3190137" y="1941427"/>
                        <a:ext cx="86295" cy="75464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37924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3962400" y="4876800"/>
                    <a:ext cx="685800" cy="685800"/>
                    <a:chOff x="1219200" y="1143000"/>
                    <a:chExt cx="685800" cy="685800"/>
                  </a:xfrm>
                </p:grpSpPr>
                <p:cxnSp>
                  <p:nvCxnSpPr>
                    <p:cNvPr id="59" name="Straight Connector 58"/>
                    <p:cNvCxnSpPr/>
                    <p:nvPr/>
                  </p:nvCxnSpPr>
                  <p:spPr>
                    <a:xfrm rot="16200000" flipH="1">
                      <a:off x="1295169" y="1253200"/>
                      <a:ext cx="152535" cy="154099"/>
                    </a:xfrm>
                    <a:prstGeom prst="line">
                      <a:avLst/>
                    </a:prstGeom>
                    <a:ln w="12700">
                      <a:noFill/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/>
                    <p:cNvCxnSpPr/>
                    <p:nvPr/>
                  </p:nvCxnSpPr>
                  <p:spPr>
                    <a:xfrm rot="16200000" flipH="1">
                      <a:off x="1676135" y="1634591"/>
                      <a:ext cx="152536" cy="152387"/>
                    </a:xfrm>
                    <a:prstGeom prst="line">
                      <a:avLst/>
                    </a:prstGeom>
                    <a:ln w="12700">
                      <a:noFill/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1" name="Oval 60"/>
                    <p:cNvSpPr/>
                    <p:nvPr/>
                  </p:nvSpPr>
                  <p:spPr>
                    <a:xfrm>
                      <a:off x="1371436" y="1297334"/>
                      <a:ext cx="381824" cy="382141"/>
                    </a:xfrm>
                    <a:prstGeom prst="ellipse">
                      <a:avLst/>
                    </a:prstGeom>
                    <a:noFill/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cxnSp>
                  <p:nvCxnSpPr>
                    <p:cNvPr id="62" name="Straight Connector 61"/>
                    <p:cNvCxnSpPr/>
                    <p:nvPr/>
                  </p:nvCxnSpPr>
                  <p:spPr>
                    <a:xfrm>
                      <a:off x="1753260" y="1528546"/>
                      <a:ext cx="152386" cy="0"/>
                    </a:xfrm>
                    <a:prstGeom prst="line">
                      <a:avLst/>
                    </a:prstGeom>
                    <a:ln w="12700">
                      <a:noFill/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/>
                    <p:cNvCxnSpPr/>
                    <p:nvPr/>
                  </p:nvCxnSpPr>
                  <p:spPr>
                    <a:xfrm>
                      <a:off x="1219050" y="1528546"/>
                      <a:ext cx="152386" cy="0"/>
                    </a:xfrm>
                    <a:prstGeom prst="line">
                      <a:avLst/>
                    </a:prstGeom>
                    <a:ln w="12700">
                      <a:noFill/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Straight Connector 63"/>
                    <p:cNvCxnSpPr/>
                    <p:nvPr/>
                  </p:nvCxnSpPr>
                  <p:spPr>
                    <a:xfrm rot="5400000">
                      <a:off x="1524605" y="1253179"/>
                      <a:ext cx="152535" cy="0"/>
                    </a:xfrm>
                    <a:prstGeom prst="line">
                      <a:avLst/>
                    </a:prstGeom>
                    <a:ln w="12700">
                      <a:noFill/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Straight Connector 64"/>
                    <p:cNvCxnSpPr/>
                    <p:nvPr/>
                  </p:nvCxnSpPr>
                  <p:spPr>
                    <a:xfrm rot="5400000">
                      <a:off x="1525407" y="1756546"/>
                      <a:ext cx="150930" cy="0"/>
                    </a:xfrm>
                    <a:prstGeom prst="line">
                      <a:avLst/>
                    </a:prstGeom>
                    <a:ln w="12700">
                      <a:noFill/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Straight Connector 65"/>
                    <p:cNvCxnSpPr/>
                    <p:nvPr/>
                  </p:nvCxnSpPr>
                  <p:spPr>
                    <a:xfrm flipV="1">
                      <a:off x="1753259" y="1329446"/>
                      <a:ext cx="152386" cy="75465"/>
                    </a:xfrm>
                    <a:prstGeom prst="line">
                      <a:avLst/>
                    </a:prstGeom>
                    <a:ln w="12700">
                      <a:noFill/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Straight Connector 66"/>
                    <p:cNvCxnSpPr/>
                    <p:nvPr/>
                  </p:nvCxnSpPr>
                  <p:spPr>
                    <a:xfrm rot="5400000" flipH="1" flipV="1">
                      <a:off x="1296024" y="1634591"/>
                      <a:ext cx="152536" cy="152387"/>
                    </a:xfrm>
                    <a:prstGeom prst="line">
                      <a:avLst/>
                    </a:prstGeom>
                    <a:ln w="12700">
                      <a:noFill/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37904" name="Group 47"/>
              <p:cNvGrpSpPr>
                <a:grpSpLocks/>
              </p:cNvGrpSpPr>
              <p:nvPr/>
            </p:nvGrpSpPr>
            <p:grpSpPr bwMode="auto">
              <a:xfrm>
                <a:off x="1997002" y="2093949"/>
                <a:ext cx="3123322" cy="2758644"/>
                <a:chOff x="2073202" y="1789149"/>
                <a:chExt cx="3123322" cy="2758644"/>
              </a:xfrm>
            </p:grpSpPr>
            <p:grpSp>
              <p:nvGrpSpPr>
                <p:cNvPr id="37905" name="Group 37"/>
                <p:cNvGrpSpPr>
                  <a:grpSpLocks/>
                </p:cNvGrpSpPr>
                <p:nvPr/>
              </p:nvGrpSpPr>
              <p:grpSpPr bwMode="auto">
                <a:xfrm>
                  <a:off x="2073202" y="1789149"/>
                  <a:ext cx="3123322" cy="2758644"/>
                  <a:chOff x="2073202" y="1789149"/>
                  <a:chExt cx="3123322" cy="2758644"/>
                </a:xfrm>
              </p:grpSpPr>
              <p:sp>
                <p:nvSpPr>
                  <p:cNvPr id="37" name="Isosceles Triangle 36"/>
                  <p:cNvSpPr/>
                  <p:nvPr/>
                </p:nvSpPr>
                <p:spPr>
                  <a:xfrm rot="5400000">
                    <a:off x="2771496" y="1060690"/>
                    <a:ext cx="533071" cy="1929659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  <a:alpha val="54000"/>
                    </a:schemeClr>
                  </a:solidFill>
                  <a:ln w="9525">
                    <a:solidFill>
                      <a:schemeClr val="bg1">
                        <a:lumMod val="50000"/>
                      </a:schemeClr>
                    </a:solidFill>
                    <a:prstDash val="lg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37910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4003552" y="1933774"/>
                    <a:ext cx="1192972" cy="2614019"/>
                    <a:chOff x="4003551" y="1933773"/>
                    <a:chExt cx="1192973" cy="2614019"/>
                  </a:xfrm>
                </p:grpSpPr>
                <p:cxnSp>
                  <p:nvCxnSpPr>
                    <p:cNvPr id="10" name="Straight Connector 9"/>
                    <p:cNvCxnSpPr/>
                    <p:nvPr/>
                  </p:nvCxnSpPr>
                  <p:spPr>
                    <a:xfrm rot="5400000">
                      <a:off x="3808138" y="3320786"/>
                      <a:ext cx="2438960" cy="15410"/>
                    </a:xfrm>
                    <a:prstGeom prst="line">
                      <a:avLst/>
                    </a:prstGeom>
                    <a:ln w="22225">
                      <a:solidFill>
                        <a:srgbClr val="FFC000"/>
                      </a:solidFill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7912" name="Group 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03551" y="1933773"/>
                      <a:ext cx="1192973" cy="234868"/>
                      <a:chOff x="5026963" y="2086173"/>
                      <a:chExt cx="1113440" cy="234868"/>
                    </a:xfrm>
                  </p:grpSpPr>
                  <p:grpSp>
                    <p:nvGrpSpPr>
                      <p:cNvPr id="37913" name="Group 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26963" y="2086173"/>
                        <a:ext cx="1113440" cy="234868"/>
                        <a:chOff x="3655363" y="1552773"/>
                        <a:chExt cx="1113440" cy="234868"/>
                      </a:xfrm>
                    </p:grpSpPr>
                    <p:sp>
                      <p:nvSpPr>
                        <p:cNvPr id="4" name="Rectangle 3"/>
                        <p:cNvSpPr/>
                        <p:nvPr/>
                      </p:nvSpPr>
                      <p:spPr>
                        <a:xfrm>
                          <a:off x="3741543" y="1552773"/>
                          <a:ext cx="1027260" cy="234868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 w="12700">
                          <a:solidFill>
                            <a:schemeClr val="tx1"/>
                          </a:solidFill>
                        </a:ln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  <a:bevelB prst="angle"/>
                        </a:sp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" name="Rectangle 4"/>
                        <p:cNvSpPr/>
                        <p:nvPr/>
                      </p:nvSpPr>
                      <p:spPr>
                        <a:xfrm>
                          <a:off x="3655363" y="1619529"/>
                          <a:ext cx="85941" cy="76200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 w="12700">
                          <a:solidFill>
                            <a:schemeClr val="tx1"/>
                          </a:solidFill>
                        </a:ln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  <a:bevelB prst="angle"/>
                        </a:sp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7" name="Oval 6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978761" y="2152228"/>
                        <a:ext cx="84698" cy="83493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7906" name="Group 46"/>
                <p:cNvGrpSpPr>
                  <a:grpSpLocks/>
                </p:cNvGrpSpPr>
                <p:nvPr/>
              </p:nvGrpSpPr>
              <p:grpSpPr bwMode="auto">
                <a:xfrm>
                  <a:off x="4704431" y="2165002"/>
                  <a:ext cx="325741" cy="258247"/>
                  <a:chOff x="2751332" y="2774602"/>
                  <a:chExt cx="488609" cy="258247"/>
                </a:xfrm>
              </p:grpSpPr>
              <p:cxnSp>
                <p:nvCxnSpPr>
                  <p:cNvPr id="42" name="Straight Connector 41"/>
                  <p:cNvCxnSpPr/>
                  <p:nvPr/>
                </p:nvCxnSpPr>
                <p:spPr>
                  <a:xfrm rot="5400000">
                    <a:off x="2624016" y="2902778"/>
                    <a:ext cx="258508" cy="256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/>
                  <p:nvPr/>
                </p:nvCxnSpPr>
                <p:spPr>
                  <a:xfrm rot="10800000" flipH="1" flipV="1">
                    <a:off x="2703188" y="3031710"/>
                    <a:ext cx="487976" cy="1606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35" name="Oval 33"/>
            <p:cNvSpPr/>
            <p:nvPr/>
          </p:nvSpPr>
          <p:spPr bwMode="auto">
            <a:xfrm>
              <a:off x="7364012" y="2997721"/>
              <a:ext cx="761336" cy="685896"/>
            </a:xfrm>
            <a:prstGeom prst="star24">
              <a:avLst/>
            </a:prstGeom>
            <a:solidFill>
              <a:srgbClr val="FFFF00"/>
            </a:solidFill>
            <a:ln w="158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87931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62000" y="0"/>
            <a:ext cx="7772400" cy="8382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Comprehensive Instrumentation for Measurement </a:t>
            </a:r>
            <a:r>
              <a:rPr lang="en-US" sz="2800" dirty="0"/>
              <a:t>&amp; Simulation </a:t>
            </a:r>
            <a:r>
              <a:rPr lang="en-US" sz="2800" dirty="0" smtClean="0"/>
              <a:t>Cycles</a:t>
            </a:r>
            <a:endParaRPr lang="en-US" sz="2800" dirty="0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28600" y="1671076"/>
            <a:ext cx="86868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 anchor="ctr">
            <a:spAutoFit/>
          </a:bodyPr>
          <a:lstStyle/>
          <a:p>
            <a:pPr marL="342900" indent="-342900"/>
            <a:r>
              <a:rPr lang="en-US" sz="1600" dirty="0" smtClean="0">
                <a:solidFill>
                  <a:srgbClr val="FF3300"/>
                </a:solidFill>
              </a:rPr>
              <a:t>Instrumentation includes:</a:t>
            </a:r>
            <a:endParaRPr lang="en-US" sz="1600" dirty="0">
              <a:solidFill>
                <a:srgbClr val="FF3300"/>
              </a:solidFill>
            </a:endParaRPr>
          </a:p>
          <a:p>
            <a:pPr marL="342900" indent="-342900">
              <a:buFontTx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WET Labs package: absorption, attenuation, scattering, backscattering, </a:t>
            </a:r>
            <a:r>
              <a:rPr lang="en-US" sz="1600" dirty="0" err="1">
                <a:solidFill>
                  <a:srgbClr val="0000FF"/>
                </a:solidFill>
              </a:rPr>
              <a:t>Chl</a:t>
            </a:r>
            <a:r>
              <a:rPr lang="en-US" sz="1600" dirty="0">
                <a:solidFill>
                  <a:srgbClr val="0000FF"/>
                </a:solidFill>
              </a:rPr>
              <a:t> concentrations, CDOM fluorescence, temperature, salinity,</a:t>
            </a:r>
          </a:p>
          <a:p>
            <a:pPr marL="342900" indent="-342900">
              <a:buFontTx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 LISST for particle size distribution</a:t>
            </a:r>
          </a:p>
          <a:p>
            <a:pPr marL="342900" indent="-342900">
              <a:buFontTx/>
              <a:buChar char="•"/>
            </a:pPr>
            <a:r>
              <a:rPr lang="en-US" sz="1600" dirty="0" err="1" smtClean="0">
                <a:solidFill>
                  <a:srgbClr val="0000FF"/>
                </a:solidFill>
              </a:rPr>
              <a:t>Hyperspectral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FF"/>
                </a:solidFill>
              </a:rPr>
              <a:t>profiler (</a:t>
            </a:r>
            <a:r>
              <a:rPr lang="en-US" sz="1600" dirty="0" err="1">
                <a:solidFill>
                  <a:srgbClr val="0000FF"/>
                </a:solidFill>
              </a:rPr>
              <a:t>Satlantic</a:t>
            </a:r>
            <a:r>
              <a:rPr lang="en-US" sz="1600" dirty="0">
                <a:solidFill>
                  <a:srgbClr val="0000FF"/>
                </a:solidFill>
              </a:rPr>
              <a:t>) and GER </a:t>
            </a:r>
            <a:r>
              <a:rPr lang="en-US" sz="1600" dirty="0" err="1">
                <a:solidFill>
                  <a:srgbClr val="0000FF"/>
                </a:solidFill>
              </a:rPr>
              <a:t>spectroradiometer</a:t>
            </a:r>
            <a:r>
              <a:rPr lang="en-US" sz="1600" dirty="0">
                <a:solidFill>
                  <a:srgbClr val="0000FF"/>
                </a:solidFill>
              </a:rPr>
              <a:t> for water reflectance measurements above and below water surface</a:t>
            </a:r>
          </a:p>
          <a:p>
            <a:pPr marL="342900" indent="-342900">
              <a:buFontTx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Multi-angular </a:t>
            </a:r>
            <a:r>
              <a:rPr lang="en-US" sz="1600" dirty="0" err="1" smtClean="0">
                <a:solidFill>
                  <a:srgbClr val="0000FF"/>
                </a:solidFill>
              </a:rPr>
              <a:t>hyperspectral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polarimeter</a:t>
            </a:r>
            <a:r>
              <a:rPr lang="en-US" sz="1600" dirty="0" smtClean="0">
                <a:solidFill>
                  <a:srgbClr val="0000FF"/>
                </a:solidFill>
              </a:rPr>
              <a:t> and full Stokes vector imaging camera</a:t>
            </a:r>
            <a:endParaRPr lang="en-US" sz="1600" dirty="0">
              <a:solidFill>
                <a:srgbClr val="0000FF"/>
              </a:solidFill>
            </a:endParaRPr>
          </a:p>
          <a:p>
            <a:pPr marL="342900" indent="-342900">
              <a:buFontTx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Water sampling (</a:t>
            </a:r>
            <a:r>
              <a:rPr lang="en-US" sz="1600" dirty="0" err="1">
                <a:solidFill>
                  <a:srgbClr val="0000FF"/>
                </a:solidFill>
              </a:rPr>
              <a:t>Chl</a:t>
            </a:r>
            <a:r>
              <a:rPr lang="en-US" sz="1600" dirty="0">
                <a:solidFill>
                  <a:srgbClr val="0000FF"/>
                </a:solidFill>
              </a:rPr>
              <a:t>, TSS and mineral concentrations, CDOM absorption)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862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8862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5800" y="838200"/>
            <a:ext cx="7162800" cy="762000"/>
            <a:chOff x="144" y="816"/>
            <a:chExt cx="4512" cy="410"/>
          </a:xfrm>
        </p:grpSpPr>
        <p:sp>
          <p:nvSpPr>
            <p:cNvPr id="29703" name="Text Box 7"/>
            <p:cNvSpPr txBox="1">
              <a:spLocks noChangeArrowheads="1"/>
            </p:cNvSpPr>
            <p:nvPr/>
          </p:nvSpPr>
          <p:spPr bwMode="auto">
            <a:xfrm>
              <a:off x="144" y="816"/>
              <a:ext cx="768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</a:rPr>
                <a:t>Physical properties</a:t>
              </a:r>
            </a:p>
          </p:txBody>
        </p:sp>
        <p:sp>
          <p:nvSpPr>
            <p:cNvPr id="29704" name="Line 8"/>
            <p:cNvSpPr>
              <a:spLocks noChangeShapeType="1"/>
            </p:cNvSpPr>
            <p:nvPr/>
          </p:nvSpPr>
          <p:spPr bwMode="auto">
            <a:xfrm>
              <a:off x="912" y="1008"/>
              <a:ext cx="38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Text Box 9"/>
            <p:cNvSpPr txBox="1">
              <a:spLocks noChangeArrowheads="1"/>
            </p:cNvSpPr>
            <p:nvPr/>
          </p:nvSpPr>
          <p:spPr bwMode="auto">
            <a:xfrm>
              <a:off x="1296" y="816"/>
              <a:ext cx="768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0000FF"/>
                  </a:solidFill>
                </a:rPr>
                <a:t>Optical properties</a:t>
              </a:r>
            </a:p>
          </p:txBody>
        </p:sp>
        <p:sp>
          <p:nvSpPr>
            <p:cNvPr id="29706" name="Line 10"/>
            <p:cNvSpPr>
              <a:spLocks noChangeShapeType="1"/>
            </p:cNvSpPr>
            <p:nvPr/>
          </p:nvSpPr>
          <p:spPr bwMode="auto">
            <a:xfrm>
              <a:off x="2064" y="1008"/>
              <a:ext cx="38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7" name="Text Box 11"/>
            <p:cNvSpPr txBox="1">
              <a:spLocks noChangeArrowheads="1"/>
            </p:cNvSpPr>
            <p:nvPr/>
          </p:nvSpPr>
          <p:spPr bwMode="auto">
            <a:xfrm>
              <a:off x="2448" y="816"/>
              <a:ext cx="912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0000FF"/>
                  </a:solidFill>
                </a:rPr>
                <a:t>Reflectance spectra</a:t>
              </a:r>
            </a:p>
          </p:txBody>
        </p:sp>
        <p:sp>
          <p:nvSpPr>
            <p:cNvPr id="29708" name="Text Box 12"/>
            <p:cNvSpPr txBox="1">
              <a:spLocks noChangeArrowheads="1"/>
            </p:cNvSpPr>
            <p:nvPr/>
          </p:nvSpPr>
          <p:spPr bwMode="auto">
            <a:xfrm>
              <a:off x="3744" y="816"/>
              <a:ext cx="912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0000FF"/>
                  </a:solidFill>
                </a:rPr>
                <a:t>Satellite sensor data</a:t>
              </a:r>
            </a:p>
          </p:txBody>
        </p:sp>
        <p:sp>
          <p:nvSpPr>
            <p:cNvPr id="29709" name="Line 13"/>
            <p:cNvSpPr>
              <a:spLocks noChangeShapeType="1"/>
            </p:cNvSpPr>
            <p:nvPr/>
          </p:nvSpPr>
          <p:spPr bwMode="auto">
            <a:xfrm>
              <a:off x="3360" y="1008"/>
              <a:ext cx="38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2"/>
          <p:cNvSpPr txBox="1">
            <a:spLocks noChangeArrowheads="1"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Satellite Validation</a:t>
            </a:r>
          </a:p>
        </p:txBody>
      </p:sp>
      <p:sp>
        <p:nvSpPr>
          <p:cNvPr id="47" name="Espace réservé du numéro de diapositive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BD7BFB-A50E-47A0-A408-E2303B20BA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678" name="ZoneTexte 18"/>
          <p:cNvSpPr txBox="1">
            <a:spLocks noChangeArrowheads="1"/>
          </p:cNvSpPr>
          <p:nvPr/>
        </p:nvSpPr>
        <p:spPr bwMode="auto">
          <a:xfrm>
            <a:off x="304800" y="417806"/>
            <a:ext cx="8153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Data filtering procedures for matchup comparisons</a:t>
            </a:r>
            <a:endParaRPr lang="en-US" sz="24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4" name="ZoneTexte 35"/>
          <p:cNvSpPr txBox="1">
            <a:spLocks noChangeArrowheads="1"/>
          </p:cNvSpPr>
          <p:nvPr/>
        </p:nvSpPr>
        <p:spPr bwMode="auto">
          <a:xfrm>
            <a:off x="609600" y="5352871"/>
            <a:ext cx="3352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Land &amp; Cloud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stray light contamination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Atmospheric 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correction 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failure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sun 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glint 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contamination</a:t>
            </a:r>
            <a:endParaRPr lang="en-US" dirty="0">
              <a:solidFill>
                <a:srgbClr val="08089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86200" y="5380672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reduced or bad navigation quality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negative Rayleigh-corrected radiance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i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&gt; 60°,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i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&gt; 70°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egative value in any one of the wavelengths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0" y="5040868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u="sng" dirty="0" smtClean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</a:rPr>
              <a:t>Exclusion of any pixel flagged by the NASA data quality check processing </a:t>
            </a:r>
            <a:endParaRPr lang="en-US" dirty="0" smtClean="0">
              <a:solidFill>
                <a:srgbClr val="08089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4800" y="1143000"/>
            <a:ext cx="7399482" cy="3805321"/>
            <a:chOff x="753918" y="1143000"/>
            <a:chExt cx="7399482" cy="3805321"/>
          </a:xfrm>
        </p:grpSpPr>
        <p:grpSp>
          <p:nvGrpSpPr>
            <p:cNvPr id="5" name="Group 4"/>
            <p:cNvGrpSpPr/>
            <p:nvPr/>
          </p:nvGrpSpPr>
          <p:grpSpPr>
            <a:xfrm>
              <a:off x="753918" y="1143000"/>
              <a:ext cx="7399482" cy="2841486"/>
              <a:chOff x="753918" y="1273314"/>
              <a:chExt cx="7399482" cy="2841486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5021118" y="1273314"/>
                <a:ext cx="3132282" cy="2841486"/>
                <a:chOff x="5021118" y="1273314"/>
                <a:chExt cx="3132282" cy="2841486"/>
              </a:xfrm>
            </p:grpSpPr>
            <p:sp>
              <p:nvSpPr>
                <p:cNvPr id="2" name="Down Arrow 1"/>
                <p:cNvSpPr/>
                <p:nvPr/>
              </p:nvSpPr>
              <p:spPr>
                <a:xfrm>
                  <a:off x="6507018" y="3031975"/>
                  <a:ext cx="152400" cy="358775"/>
                </a:xfrm>
                <a:prstGeom prst="downArrow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ZoneTexte 21"/>
                <p:cNvSpPr txBox="1">
                  <a:spLocks noChangeArrowheads="1"/>
                </p:cNvSpPr>
                <p:nvPr/>
              </p:nvSpPr>
              <p:spPr bwMode="auto">
                <a:xfrm>
                  <a:off x="5021118" y="1273314"/>
                  <a:ext cx="3124200" cy="707886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000" b="1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Level 1.5 </a:t>
                  </a:r>
                  <a:r>
                    <a:rPr lang="en-US" sz="20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in-situ AERONET-OC data</a:t>
                  </a:r>
                </a:p>
              </p:txBody>
            </p:sp>
            <p:sp>
              <p:nvSpPr>
                <p:cNvPr id="19" name="ZoneTexte 21"/>
                <p:cNvSpPr txBox="1">
                  <a:spLocks noChangeArrowheads="1"/>
                </p:cNvSpPr>
                <p:nvPr/>
              </p:nvSpPr>
              <p:spPr bwMode="auto">
                <a:xfrm>
                  <a:off x="5029200" y="2358586"/>
                  <a:ext cx="3124200" cy="70788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000" b="1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±</a:t>
                  </a:r>
                  <a:r>
                    <a:rPr lang="en-US" sz="2000" b="1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2 hour time window </a:t>
                  </a:r>
                  <a:r>
                    <a:rPr lang="en-US" sz="20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of the satellite overpass time</a:t>
                  </a:r>
                  <a:endParaRPr lang="en-US" sz="2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0" name="ZoneTexte 21"/>
                <p:cNvSpPr txBox="1">
                  <a:spLocks noChangeArrowheads="1"/>
                </p:cNvSpPr>
                <p:nvPr/>
              </p:nvSpPr>
              <p:spPr bwMode="auto">
                <a:xfrm>
                  <a:off x="5021118" y="3406914"/>
                  <a:ext cx="3124200" cy="707886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000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Exclude the data </a:t>
                  </a:r>
                  <a:r>
                    <a:rPr lang="en-US" sz="20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with high temporal </a:t>
                  </a:r>
                  <a:r>
                    <a:rPr lang="en-US" sz="2000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variability</a:t>
                  </a:r>
                  <a:endParaRPr lang="en-US" sz="2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" name="Down Arrow 21"/>
                <p:cNvSpPr/>
                <p:nvPr/>
              </p:nvSpPr>
              <p:spPr>
                <a:xfrm>
                  <a:off x="6515100" y="1981339"/>
                  <a:ext cx="152400" cy="358775"/>
                </a:xfrm>
                <a:prstGeom prst="downArrow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" name="Group 2"/>
              <p:cNvGrpSpPr/>
              <p:nvPr/>
            </p:nvGrpSpPr>
            <p:grpSpPr>
              <a:xfrm>
                <a:off x="753918" y="1273314"/>
                <a:ext cx="3132282" cy="2841486"/>
                <a:chOff x="753918" y="1273314"/>
                <a:chExt cx="3132282" cy="2841486"/>
              </a:xfrm>
            </p:grpSpPr>
            <p:sp>
              <p:nvSpPr>
                <p:cNvPr id="23" name="Down Arrow 22"/>
                <p:cNvSpPr/>
                <p:nvPr/>
              </p:nvSpPr>
              <p:spPr>
                <a:xfrm>
                  <a:off x="2304472" y="3042660"/>
                  <a:ext cx="152400" cy="358775"/>
                </a:xfrm>
                <a:prstGeom prst="downArrow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680" name="ZoneTexte 21"/>
                <p:cNvSpPr txBox="1">
                  <a:spLocks noChangeArrowheads="1"/>
                </p:cNvSpPr>
                <p:nvPr/>
              </p:nvSpPr>
              <p:spPr bwMode="auto">
                <a:xfrm>
                  <a:off x="753918" y="1273314"/>
                  <a:ext cx="3124200" cy="707886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000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VIIRS &amp; MODIS  images over the regions of the sites</a:t>
                  </a:r>
                  <a:endParaRPr lang="en-US" sz="2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" name="ZoneTexte 21"/>
                <p:cNvSpPr txBox="1">
                  <a:spLocks noChangeArrowheads="1"/>
                </p:cNvSpPr>
                <p:nvPr/>
              </p:nvSpPr>
              <p:spPr bwMode="auto">
                <a:xfrm>
                  <a:off x="762000" y="2358447"/>
                  <a:ext cx="3124200" cy="708025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000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3×3 </a:t>
                  </a:r>
                  <a:r>
                    <a:rPr lang="en-US" sz="20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pixel box for </a:t>
                  </a:r>
                  <a:r>
                    <a:rPr lang="en-US" sz="2000" b="1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matchup comparison</a:t>
                  </a:r>
                </a:p>
              </p:txBody>
            </p:sp>
            <p:sp>
              <p:nvSpPr>
                <p:cNvPr id="15" name="ZoneTexte 21"/>
                <p:cNvSpPr txBox="1">
                  <a:spLocks noChangeArrowheads="1"/>
                </p:cNvSpPr>
                <p:nvPr/>
              </p:nvSpPr>
              <p:spPr bwMode="auto">
                <a:xfrm>
                  <a:off x="753918" y="3406914"/>
                  <a:ext cx="3124200" cy="707886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000" dirty="0" smtClean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Quality check with flag conditions</a:t>
                  </a:r>
                  <a:endParaRPr lang="en-US" sz="2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5" name="Down Arrow 24"/>
                <p:cNvSpPr/>
                <p:nvPr/>
              </p:nvSpPr>
              <p:spPr>
                <a:xfrm>
                  <a:off x="2286000" y="1981200"/>
                  <a:ext cx="152400" cy="358775"/>
                </a:xfrm>
                <a:prstGeom prst="downArrow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8" name="ZoneTexte 21"/>
            <p:cNvSpPr txBox="1">
              <a:spLocks noChangeArrowheads="1"/>
            </p:cNvSpPr>
            <p:nvPr/>
          </p:nvSpPr>
          <p:spPr bwMode="auto">
            <a:xfrm>
              <a:off x="1515918" y="4363546"/>
              <a:ext cx="5867400" cy="58477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Correlation coefficient (</a:t>
              </a:r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), Average Percent Difference (</a:t>
              </a:r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PD</a:t>
              </a:r>
              <a:r>
                <a:rPr lang="en-US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) &amp; </a:t>
              </a:r>
              <a:r>
                <a:rPr lang="en-US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Absolute </a:t>
              </a:r>
              <a:r>
                <a:rPr lang="en-US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Average Percent </a:t>
              </a:r>
              <a:r>
                <a:rPr lang="en-US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Difference </a:t>
              </a:r>
              <a:r>
                <a:rPr lang="en-US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APD</a:t>
              </a:r>
              <a:r>
                <a:rPr lang="en-US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endPara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Down Arrow 28"/>
            <p:cNvSpPr/>
            <p:nvPr/>
          </p:nvSpPr>
          <p:spPr>
            <a:xfrm>
              <a:off x="2279072" y="3984486"/>
              <a:ext cx="152400" cy="358775"/>
            </a:xfrm>
            <a:prstGeom prst="downArrow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Down Arrow 29"/>
            <p:cNvSpPr/>
            <p:nvPr/>
          </p:nvSpPr>
          <p:spPr>
            <a:xfrm>
              <a:off x="6507018" y="3984485"/>
              <a:ext cx="152400" cy="358775"/>
            </a:xfrm>
            <a:prstGeom prst="downArrow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414156281"/>
              </p:ext>
            </p:extLst>
          </p:nvPr>
        </p:nvGraphicFramePr>
        <p:xfrm>
          <a:off x="7261988" y="4162719"/>
          <a:ext cx="1538156" cy="507741"/>
        </p:xfrm>
        <a:graphic>
          <a:graphicData uri="http://schemas.openxmlformats.org/presentationml/2006/ole">
            <p:oleObj spid="_x0000_s549964" name="Equation" r:id="rId3" imgW="578254" imgH="190880" progId="Equation.3">
              <p:embed/>
            </p:oleObj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413949448"/>
              </p:ext>
            </p:extLst>
          </p:nvPr>
        </p:nvGraphicFramePr>
        <p:xfrm>
          <a:off x="7249995" y="4647943"/>
          <a:ext cx="1674627" cy="524230"/>
        </p:xfrm>
        <a:graphic>
          <a:graphicData uri="http://schemas.openxmlformats.org/presentationml/2006/ole">
            <p:oleObj spid="_x0000_s549965" name="Equation" r:id="rId4" imgW="629559" imgH="197079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8561140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900" b="1" i="1" dirty="0">
                <a:solidFill>
                  <a:prstClr val="black"/>
                </a:solidFill>
                <a:latin typeface="Times New Roman"/>
                <a:ea typeface="Times New Roman"/>
              </a:rPr>
              <a:t>Time series of normalized water leaving radiance, nLw</a:t>
            </a:r>
            <a:r>
              <a:rPr lang="en-US" sz="2900" b="1" dirty="0">
                <a:solidFill>
                  <a:prstClr val="black"/>
                </a:solidFill>
                <a:latin typeface="Times New Roman"/>
                <a:ea typeface="Times New Roman"/>
              </a:rPr>
              <a:t>(</a:t>
            </a:r>
            <a:r>
              <a:rPr lang="en-US" sz="2900" b="1" i="1" dirty="0">
                <a:solidFill>
                  <a:prstClr val="black"/>
                </a:solidFill>
                <a:latin typeface="Times New Roman"/>
                <a:ea typeface="Times New Roman"/>
              </a:rPr>
              <a:t>λ</a:t>
            </a:r>
            <a:r>
              <a:rPr lang="en-US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),</a:t>
            </a:r>
            <a:br>
              <a:rPr lang="en-US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en-US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for WaveCIS site</a:t>
            </a:r>
            <a:endParaRPr lang="en-US" sz="2900" dirty="0"/>
          </a:p>
        </p:txBody>
      </p:sp>
      <p:grpSp>
        <p:nvGrpSpPr>
          <p:cNvPr id="3" name="Group 2"/>
          <p:cNvGrpSpPr/>
          <p:nvPr/>
        </p:nvGrpSpPr>
        <p:grpSpPr>
          <a:xfrm>
            <a:off x="1219200" y="1066800"/>
            <a:ext cx="6598493" cy="4996799"/>
            <a:chOff x="1219200" y="1327801"/>
            <a:chExt cx="6598493" cy="49967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014" t="5451" r="8586" b="7381"/>
            <a:stretch/>
          </p:blipFill>
          <p:spPr>
            <a:xfrm>
              <a:off x="1219200" y="1481891"/>
              <a:ext cx="6598493" cy="484270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22505"/>
            <a:stretch/>
          </p:blipFill>
          <p:spPr bwMode="auto">
            <a:xfrm>
              <a:off x="2886364" y="1327801"/>
              <a:ext cx="3422285" cy="2286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1219200" y="6107668"/>
            <a:ext cx="724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Strong temporal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agreement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between the satellites and in-situ data.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Seasonal variations in the nLw data are captured well. 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667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7200" y="990600"/>
            <a:ext cx="8229600" cy="4114800"/>
            <a:chOff x="457200" y="1752600"/>
            <a:chExt cx="8229600" cy="4114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752600"/>
              <a:ext cx="8229600" cy="41148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22505"/>
            <a:stretch/>
          </p:blipFill>
          <p:spPr bwMode="auto">
            <a:xfrm>
              <a:off x="2886364" y="1801092"/>
              <a:ext cx="3422285" cy="2286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900" b="1" i="1" dirty="0">
                <a:solidFill>
                  <a:prstClr val="black"/>
                </a:solidFill>
                <a:latin typeface="Times New Roman"/>
                <a:ea typeface="Times New Roman"/>
              </a:rPr>
              <a:t>Time series of normalized water leaving radiance, nLw</a:t>
            </a:r>
            <a:r>
              <a:rPr lang="en-US" sz="2900" b="1" dirty="0">
                <a:solidFill>
                  <a:prstClr val="black"/>
                </a:solidFill>
                <a:latin typeface="Times New Roman"/>
                <a:ea typeface="Times New Roman"/>
              </a:rPr>
              <a:t>(</a:t>
            </a:r>
            <a:r>
              <a:rPr lang="en-US" sz="2900" b="1" i="1" dirty="0">
                <a:solidFill>
                  <a:prstClr val="black"/>
                </a:solidFill>
                <a:latin typeface="Times New Roman"/>
                <a:ea typeface="Times New Roman"/>
              </a:rPr>
              <a:t>λ</a:t>
            </a:r>
            <a:r>
              <a:rPr lang="en-US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),</a:t>
            </a:r>
            <a:br>
              <a:rPr lang="en-US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en-US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for LISCO site</a:t>
            </a:r>
            <a:endParaRPr lang="en-US" sz="29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4953000"/>
            <a:ext cx="82296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Strong temporal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agreement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between the satellites and in-situ data at the 551 &amp; 668 nm wavelengths. 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Seasonal variations in the nLw data are also captured well. 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Data availability is 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lower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for LISCO mostly due to exclusion of the pixels with atmospheric correction failure and presence of  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negative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values in water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leaving radiance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especially at violet (413 nm) and blue (442 nm).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778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361815" y="510182"/>
            <a:ext cx="6911194" cy="4823818"/>
            <a:chOff x="-10168" y="1698306"/>
            <a:chExt cx="6911194" cy="4823818"/>
          </a:xfrm>
        </p:grpSpPr>
        <p:grpSp>
          <p:nvGrpSpPr>
            <p:cNvPr id="7" name="Group 6"/>
            <p:cNvGrpSpPr/>
            <p:nvPr/>
          </p:nvGrpSpPr>
          <p:grpSpPr>
            <a:xfrm>
              <a:off x="761617" y="1882972"/>
              <a:ext cx="6139409" cy="4639152"/>
              <a:chOff x="1159169" y="1838036"/>
              <a:chExt cx="6139409" cy="463915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8587" r="8698"/>
              <a:stretch/>
            </p:blipFill>
            <p:spPr>
              <a:xfrm>
                <a:off x="1159169" y="1838036"/>
                <a:ext cx="6126403" cy="2308028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9147" r="9147"/>
              <a:stretch/>
            </p:blipFill>
            <p:spPr>
              <a:xfrm>
                <a:off x="1246909" y="4169160"/>
                <a:ext cx="6051669" cy="2308028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-10168" y="1698306"/>
              <a:ext cx="1120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u="sng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WaveCIS</a:t>
              </a:r>
              <a:endParaRPr lang="en-US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7905" y="4029430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u="sng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LISCO</a:t>
              </a:r>
              <a:endParaRPr lang="en-US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685800"/>
          </a:xfrm>
        </p:spPr>
        <p:txBody>
          <a:bodyPr>
            <a:noAutofit/>
          </a:bodyPr>
          <a:lstStyle/>
          <a:p>
            <a:r>
              <a:rPr lang="en-US" sz="3500" b="1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nLw</a:t>
            </a:r>
            <a:r>
              <a:rPr lang="en-US" sz="35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spectral consistency analysis</a:t>
            </a:r>
            <a:endParaRPr lang="en-US" sz="35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5486400"/>
            <a:ext cx="89154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Variation ranges of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match-up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spectra, and their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averages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&amp; standard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deviations indicates qualitative agreement between the satellites and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in-situ </a:t>
            </a:r>
            <a:r>
              <a:rPr lang="en-US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nLw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data for both sites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(LISCO lower absolute values (CDOM)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WaveCIS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generally more sediments from delta outflows)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Average values and spectral shapes are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also very consistent.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01918" y="1125590"/>
            <a:ext cx="1779282" cy="931810"/>
            <a:chOff x="152400" y="653534"/>
            <a:chExt cx="1779282" cy="93181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52400" y="1143000"/>
              <a:ext cx="4572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52400" y="1447800"/>
              <a:ext cx="4572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52400" y="838200"/>
              <a:ext cx="467897" cy="0"/>
            </a:xfrm>
            <a:prstGeom prst="line">
              <a:avLst/>
            </a:prstGeom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60641" y="958334"/>
              <a:ext cx="8242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average</a:t>
              </a:r>
              <a:endPara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3400" y="653534"/>
              <a:ext cx="13195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Matchup </a:t>
              </a:r>
              <a:r>
                <a:rPr lang="en-US" sz="1600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nLw</a:t>
              </a:r>
              <a:endPara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9572" y="1246790"/>
              <a:ext cx="13821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average ± 1std</a:t>
              </a:r>
              <a:endPara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47835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178030" y="849868"/>
            <a:ext cx="4584970" cy="6008132"/>
            <a:chOff x="85627" y="954373"/>
            <a:chExt cx="4584970" cy="60081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081" r="8081"/>
            <a:stretch/>
          </p:blipFill>
          <p:spPr>
            <a:xfrm>
              <a:off x="99812" y="1270365"/>
              <a:ext cx="4561358" cy="272034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008" r="7720"/>
            <a:stretch/>
          </p:blipFill>
          <p:spPr>
            <a:xfrm>
              <a:off x="85627" y="4242165"/>
              <a:ext cx="4584970" cy="272034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40086" y="954373"/>
              <a:ext cx="1120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u="sng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WaveCIS</a:t>
              </a:r>
              <a:endParaRPr lang="en-US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27875" y="3926173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u="sng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LISCO</a:t>
              </a:r>
              <a:endParaRPr lang="en-US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33400"/>
          </a:xfrm>
        </p:spPr>
        <p:txBody>
          <a:bodyPr>
            <a:noAutofit/>
          </a:bodyPr>
          <a:lstStyle/>
          <a:p>
            <a:r>
              <a:rPr lang="en-US" sz="3200" b="1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nLw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Spectral consistency analysis </a:t>
            </a:r>
            <a:b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</a:b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1" y="795546"/>
            <a:ext cx="4038600" cy="598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istograms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16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nLw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(λ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data of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VIIRS</a:t>
            </a:r>
            <a:r>
              <a:rPr lang="en-US" sz="1600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initial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VIIRS</a:t>
            </a:r>
            <a:r>
              <a:rPr lang="en-US" sz="16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12.2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SeaPRISM. 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Overall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average </a:t>
            </a:r>
            <a:r>
              <a:rPr lang="en-US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nLw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spectra calculated from all available spectral data of the entire VIIRS operational period are also shown. </a:t>
            </a:r>
            <a:endParaRPr lang="en-US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WaveCIS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Frequency </a:t>
            </a:r>
            <a:r>
              <a:rPr lang="en-US" sz="1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distributions of the VIIRS</a:t>
            </a:r>
            <a:r>
              <a:rPr lang="en-US" sz="1500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12.2</a:t>
            </a:r>
            <a:r>
              <a:rPr lang="en-US" sz="1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match better the </a:t>
            </a:r>
            <a:r>
              <a:rPr lang="en-US" sz="15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SeaPRISM</a:t>
            </a:r>
            <a:r>
              <a:rPr lang="en-US" sz="1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distributions for all </a:t>
            </a:r>
            <a:r>
              <a:rPr lang="en-US" sz="1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wavelengths than </a:t>
            </a:r>
            <a:r>
              <a:rPr lang="en-US" sz="1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does VIIRS</a:t>
            </a:r>
            <a:r>
              <a:rPr lang="en-US" sz="1500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initial</a:t>
            </a:r>
            <a:r>
              <a:rPr lang="en-US" sz="1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Inconsistent </a:t>
            </a:r>
            <a:r>
              <a:rPr lang="en-US" sz="1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spectral </a:t>
            </a:r>
            <a:r>
              <a:rPr lang="en-US" sz="1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shape </a:t>
            </a:r>
            <a:r>
              <a:rPr lang="en-US" sz="1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 the blue part </a:t>
            </a:r>
            <a:r>
              <a:rPr lang="en-US" sz="1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1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observed </a:t>
            </a:r>
            <a:r>
              <a:rPr lang="en-US" sz="1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for average VIIRS</a:t>
            </a:r>
            <a:r>
              <a:rPr lang="en-US" sz="1500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initial</a:t>
            </a:r>
            <a:r>
              <a:rPr lang="en-US" sz="1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Retrievals appear to be enhanced with the new vicarious calibration gains (from MOBY).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US" sz="15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LISCO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VIIRS </a:t>
            </a:r>
            <a:r>
              <a:rPr lang="en-US" sz="1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data for </a:t>
            </a:r>
            <a:r>
              <a:rPr lang="en-US" sz="1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both processing </a:t>
            </a:r>
            <a:r>
              <a:rPr lang="en-US" sz="1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skew </a:t>
            </a:r>
            <a:r>
              <a:rPr lang="en-US" sz="1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 left </a:t>
            </a:r>
            <a:r>
              <a:rPr lang="en-US" sz="1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sz="1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every </a:t>
            </a:r>
            <a:r>
              <a:rPr lang="en-US" sz="1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wavelengths </a:t>
            </a:r>
            <a:r>
              <a:rPr lang="en-US" sz="1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suggesting </a:t>
            </a:r>
            <a:r>
              <a:rPr lang="en-US" sz="1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overall underestimations.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Nevertheless</a:t>
            </a:r>
            <a:r>
              <a:rPr lang="en-US" sz="1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average </a:t>
            </a:r>
            <a:r>
              <a:rPr lang="en-US" sz="15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nLw</a:t>
            </a:r>
            <a:r>
              <a:rPr lang="en-US" sz="1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spectra closely match to </a:t>
            </a:r>
            <a:r>
              <a:rPr lang="en-US" sz="1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SeaPRISM in </a:t>
            </a:r>
            <a:r>
              <a:rPr lang="en-US" sz="1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spectral shapes, values and </a:t>
            </a:r>
            <a:r>
              <a:rPr lang="en-US" sz="1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ranges.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This demonstrates validity </a:t>
            </a:r>
            <a:r>
              <a:rPr lang="en-US" sz="1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1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VIIRS data </a:t>
            </a:r>
            <a:r>
              <a:rPr lang="en-US" sz="1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 a qualitative sense as well as </a:t>
            </a:r>
            <a:r>
              <a:rPr lang="en-US" sz="1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usefulness </a:t>
            </a:r>
            <a:r>
              <a:rPr lang="en-US" sz="1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of the </a:t>
            </a:r>
            <a:r>
              <a:rPr lang="en-US" sz="1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AERONET-OC </a:t>
            </a:r>
            <a:r>
              <a:rPr lang="en-US" sz="1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sites for </a:t>
            </a:r>
            <a:r>
              <a:rPr lang="en-US" sz="1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validation </a:t>
            </a:r>
            <a:r>
              <a:rPr lang="en-US" sz="1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purpose</a:t>
            </a:r>
            <a:r>
              <a:rPr lang="en-US" sz="1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5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419600" y="441160"/>
            <a:ext cx="4267200" cy="548522"/>
            <a:chOff x="2133600" y="1048334"/>
            <a:chExt cx="4267200" cy="548522"/>
          </a:xfrm>
        </p:grpSpPr>
        <p:grpSp>
          <p:nvGrpSpPr>
            <p:cNvPr id="13" name="Group 12"/>
            <p:cNvGrpSpPr/>
            <p:nvPr/>
          </p:nvGrpSpPr>
          <p:grpSpPr>
            <a:xfrm>
              <a:off x="2133600" y="1048334"/>
              <a:ext cx="1249060" cy="548522"/>
              <a:chOff x="1280470" y="991856"/>
              <a:chExt cx="1249060" cy="548522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1524000" y="1311778"/>
                <a:ext cx="762000" cy="228600"/>
              </a:xfrm>
              <a:prstGeom prst="rect">
                <a:avLst/>
              </a:prstGeom>
              <a:solidFill>
                <a:srgbClr val="B2E5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280470" y="991856"/>
                <a:ext cx="12490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i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SeaPRISM</a:t>
                </a:r>
                <a:endParaRPr lang="en-US" b="1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657600" y="1053624"/>
              <a:ext cx="1178528" cy="384916"/>
              <a:chOff x="3467903" y="1028700"/>
              <a:chExt cx="1178528" cy="384916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3505200" y="1413616"/>
                <a:ext cx="1066800" cy="0"/>
              </a:xfrm>
              <a:prstGeom prst="line">
                <a:avLst/>
              </a:prstGeom>
              <a:ln w="31750">
                <a:solidFill>
                  <a:srgbClr val="E5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3467903" y="1028700"/>
                <a:ext cx="1178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i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VIIRS</a:t>
                </a:r>
                <a:r>
                  <a:rPr lang="en-US" b="1" i="1" baseline="300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initial</a:t>
                </a:r>
                <a:endParaRPr lang="en-US" b="1" i="1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269969" y="1082384"/>
              <a:ext cx="1130831" cy="369332"/>
              <a:chOff x="5653693" y="833927"/>
              <a:chExt cx="1130831" cy="369332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5653693" y="1189371"/>
                <a:ext cx="1066800" cy="0"/>
              </a:xfrm>
              <a:prstGeom prst="line">
                <a:avLst/>
              </a:prstGeom>
              <a:ln w="31750">
                <a:solidFill>
                  <a:srgbClr val="664CCC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5715000" y="833927"/>
                <a:ext cx="1069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i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VIIRS</a:t>
                </a:r>
                <a:r>
                  <a:rPr lang="en-US" b="1" i="1" baseline="300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12.2</a:t>
                </a:r>
                <a:endParaRPr lang="en-US" b="1" i="1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28143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59523" y="1143000"/>
            <a:ext cx="8303477" cy="2743200"/>
            <a:chOff x="459523" y="1600200"/>
            <a:chExt cx="8303477" cy="2743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8081"/>
            <a:stretch/>
          </p:blipFill>
          <p:spPr>
            <a:xfrm>
              <a:off x="6241478" y="1600200"/>
              <a:ext cx="2521522" cy="27432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8586"/>
            <a:stretch/>
          </p:blipFill>
          <p:spPr>
            <a:xfrm>
              <a:off x="3359731" y="1600200"/>
              <a:ext cx="2507669" cy="2743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8418"/>
            <a:stretch/>
          </p:blipFill>
          <p:spPr>
            <a:xfrm>
              <a:off x="459523" y="1600200"/>
              <a:ext cx="2512277" cy="2743200"/>
            </a:xfrm>
            <a:prstGeom prst="rect">
              <a:avLst/>
            </a:prstGeom>
          </p:spPr>
        </p:pic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Matchup comparison analysis between the </a:t>
            </a:r>
            <a:r>
              <a:rPr lang="en-US" sz="2900" b="1" i="1" dirty="0">
                <a:solidFill>
                  <a:prstClr val="black"/>
                </a:solidFill>
                <a:latin typeface="Times New Roman"/>
                <a:ea typeface="Times New Roman"/>
              </a:rPr>
              <a:t>nLw</a:t>
            </a:r>
            <a:r>
              <a:rPr lang="en-US" sz="2900" b="1" dirty="0">
                <a:solidFill>
                  <a:prstClr val="black"/>
                </a:solidFill>
                <a:latin typeface="Times New Roman"/>
                <a:ea typeface="Times New Roman"/>
              </a:rPr>
              <a:t>(</a:t>
            </a:r>
            <a:r>
              <a:rPr lang="en-US" sz="2900" b="1" i="1" dirty="0">
                <a:solidFill>
                  <a:prstClr val="black"/>
                </a:solidFill>
                <a:latin typeface="Times New Roman"/>
                <a:ea typeface="Times New Roman"/>
              </a:rPr>
              <a:t>λ</a:t>
            </a:r>
            <a:r>
              <a:rPr lang="en-US" sz="2900" b="1" dirty="0">
                <a:solidFill>
                  <a:prstClr val="black"/>
                </a:solidFill>
                <a:latin typeface="Times New Roman"/>
                <a:ea typeface="Times New Roman"/>
              </a:rPr>
              <a:t>) data </a:t>
            </a:r>
            <a:r>
              <a:rPr lang="en-US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of satellite and AERONET-OC for WaveCIS site</a:t>
            </a:r>
            <a:endParaRPr lang="en-US" sz="2900" dirty="0"/>
          </a:p>
        </p:txBody>
      </p:sp>
      <p:sp>
        <p:nvSpPr>
          <p:cNvPr id="3" name="Rectangle 2"/>
          <p:cNvSpPr/>
          <p:nvPr/>
        </p:nvSpPr>
        <p:spPr>
          <a:xfrm>
            <a:off x="152400" y="3810000"/>
            <a:ext cx="8915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Very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high overall correlation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between satellite and SeaPRISM data. </a:t>
            </a:r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 values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 comparisons at each wavelength </a:t>
            </a:r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range from 0.92 at 412 nm to 0.987 at 491 nm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with VIIRS</a:t>
            </a:r>
            <a:r>
              <a:rPr lang="en-US" sz="1600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initial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VIIRS</a:t>
            </a:r>
            <a:r>
              <a:rPr lang="en-US" sz="1600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12.2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is slightly underestimated in terms of SeaPRISM. Conversely, overestimation is observed in VIIRS</a:t>
            </a:r>
            <a:r>
              <a:rPr lang="en-US" sz="16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initial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MODIS exhibits similar regression lines with that of VIIRS</a:t>
            </a:r>
            <a:r>
              <a:rPr lang="en-US" sz="16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initial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nevertheless few outliers exist at 413 and 442nm wavelengths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Larger R values obtained for both VIIRS datasets compared with MODIS data may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probably suggest VIIRS’s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superior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performance.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Overall percent difference </a:t>
            </a:r>
            <a:r>
              <a:rPr lang="en-US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PD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values are -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6.25 and 13.8 for VIIRS</a:t>
            </a:r>
            <a:r>
              <a:rPr lang="en-US" sz="1600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12.2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VIIRS</a:t>
            </a:r>
            <a:r>
              <a:rPr lang="en-US" sz="16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initial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comparisons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respectively. Therefore, it can be concluded that 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with the new processing scheme retrieval bias is reduced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compared to initial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one.</a:t>
            </a:r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30085"/>
            <a:ext cx="5219561" cy="1891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9391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57195" y="1219200"/>
            <a:ext cx="8515933" cy="2745511"/>
            <a:chOff x="457195" y="1604818"/>
            <a:chExt cx="8515933" cy="274551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928" y="1607124"/>
              <a:ext cx="2743200" cy="27432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795" y="1604818"/>
              <a:ext cx="2743205" cy="274320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5" y="1607124"/>
              <a:ext cx="2743205" cy="2743205"/>
            </a:xfrm>
            <a:prstGeom prst="rect">
              <a:avLst/>
            </a:prstGeom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Matchup comparison analysis between the </a:t>
            </a:r>
            <a:r>
              <a:rPr lang="en-US" sz="2900" b="1" i="1" dirty="0">
                <a:solidFill>
                  <a:prstClr val="black"/>
                </a:solidFill>
                <a:latin typeface="Times New Roman"/>
                <a:ea typeface="Times New Roman"/>
              </a:rPr>
              <a:t>nLw</a:t>
            </a:r>
            <a:r>
              <a:rPr lang="en-US" sz="2900" b="1" dirty="0">
                <a:solidFill>
                  <a:prstClr val="black"/>
                </a:solidFill>
                <a:latin typeface="Times New Roman"/>
                <a:ea typeface="Times New Roman"/>
              </a:rPr>
              <a:t>(</a:t>
            </a:r>
            <a:r>
              <a:rPr lang="en-US" sz="2900" b="1" i="1" dirty="0">
                <a:solidFill>
                  <a:prstClr val="black"/>
                </a:solidFill>
                <a:latin typeface="Times New Roman"/>
                <a:ea typeface="Times New Roman"/>
              </a:rPr>
              <a:t>λ</a:t>
            </a:r>
            <a:r>
              <a:rPr lang="en-US" sz="2900" b="1" dirty="0">
                <a:solidFill>
                  <a:prstClr val="black"/>
                </a:solidFill>
                <a:latin typeface="Times New Roman"/>
                <a:ea typeface="Times New Roman"/>
              </a:rPr>
              <a:t>) data </a:t>
            </a:r>
            <a:r>
              <a:rPr lang="en-US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of satellite and AERONET-OC for LISCO site</a:t>
            </a:r>
            <a:endParaRPr lang="en-US" sz="2900" dirty="0"/>
          </a:p>
        </p:txBody>
      </p:sp>
      <p:sp>
        <p:nvSpPr>
          <p:cNvPr id="9" name="Rectangle 8"/>
          <p:cNvSpPr/>
          <p:nvPr/>
        </p:nvSpPr>
        <p:spPr>
          <a:xfrm>
            <a:off x="152400" y="3886200"/>
            <a:ext cx="8915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Very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high overall correlation coefficient (R)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values between the satellite and SeaPRISM data.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With VIIRS</a:t>
            </a:r>
            <a:r>
              <a:rPr lang="en-US" sz="1600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initial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values are equal to 0.8618, 0.9361 and 0.8276 at 491, 551 and 668 nm, respectively. </a:t>
            </a:r>
            <a:endParaRPr lang="en-US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However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at 442nm only moderate correlation is attained with its R value equal to 0.5832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The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degradation in the correlation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more likely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 originate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from the data processing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rather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than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sensor’s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characteristics. </a:t>
            </a:r>
            <a:endParaRPr lang="en-US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This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conclusion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based on the strong R value achieved at 668nm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wavelength.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It should be also noted here that signal to noise ratio (SNR) of VIIRS sensor is higher at 442 nm (SNR ≈ 490) than at 668 nm (SNR ≈ 378). </a:t>
            </a:r>
            <a:endParaRPr lang="en-US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With VIIRS</a:t>
            </a:r>
            <a:r>
              <a:rPr lang="en-US" sz="1600" baseline="30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12.2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Times New Roman"/>
              </a:rPr>
              <a:t>, underestimations are further exacerbated to -26% </a:t>
            </a:r>
            <a:r>
              <a:rPr lang="en-US" sz="1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from 22% with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VIIRS</a:t>
            </a:r>
            <a:r>
              <a:rPr lang="en-US" sz="1600" baseline="30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initia</a:t>
            </a:r>
            <a:r>
              <a:rPr lang="en-US" sz="1600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on 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Times New Roman"/>
              </a:rPr>
              <a:t>spectral </a:t>
            </a:r>
            <a:r>
              <a:rPr lang="en-US" sz="1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average.</a:t>
            </a:r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30085"/>
            <a:ext cx="5219561" cy="1891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0168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Matchup comparison analysis between the </a:t>
            </a:r>
            <a:r>
              <a:rPr lang="en-US" sz="2900" b="1" i="1" dirty="0">
                <a:solidFill>
                  <a:prstClr val="black"/>
                </a:solidFill>
                <a:latin typeface="Times New Roman"/>
                <a:ea typeface="Times New Roman"/>
              </a:rPr>
              <a:t>nLw</a:t>
            </a:r>
            <a:r>
              <a:rPr lang="en-US" sz="2900" b="1" dirty="0">
                <a:solidFill>
                  <a:prstClr val="black"/>
                </a:solidFill>
                <a:latin typeface="Times New Roman"/>
                <a:ea typeface="Times New Roman"/>
              </a:rPr>
              <a:t>(</a:t>
            </a:r>
            <a:r>
              <a:rPr lang="en-US" sz="2900" b="1" i="1" dirty="0">
                <a:solidFill>
                  <a:prstClr val="black"/>
                </a:solidFill>
                <a:latin typeface="Times New Roman"/>
                <a:ea typeface="Times New Roman"/>
              </a:rPr>
              <a:t>λ</a:t>
            </a:r>
            <a:r>
              <a:rPr lang="en-US" sz="2900" b="1" dirty="0">
                <a:solidFill>
                  <a:prstClr val="black"/>
                </a:solidFill>
                <a:latin typeface="Times New Roman"/>
                <a:ea typeface="Times New Roman"/>
              </a:rPr>
              <a:t>) data </a:t>
            </a:r>
            <a:r>
              <a:rPr lang="en-US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of VIIRS and MODIS for WaveCIS and LISCO sites</a:t>
            </a:r>
            <a:endParaRPr lang="en-US" sz="2900" dirty="0"/>
          </a:p>
        </p:txBody>
      </p:sp>
      <p:grpSp>
        <p:nvGrpSpPr>
          <p:cNvPr id="10" name="Group 9"/>
          <p:cNvGrpSpPr/>
          <p:nvPr/>
        </p:nvGrpSpPr>
        <p:grpSpPr>
          <a:xfrm>
            <a:off x="76200" y="1030085"/>
            <a:ext cx="5585684" cy="5606251"/>
            <a:chOff x="381000" y="1030085"/>
            <a:chExt cx="5585684" cy="56062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312" y="3893136"/>
              <a:ext cx="2743200" cy="27432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3484" y="3886200"/>
              <a:ext cx="2743200" cy="2743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1209964"/>
              <a:ext cx="2743205" cy="274320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1219200"/>
              <a:ext cx="2743205" cy="274320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030085"/>
              <a:ext cx="5219561" cy="189115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5486400" y="1447800"/>
            <a:ext cx="36576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Strong consistency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between MODIS and VIIRS.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 ≈ 0.745 at 412nm and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≈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0.994 at 551nm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VIIRS</a:t>
            </a:r>
            <a:r>
              <a:rPr lang="en-US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initial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ncertainty between MODIS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and VIIRS 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is very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low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with 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APD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equal to 3.9%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at 551nm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 LISCO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site.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However, at 412nm APD is as high as 50%.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Data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processing procedures need to be improved for the consistent and accurate retrievals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Additional VIIRS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 MODIS cross-calibration can be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advocated for more consistent OC data records.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029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89889"/>
            <a:ext cx="50292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066800"/>
            <a:ext cx="2743200" cy="27432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Preliminary assessments of the </a:t>
            </a:r>
            <a:r>
              <a:rPr lang="en-US" sz="2900" b="1" dirty="0">
                <a:solidFill>
                  <a:prstClr val="black"/>
                </a:solidFill>
                <a:latin typeface="Times New Roman"/>
                <a:ea typeface="Times New Roman"/>
              </a:rPr>
              <a:t>VIIRS </a:t>
            </a:r>
            <a:r>
              <a:rPr lang="en-US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IDPS </a:t>
            </a:r>
            <a:r>
              <a:rPr lang="en-US" sz="2900" b="1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nLw</a:t>
            </a:r>
            <a:r>
              <a:rPr lang="en-US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(</a:t>
            </a:r>
            <a:r>
              <a:rPr lang="en-US" sz="2900" b="1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λ</a:t>
            </a:r>
            <a:r>
              <a:rPr lang="en-US" sz="2900" b="1" dirty="0">
                <a:solidFill>
                  <a:prstClr val="black"/>
                </a:solidFill>
                <a:latin typeface="Times New Roman"/>
                <a:ea typeface="Times New Roman"/>
              </a:rPr>
              <a:t>) </a:t>
            </a:r>
            <a:r>
              <a:rPr lang="en-US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data for WaveCIS site</a:t>
            </a:r>
            <a:endParaRPr lang="en-US" sz="2900" dirty="0"/>
          </a:p>
        </p:txBody>
      </p:sp>
      <p:sp>
        <p:nvSpPr>
          <p:cNvPr id="7" name="Rectangle 6"/>
          <p:cNvSpPr/>
          <p:nvPr/>
        </p:nvSpPr>
        <p:spPr>
          <a:xfrm>
            <a:off x="76200" y="3954720"/>
            <a:ext cx="8915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As the processing system continue to evolve, we made initial assessments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with a view for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assisting the development of processing system for better retrieval of ocean color data especially in coastal zones. </a:t>
            </a:r>
            <a:endParaRPr lang="en-US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spectral variation ranges of the in-situ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SeaPRISM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and satellite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data are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consistent with one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another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Nevertheless, the overall average spectral shapes are notably different: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thus average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nLw spectrum of VIIRS</a:t>
            </a:r>
            <a:r>
              <a:rPr lang="en-US" sz="16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IDPS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exhibits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pronounced higher value at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551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nm.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VIIRSIDPS underestimate at every wavelength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except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551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nm, where the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overestimation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PD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value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7.4%.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Overall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VIIRS</a:t>
            </a:r>
            <a:r>
              <a:rPr lang="en-US" sz="16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IDPS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underestimates about 13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%.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Correlations between the VIIRS</a:t>
            </a:r>
            <a:r>
              <a:rPr lang="en-US" sz="1600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IDPS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and SeaPRISM range from R= 0.81 at 412 nm to ~0.98 at 551nm.</a:t>
            </a:r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" y="838200"/>
            <a:ext cx="1779282" cy="931810"/>
            <a:chOff x="152400" y="653534"/>
            <a:chExt cx="1779282" cy="93181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52400" y="1143000"/>
              <a:ext cx="4572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52400" y="1447800"/>
              <a:ext cx="4572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52400" y="838200"/>
              <a:ext cx="467897" cy="0"/>
            </a:xfrm>
            <a:prstGeom prst="line">
              <a:avLst/>
            </a:prstGeom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60641" y="958334"/>
              <a:ext cx="8242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average</a:t>
              </a:r>
              <a:endPara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3400" y="653534"/>
              <a:ext cx="13195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Matchup </a:t>
              </a:r>
              <a:r>
                <a:rPr lang="en-US" sz="1600" i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nLw</a:t>
              </a:r>
              <a:endPara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9572" y="1246790"/>
              <a:ext cx="13821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average ± 1std</a:t>
              </a:r>
              <a:endPara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1827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89" r="8283"/>
          <a:stretch/>
        </p:blipFill>
        <p:spPr>
          <a:xfrm>
            <a:off x="762000" y="457200"/>
            <a:ext cx="7573818" cy="2743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r>
              <a:rPr lang="en-US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VIIRS IDPS </a:t>
            </a:r>
            <a:r>
              <a:rPr lang="en-US" sz="2900" b="1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nLw</a:t>
            </a:r>
            <a:r>
              <a:rPr lang="en-US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(</a:t>
            </a:r>
            <a:r>
              <a:rPr lang="en-US" sz="2900" b="1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λ</a:t>
            </a:r>
            <a:r>
              <a:rPr lang="en-US" sz="2900" b="1" dirty="0">
                <a:solidFill>
                  <a:prstClr val="black"/>
                </a:solidFill>
                <a:latin typeface="Times New Roman"/>
                <a:ea typeface="Times New Roman"/>
              </a:rPr>
              <a:t>) </a:t>
            </a:r>
            <a:r>
              <a:rPr lang="en-US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data for LISCO site</a:t>
            </a:r>
            <a:endParaRPr lang="en-US" sz="2900" dirty="0"/>
          </a:p>
        </p:txBody>
      </p:sp>
      <p:sp>
        <p:nvSpPr>
          <p:cNvPr id="3" name="Rectangle 2"/>
          <p:cNvSpPr/>
          <p:nvPr/>
        </p:nvSpPr>
        <p:spPr>
          <a:xfrm>
            <a:off x="76200" y="3657600"/>
            <a:ext cx="8991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LISCO site, out of 32 VIIRS</a:t>
            </a:r>
            <a:r>
              <a:rPr lang="en-US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IDPS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spectrums,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after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applying filtering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the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land, high sensor &amp; solar zenith flag conditions, only 4 passed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filtering standard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that is applied to all the satellite data throughout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this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paper. </a:t>
            </a:r>
            <a:endParaRPr lang="en-US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This is mostly due to issues related to the masking of the pixels with fill values for specific reasons (e.g., edge of swath, exclusion of coastal areas). </a:t>
            </a:r>
            <a:endParaRPr lang="en-US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These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issues have been identified and are being progressively resolved by the ocean color EDR team. </a:t>
            </a:r>
            <a:endParaRPr lang="en-US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Note that requirements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IDPS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system do not specify the retrieval of ocean color data for coastal and in land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waters.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Although data availability is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low,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observed consistencies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exhibit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potential of the IDPS system for the data retrievals of coastal areas.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3097857"/>
            <a:ext cx="9067800" cy="635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600" b="1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SeaPRISM </a:t>
            </a:r>
            <a:r>
              <a:rPr lang="en-US" sz="1600" b="1" i="1" dirty="0">
                <a:solidFill>
                  <a:prstClr val="black"/>
                </a:solidFill>
                <a:latin typeface="Times New Roman"/>
                <a:ea typeface="Times New Roman"/>
              </a:rPr>
              <a:t>(plotted in red) and VIIRS</a:t>
            </a:r>
            <a:r>
              <a:rPr lang="en-US" sz="1600" b="1" i="1" baseline="30000" dirty="0">
                <a:solidFill>
                  <a:prstClr val="black"/>
                </a:solidFill>
                <a:latin typeface="Times New Roman"/>
                <a:ea typeface="Times New Roman"/>
              </a:rPr>
              <a:t>IDPS</a:t>
            </a:r>
            <a:r>
              <a:rPr lang="en-US" sz="16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600" b="1" i="1" dirty="0">
                <a:solidFill>
                  <a:prstClr val="black"/>
                </a:solidFill>
                <a:latin typeface="Times New Roman"/>
                <a:ea typeface="Times New Roman"/>
              </a:rPr>
              <a:t>(blue)</a:t>
            </a:r>
            <a:r>
              <a:rPr lang="en-US" sz="16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600" b="1" i="1" dirty="0">
                <a:solidFill>
                  <a:prstClr val="black"/>
                </a:solidFill>
                <a:latin typeface="Times New Roman"/>
                <a:ea typeface="Times New Roman"/>
              </a:rPr>
              <a:t>of the LISCO site for March 8</a:t>
            </a:r>
            <a:r>
              <a:rPr lang="en-US" sz="1600" b="1" i="1" baseline="30000" dirty="0">
                <a:solidFill>
                  <a:prstClr val="black"/>
                </a:solidFill>
                <a:latin typeface="Times New Roman"/>
                <a:ea typeface="Times New Roman"/>
              </a:rPr>
              <a:t>th</a:t>
            </a:r>
            <a:r>
              <a:rPr lang="en-US" sz="1600" b="1" i="1" dirty="0">
                <a:solidFill>
                  <a:prstClr val="black"/>
                </a:solidFill>
                <a:latin typeface="Times New Roman"/>
                <a:ea typeface="Times New Roman"/>
              </a:rPr>
              <a:t> (1</a:t>
            </a:r>
            <a:r>
              <a:rPr lang="en-US" sz="1600" b="1" i="1" baseline="30000" dirty="0">
                <a:solidFill>
                  <a:prstClr val="black"/>
                </a:solidFill>
                <a:latin typeface="Times New Roman"/>
                <a:ea typeface="Times New Roman"/>
              </a:rPr>
              <a:t>st</a:t>
            </a:r>
            <a:r>
              <a:rPr lang="en-US" sz="1600" b="1" i="1" dirty="0">
                <a:solidFill>
                  <a:prstClr val="black"/>
                </a:solidFill>
                <a:latin typeface="Times New Roman"/>
                <a:ea typeface="Times New Roman"/>
              </a:rPr>
              <a:t> column), March 14</a:t>
            </a:r>
            <a:r>
              <a:rPr lang="en-US" sz="1600" b="1" i="1" baseline="30000" dirty="0">
                <a:solidFill>
                  <a:prstClr val="black"/>
                </a:solidFill>
                <a:latin typeface="Times New Roman"/>
                <a:ea typeface="Times New Roman"/>
              </a:rPr>
              <a:t>th</a:t>
            </a:r>
            <a:r>
              <a:rPr lang="en-US" sz="1600" b="1" i="1" dirty="0">
                <a:solidFill>
                  <a:prstClr val="black"/>
                </a:solidFill>
                <a:latin typeface="Times New Roman"/>
                <a:ea typeface="Times New Roman"/>
              </a:rPr>
              <a:t> (2</a:t>
            </a:r>
            <a:r>
              <a:rPr lang="en-US" sz="1600" b="1" i="1" baseline="30000" dirty="0">
                <a:solidFill>
                  <a:prstClr val="black"/>
                </a:solidFill>
                <a:latin typeface="Times New Roman"/>
                <a:ea typeface="Times New Roman"/>
              </a:rPr>
              <a:t>nd</a:t>
            </a:r>
            <a:r>
              <a:rPr lang="en-US" sz="1600" b="1" i="1" dirty="0">
                <a:solidFill>
                  <a:prstClr val="black"/>
                </a:solidFill>
                <a:latin typeface="Times New Roman"/>
                <a:ea typeface="Times New Roman"/>
              </a:rPr>
              <a:t> column), June 10</a:t>
            </a:r>
            <a:r>
              <a:rPr lang="en-US" sz="1600" b="1" i="1" baseline="30000" dirty="0">
                <a:solidFill>
                  <a:prstClr val="black"/>
                </a:solidFill>
                <a:latin typeface="Times New Roman"/>
                <a:ea typeface="Times New Roman"/>
              </a:rPr>
              <a:t>th</a:t>
            </a:r>
            <a:r>
              <a:rPr lang="en-US" sz="1600" b="1" i="1" dirty="0">
                <a:solidFill>
                  <a:prstClr val="black"/>
                </a:solidFill>
                <a:latin typeface="Times New Roman"/>
                <a:ea typeface="Times New Roman"/>
              </a:rPr>
              <a:t> and September 30</a:t>
            </a:r>
            <a:r>
              <a:rPr lang="en-US" sz="1600" b="1" i="1" baseline="30000" dirty="0">
                <a:solidFill>
                  <a:prstClr val="black"/>
                </a:solidFill>
                <a:latin typeface="Times New Roman"/>
                <a:ea typeface="Times New Roman"/>
              </a:rPr>
              <a:t>th</a:t>
            </a:r>
            <a:r>
              <a:rPr lang="en-US" sz="1600" b="1" i="1" dirty="0">
                <a:solidFill>
                  <a:prstClr val="black"/>
                </a:solidFill>
                <a:latin typeface="Times New Roman"/>
                <a:ea typeface="Times New Roman"/>
              </a:rPr>
              <a:t> of 2012.</a:t>
            </a:r>
            <a:endParaRPr lang="en-US" sz="16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354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Areas of field campaigns</a:t>
            </a: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2506" y="576263"/>
            <a:ext cx="2744788" cy="3581400"/>
          </a:xfrm>
          <a:noFill/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2700" y="4191000"/>
            <a:ext cx="4724400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dirty="0">
                <a:solidFill>
                  <a:srgbClr val="0000CC"/>
                </a:solidFill>
              </a:rPr>
              <a:t>      </a:t>
            </a:r>
            <a:r>
              <a:rPr lang="en-US" dirty="0">
                <a:solidFill>
                  <a:srgbClr val="FF3300"/>
                </a:solidFill>
              </a:rPr>
              <a:t>Areas of study:</a:t>
            </a:r>
            <a:endParaRPr lang="en-US" dirty="0">
              <a:solidFill>
                <a:srgbClr val="0000CC"/>
              </a:solidFill>
            </a:endParaRPr>
          </a:p>
          <a:p>
            <a:pPr marL="342900" indent="-342900">
              <a:spcBef>
                <a:spcPct val="50000"/>
              </a:spcBef>
            </a:pPr>
            <a:r>
              <a:rPr lang="en-US" dirty="0">
                <a:solidFill>
                  <a:srgbClr val="0000CC"/>
                </a:solidFill>
              </a:rPr>
              <a:t>     Chesapeake Bay (2005), Georgia waters near </a:t>
            </a:r>
            <a:r>
              <a:rPr lang="en-US" dirty="0" err="1">
                <a:solidFill>
                  <a:srgbClr val="0000CC"/>
                </a:solidFill>
              </a:rPr>
              <a:t>Sapelo</a:t>
            </a:r>
            <a:r>
              <a:rPr lang="en-US" dirty="0">
                <a:solidFill>
                  <a:srgbClr val="0000CC"/>
                </a:solidFill>
              </a:rPr>
              <a:t> Island (2006), Long Island Sound, </a:t>
            </a:r>
            <a:r>
              <a:rPr lang="en-US" dirty="0" err="1">
                <a:solidFill>
                  <a:srgbClr val="0000CC"/>
                </a:solidFill>
              </a:rPr>
              <a:t>Peconic</a:t>
            </a:r>
            <a:r>
              <a:rPr lang="en-US" dirty="0">
                <a:solidFill>
                  <a:srgbClr val="0000CC"/>
                </a:solidFill>
              </a:rPr>
              <a:t> Bay NY Harbor, Hudson River (2004-2011), Sandy Hook, NJ (2008-09), Norfolk, VA (2009) Puerto Rico (2004-09), Gulf of Mexico (2010), Florida Keys (2011</a:t>
            </a:r>
            <a:r>
              <a:rPr lang="en-US" dirty="0" smtClean="0">
                <a:solidFill>
                  <a:srgbClr val="0000CC"/>
                </a:solidFill>
              </a:rPr>
              <a:t>), Curacao (2012)</a:t>
            </a:r>
            <a:endParaRPr lang="en-US" dirty="0">
              <a:solidFill>
                <a:srgbClr val="0000CC"/>
              </a:solidFill>
            </a:endParaRPr>
          </a:p>
          <a:p>
            <a:pPr marL="342900" indent="-342900">
              <a:spcBef>
                <a:spcPct val="50000"/>
              </a:spcBef>
            </a:pPr>
            <a:endParaRPr lang="en-US" dirty="0">
              <a:solidFill>
                <a:srgbClr val="0000CC"/>
              </a:solidFill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572000" y="838200"/>
            <a:ext cx="4038600" cy="2590800"/>
            <a:chOff x="228600" y="152400"/>
            <a:chExt cx="8686800" cy="6477000"/>
          </a:xfrm>
        </p:grpSpPr>
        <p:pic>
          <p:nvPicPr>
            <p:cNvPr id="13318" name="Picture 2" descr="F:\Maps\LI_imag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600" y="152400"/>
              <a:ext cx="8686800" cy="647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9" name="Oval 4"/>
            <p:cNvSpPr>
              <a:spLocks noChangeArrowheads="1"/>
            </p:cNvSpPr>
            <p:nvPr/>
          </p:nvSpPr>
          <p:spPr bwMode="auto">
            <a:xfrm>
              <a:off x="839819" y="3640932"/>
              <a:ext cx="95609" cy="107155"/>
            </a:xfrm>
            <a:prstGeom prst="ellipse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3320" name="Oval 5"/>
            <p:cNvSpPr>
              <a:spLocks noChangeArrowheads="1"/>
            </p:cNvSpPr>
            <p:nvPr/>
          </p:nvSpPr>
          <p:spPr bwMode="auto">
            <a:xfrm>
              <a:off x="303722" y="3414712"/>
              <a:ext cx="99025" cy="103188"/>
            </a:xfrm>
            <a:prstGeom prst="ellipse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3321" name="Oval 6"/>
            <p:cNvSpPr>
              <a:spLocks noChangeArrowheads="1"/>
            </p:cNvSpPr>
            <p:nvPr/>
          </p:nvSpPr>
          <p:spPr bwMode="auto">
            <a:xfrm>
              <a:off x="5166144" y="1065212"/>
              <a:ext cx="95609" cy="107158"/>
            </a:xfrm>
            <a:prstGeom prst="ellipse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3322" name="Oval 7"/>
            <p:cNvSpPr>
              <a:spLocks noChangeArrowheads="1"/>
            </p:cNvSpPr>
            <p:nvPr/>
          </p:nvSpPr>
          <p:spPr bwMode="auto">
            <a:xfrm>
              <a:off x="1143719" y="3490120"/>
              <a:ext cx="95609" cy="103188"/>
            </a:xfrm>
            <a:prstGeom prst="ellipse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3323" name="Oval 8"/>
            <p:cNvSpPr>
              <a:spLocks noChangeArrowheads="1"/>
            </p:cNvSpPr>
            <p:nvPr/>
          </p:nvSpPr>
          <p:spPr bwMode="auto">
            <a:xfrm>
              <a:off x="5241266" y="1370807"/>
              <a:ext cx="99025" cy="107155"/>
            </a:xfrm>
            <a:prstGeom prst="ellipse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3324" name="Oval 9"/>
            <p:cNvSpPr>
              <a:spLocks noChangeArrowheads="1"/>
            </p:cNvSpPr>
            <p:nvPr/>
          </p:nvSpPr>
          <p:spPr bwMode="auto">
            <a:xfrm>
              <a:off x="5545169" y="989807"/>
              <a:ext cx="99023" cy="107155"/>
            </a:xfrm>
            <a:prstGeom prst="ellipse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3325" name="Oval 10"/>
            <p:cNvSpPr>
              <a:spLocks noChangeArrowheads="1"/>
            </p:cNvSpPr>
            <p:nvPr/>
          </p:nvSpPr>
          <p:spPr bwMode="auto">
            <a:xfrm>
              <a:off x="4875902" y="3351212"/>
              <a:ext cx="81951" cy="87313"/>
            </a:xfrm>
            <a:prstGeom prst="ellipse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3326" name="Oval 11"/>
            <p:cNvSpPr>
              <a:spLocks noChangeArrowheads="1"/>
            </p:cNvSpPr>
            <p:nvPr/>
          </p:nvSpPr>
          <p:spPr bwMode="auto">
            <a:xfrm>
              <a:off x="5179803" y="3351212"/>
              <a:ext cx="81951" cy="91283"/>
            </a:xfrm>
            <a:prstGeom prst="ellipse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3327" name="Oval 12"/>
            <p:cNvSpPr>
              <a:spLocks noChangeArrowheads="1"/>
            </p:cNvSpPr>
            <p:nvPr/>
          </p:nvSpPr>
          <p:spPr bwMode="auto">
            <a:xfrm>
              <a:off x="5026146" y="3124995"/>
              <a:ext cx="85364" cy="87313"/>
            </a:xfrm>
            <a:prstGeom prst="ellipse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3328" name="Oval 13"/>
            <p:cNvSpPr>
              <a:spLocks noChangeArrowheads="1"/>
            </p:cNvSpPr>
            <p:nvPr/>
          </p:nvSpPr>
          <p:spPr bwMode="auto">
            <a:xfrm>
              <a:off x="5333462" y="3200400"/>
              <a:ext cx="81951" cy="87313"/>
            </a:xfrm>
            <a:prstGeom prst="ellipse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3329" name="Oval 14"/>
            <p:cNvSpPr>
              <a:spLocks noChangeArrowheads="1"/>
            </p:cNvSpPr>
            <p:nvPr/>
          </p:nvSpPr>
          <p:spPr bwMode="auto">
            <a:xfrm>
              <a:off x="5483705" y="2589212"/>
              <a:ext cx="81951" cy="91283"/>
            </a:xfrm>
            <a:prstGeom prst="ellipse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3330" name="Oval 19"/>
            <p:cNvSpPr>
              <a:spLocks noChangeArrowheads="1"/>
            </p:cNvSpPr>
            <p:nvPr/>
          </p:nvSpPr>
          <p:spPr bwMode="auto">
            <a:xfrm>
              <a:off x="5562241" y="3656807"/>
              <a:ext cx="81951" cy="87313"/>
            </a:xfrm>
            <a:prstGeom prst="ellipse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3331" name="Oval 20"/>
            <p:cNvSpPr>
              <a:spLocks noChangeArrowheads="1"/>
            </p:cNvSpPr>
            <p:nvPr/>
          </p:nvSpPr>
          <p:spPr bwMode="auto">
            <a:xfrm>
              <a:off x="5545169" y="1219995"/>
              <a:ext cx="99023" cy="103188"/>
            </a:xfrm>
            <a:prstGeom prst="ellipse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3332" name="Oval 21"/>
            <p:cNvSpPr>
              <a:spLocks noChangeArrowheads="1"/>
            </p:cNvSpPr>
            <p:nvPr/>
          </p:nvSpPr>
          <p:spPr bwMode="auto">
            <a:xfrm>
              <a:off x="5852485" y="763587"/>
              <a:ext cx="95609" cy="103188"/>
            </a:xfrm>
            <a:prstGeom prst="ellipse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3333" name="Oval 22"/>
            <p:cNvSpPr>
              <a:spLocks noChangeArrowheads="1"/>
            </p:cNvSpPr>
            <p:nvPr/>
          </p:nvSpPr>
          <p:spPr bwMode="auto">
            <a:xfrm>
              <a:off x="5927606" y="4176712"/>
              <a:ext cx="99023" cy="103188"/>
            </a:xfrm>
            <a:prstGeom prst="ellipse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3334" name="Oval 23"/>
            <p:cNvSpPr>
              <a:spLocks noChangeArrowheads="1"/>
            </p:cNvSpPr>
            <p:nvPr/>
          </p:nvSpPr>
          <p:spPr bwMode="auto">
            <a:xfrm>
              <a:off x="6460287" y="3871120"/>
              <a:ext cx="99023" cy="103188"/>
            </a:xfrm>
            <a:prstGeom prst="ellipse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3335" name="Oval 24"/>
            <p:cNvSpPr>
              <a:spLocks noChangeArrowheads="1"/>
            </p:cNvSpPr>
            <p:nvPr/>
          </p:nvSpPr>
          <p:spPr bwMode="auto">
            <a:xfrm>
              <a:off x="6231507" y="4192587"/>
              <a:ext cx="99025" cy="103188"/>
            </a:xfrm>
            <a:prstGeom prst="ellipse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3336" name="Oval 25"/>
            <p:cNvSpPr>
              <a:spLocks noChangeArrowheads="1"/>
            </p:cNvSpPr>
            <p:nvPr/>
          </p:nvSpPr>
          <p:spPr bwMode="auto">
            <a:xfrm>
              <a:off x="1218841" y="3871120"/>
              <a:ext cx="99025" cy="103188"/>
            </a:xfrm>
            <a:prstGeom prst="ellipse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3337" name="Oval 26"/>
            <p:cNvSpPr>
              <a:spLocks noChangeArrowheads="1"/>
            </p:cNvSpPr>
            <p:nvPr/>
          </p:nvSpPr>
          <p:spPr bwMode="auto">
            <a:xfrm>
              <a:off x="457381" y="3795712"/>
              <a:ext cx="99023" cy="103188"/>
            </a:xfrm>
            <a:prstGeom prst="ellipse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3338" name="Oval 27"/>
            <p:cNvSpPr>
              <a:spLocks noChangeArrowheads="1"/>
            </p:cNvSpPr>
            <p:nvPr/>
          </p:nvSpPr>
          <p:spPr bwMode="auto">
            <a:xfrm>
              <a:off x="839819" y="4176712"/>
              <a:ext cx="95609" cy="103188"/>
            </a:xfrm>
            <a:prstGeom prst="ellipse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3339" name="Oval 28"/>
            <p:cNvSpPr>
              <a:spLocks noChangeArrowheads="1"/>
            </p:cNvSpPr>
            <p:nvPr/>
          </p:nvSpPr>
          <p:spPr bwMode="auto">
            <a:xfrm>
              <a:off x="382259" y="4402932"/>
              <a:ext cx="95609" cy="107155"/>
            </a:xfrm>
            <a:prstGeom prst="ellipse">
              <a:avLst/>
            </a:prstGeom>
            <a:solidFill>
              <a:srgbClr val="FFFF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4556078" y="3429000"/>
            <a:ext cx="40386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FF3300"/>
                </a:solidFill>
              </a:rPr>
              <a:t>     </a:t>
            </a:r>
            <a:r>
              <a:rPr lang="en-US" dirty="0">
                <a:solidFill>
                  <a:srgbClr val="FF3300"/>
                </a:solidFill>
              </a:rPr>
              <a:t>Our </a:t>
            </a:r>
            <a:r>
              <a:rPr lang="en-US" dirty="0" smtClean="0">
                <a:solidFill>
                  <a:srgbClr val="FF3300"/>
                </a:solidFill>
              </a:rPr>
              <a:t>partners:</a:t>
            </a:r>
            <a:endParaRPr lang="en-US" dirty="0">
              <a:solidFill>
                <a:srgbClr val="0000FF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0000FF"/>
                </a:solidFill>
              </a:rPr>
              <a:t>    NOAA </a:t>
            </a:r>
            <a:r>
              <a:rPr lang="en-US" dirty="0">
                <a:solidFill>
                  <a:srgbClr val="0000FF"/>
                </a:solidFill>
              </a:rPr>
              <a:t>–</a:t>
            </a:r>
            <a:r>
              <a:rPr lang="en-US" dirty="0" smtClean="0">
                <a:solidFill>
                  <a:srgbClr val="0000FF"/>
                </a:solidFill>
              </a:rPr>
              <a:t>NESDIS, NOS    </a:t>
            </a:r>
          </a:p>
          <a:p>
            <a:pPr eaLnBrk="1" hangingPunct="1"/>
            <a:r>
              <a:rPr lang="en-US" dirty="0" smtClean="0">
                <a:solidFill>
                  <a:srgbClr val="0000FF"/>
                </a:solidFill>
              </a:rPr>
              <a:t>    NRL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smtClean="0">
                <a:solidFill>
                  <a:srgbClr val="0000FF"/>
                </a:solidFill>
              </a:rPr>
              <a:t>SSC, DC </a:t>
            </a:r>
            <a:endParaRPr lang="en-US" dirty="0">
              <a:solidFill>
                <a:srgbClr val="0000FF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0000FF"/>
                </a:solidFill>
              </a:rPr>
              <a:t>    NASA </a:t>
            </a:r>
            <a:r>
              <a:rPr lang="en-US" dirty="0">
                <a:solidFill>
                  <a:srgbClr val="0000FF"/>
                </a:solidFill>
              </a:rPr>
              <a:t>– </a:t>
            </a:r>
            <a:r>
              <a:rPr lang="en-US" dirty="0" smtClean="0">
                <a:solidFill>
                  <a:srgbClr val="0000FF"/>
                </a:solidFill>
              </a:rPr>
              <a:t>GISS, GSFC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smtClean="0">
                <a:solidFill>
                  <a:srgbClr val="0000FF"/>
                </a:solidFill>
              </a:rPr>
              <a:t>LARC</a:t>
            </a:r>
            <a:endParaRPr lang="en-US" dirty="0">
              <a:solidFill>
                <a:srgbClr val="0000FF"/>
              </a:solidFill>
            </a:endParaRPr>
          </a:p>
          <a:p>
            <a:pPr eaLnBrk="1" hangingPunct="1"/>
            <a:r>
              <a:rPr lang="en-US" dirty="0">
                <a:solidFill>
                  <a:srgbClr val="0000FF"/>
                </a:solidFill>
              </a:rPr>
              <a:t>    WET Labs </a:t>
            </a:r>
            <a:r>
              <a:rPr lang="en-US" dirty="0" err="1" smtClean="0">
                <a:solidFill>
                  <a:srgbClr val="0000FF"/>
                </a:solidFill>
              </a:rPr>
              <a:t>Inc</a:t>
            </a:r>
            <a:endParaRPr lang="en-US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0000FF"/>
                </a:solidFill>
              </a:rPr>
              <a:t>    Creighton </a:t>
            </a:r>
            <a:r>
              <a:rPr lang="en-US" dirty="0">
                <a:solidFill>
                  <a:srgbClr val="0000FF"/>
                </a:solidFill>
              </a:rPr>
              <a:t>University, NE;  </a:t>
            </a:r>
          </a:p>
          <a:p>
            <a:pPr eaLnBrk="1" hangingPunct="1"/>
            <a:r>
              <a:rPr lang="en-US" dirty="0">
                <a:solidFill>
                  <a:srgbClr val="0000FF"/>
                </a:solidFill>
              </a:rPr>
              <a:t>    University of Nebraska, NE</a:t>
            </a:r>
            <a:r>
              <a:rPr lang="en-US" dirty="0" smtClean="0">
                <a:solidFill>
                  <a:srgbClr val="0000FF"/>
                </a:solidFill>
              </a:rPr>
              <a:t>,</a:t>
            </a:r>
            <a:endParaRPr lang="en-US" dirty="0">
              <a:solidFill>
                <a:srgbClr val="0000FF"/>
              </a:solidFill>
            </a:endParaRPr>
          </a:p>
          <a:p>
            <a:pPr eaLnBrk="1" hangingPunct="1"/>
            <a:r>
              <a:rPr lang="en-US" dirty="0">
                <a:solidFill>
                  <a:srgbClr val="0000FF"/>
                </a:solidFill>
              </a:rPr>
              <a:t>    University of Connecticut              </a:t>
            </a:r>
          </a:p>
          <a:p>
            <a:pPr eaLnBrk="1" hangingPunct="1"/>
            <a:r>
              <a:rPr lang="en-US" dirty="0">
                <a:solidFill>
                  <a:srgbClr val="0000FF"/>
                </a:solidFill>
              </a:rPr>
              <a:t>    Old Dominion University, VA </a:t>
            </a:r>
          </a:p>
          <a:p>
            <a:pPr eaLnBrk="1" hangingPunct="1"/>
            <a:r>
              <a:rPr lang="en-US" dirty="0">
                <a:solidFill>
                  <a:srgbClr val="0000FF"/>
                </a:solidFill>
              </a:rPr>
              <a:t>    University of </a:t>
            </a:r>
            <a:r>
              <a:rPr lang="en-US" dirty="0" smtClean="0">
                <a:solidFill>
                  <a:srgbClr val="0000FF"/>
                </a:solidFill>
              </a:rPr>
              <a:t>Texas, Austin                              </a:t>
            </a:r>
            <a:endParaRPr lang="en-US" dirty="0">
              <a:solidFill>
                <a:srgbClr val="0000FF"/>
              </a:solidFill>
            </a:endParaRPr>
          </a:p>
          <a:p>
            <a:pPr eaLnBrk="1" hangingPunct="1"/>
            <a:r>
              <a:rPr lang="en-US" dirty="0">
                <a:solidFill>
                  <a:srgbClr val="0000FF"/>
                </a:solidFill>
              </a:rPr>
              <a:t>    Texas A&amp;M University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Evaluations on the retrievals of atmospheric parameters</a:t>
            </a:r>
            <a:endParaRPr lang="en-US" sz="2900" b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76400" y="1198416"/>
            <a:ext cx="5943600" cy="2759373"/>
            <a:chOff x="1676400" y="1447800"/>
            <a:chExt cx="5943600" cy="27593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447800"/>
              <a:ext cx="2743200" cy="27432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00" y="1463973"/>
              <a:ext cx="2743200" cy="274320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219200" y="4572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Qualitative </a:t>
            </a:r>
            <a:r>
              <a:rPr lang="en-US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analysis of </a:t>
            </a:r>
            <a:r>
              <a:rPr lang="en-US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Angstrom (</a:t>
            </a:r>
            <a:r>
              <a:rPr lang="el-GR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coefficient distributions 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3879276"/>
            <a:ext cx="8991600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Retrieval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accuracy of γ is a good indicator of the quality of atmospheric correction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process.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γ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distributions suggest satellite retrievals for the location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underestimated.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average satellite retrieved γ values are about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0.66 (LISCO) &amp; 0.34 (WaveCIS)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lower than those retrieved from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SeaPRISM.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Brookhaven (located in Long Island) and COVE (in Chesapeake Bay),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show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similar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trends.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This probably 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resulted from the limited set of aerosol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models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used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atmospheric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correction, missing extra fine mode typical of coastal areas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is also possible that it is at least partially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results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from the iterative procedures in the atmospheric correction process in the estimation of the aerosol components in the atmospheric radiance of </a:t>
            </a:r>
            <a:r>
              <a:rPr lang="en-US" sz="1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NIR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region which assumes dark pixels in </a:t>
            </a:r>
            <a:r>
              <a:rPr lang="en-US" sz="17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NIR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 initial estimation before proceeding with correction, incorrect for coastal regions with higher suspended particulates.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291939794"/>
              </p:ext>
            </p:extLst>
          </p:nvPr>
        </p:nvGraphicFramePr>
        <p:xfrm>
          <a:off x="7086600" y="811969"/>
          <a:ext cx="2090114" cy="655722"/>
        </p:xfrm>
        <a:graphic>
          <a:graphicData uri="http://schemas.openxmlformats.org/presentationml/2006/ole">
            <p:oleObj spid="_x0000_s550951" name="Equation" r:id="rId5" imgW="1460500" imgH="457200" progId="Equation.3">
              <p:embed/>
            </p:oleObj>
          </a:graphicData>
        </a:graphic>
      </p:graphicFrame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438400" y="838200"/>
            <a:ext cx="4203169" cy="548522"/>
            <a:chOff x="2133600" y="1048334"/>
            <a:chExt cx="4203169" cy="548522"/>
          </a:xfrm>
        </p:grpSpPr>
        <p:grpSp>
          <p:nvGrpSpPr>
            <p:cNvPr id="12" name="Group 11"/>
            <p:cNvGrpSpPr/>
            <p:nvPr/>
          </p:nvGrpSpPr>
          <p:grpSpPr>
            <a:xfrm>
              <a:off x="2133600" y="1048334"/>
              <a:ext cx="1249060" cy="548522"/>
              <a:chOff x="1280470" y="991856"/>
              <a:chExt cx="1249060" cy="54852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524000" y="1311778"/>
                <a:ext cx="762000" cy="228600"/>
              </a:xfrm>
              <a:prstGeom prst="rect">
                <a:avLst/>
              </a:prstGeom>
              <a:solidFill>
                <a:srgbClr val="B2E5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280470" y="991856"/>
                <a:ext cx="12490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i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SeaPRISM</a:t>
                </a:r>
                <a:endParaRPr lang="en-US" b="1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657600" y="1053624"/>
              <a:ext cx="1178528" cy="384916"/>
              <a:chOff x="3467903" y="1028700"/>
              <a:chExt cx="1178528" cy="384916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3505200" y="1413616"/>
                <a:ext cx="1066800" cy="0"/>
              </a:xfrm>
              <a:prstGeom prst="line">
                <a:avLst/>
              </a:prstGeom>
              <a:ln w="31750">
                <a:solidFill>
                  <a:srgbClr val="E5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3467903" y="1028700"/>
                <a:ext cx="1178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i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VIIRS</a:t>
                </a:r>
                <a:r>
                  <a:rPr lang="en-US" b="1" i="1" baseline="300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initial</a:t>
                </a:r>
                <a:endParaRPr lang="en-US" b="1" i="1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269969" y="1082384"/>
              <a:ext cx="1066800" cy="369332"/>
              <a:chOff x="5653693" y="833927"/>
              <a:chExt cx="1066800" cy="369332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5653693" y="1189371"/>
                <a:ext cx="1066800" cy="0"/>
              </a:xfrm>
              <a:prstGeom prst="line">
                <a:avLst/>
              </a:prstGeom>
              <a:ln w="31750">
                <a:solidFill>
                  <a:srgbClr val="664CCC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5715000" y="833927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i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MODIS</a:t>
                </a:r>
                <a:endParaRPr lang="en-US" b="1" i="1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6221314" y="1981200"/>
            <a:ext cx="112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WaveCIS</a:t>
            </a:r>
            <a:endParaRPr lang="en-US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57400" y="198120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LISCO</a:t>
            </a:r>
            <a:endParaRPr lang="en-US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510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764" y="1143000"/>
            <a:ext cx="8990755" cy="2619888"/>
            <a:chOff x="48764" y="1647312"/>
            <a:chExt cx="8990755" cy="2619888"/>
          </a:xfrm>
        </p:grpSpPr>
        <p:grpSp>
          <p:nvGrpSpPr>
            <p:cNvPr id="15" name="Group 14"/>
            <p:cNvGrpSpPr/>
            <p:nvPr/>
          </p:nvGrpSpPr>
          <p:grpSpPr>
            <a:xfrm>
              <a:off x="6657233" y="1661160"/>
              <a:ext cx="2382286" cy="2606040"/>
              <a:chOff x="6657233" y="1385448"/>
              <a:chExt cx="2382286" cy="260604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r="8586"/>
              <a:stretch/>
            </p:blipFill>
            <p:spPr>
              <a:xfrm>
                <a:off x="6657233" y="1385448"/>
                <a:ext cx="2382286" cy="2606040"/>
              </a:xfrm>
              <a:prstGeom prst="rect">
                <a:avLst/>
              </a:prstGeom>
            </p:spPr>
          </p:pic>
          <p:sp>
            <p:nvSpPr>
              <p:cNvPr id="14" name="Oval 13"/>
              <p:cNvSpPr/>
              <p:nvPr/>
            </p:nvSpPr>
            <p:spPr>
              <a:xfrm>
                <a:off x="7848490" y="3143054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448580" y="1651733"/>
              <a:ext cx="2380097" cy="2606040"/>
              <a:chOff x="4448580" y="1376021"/>
              <a:chExt cx="2380097" cy="260604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r="8670"/>
              <a:stretch/>
            </p:blipFill>
            <p:spPr>
              <a:xfrm>
                <a:off x="4448580" y="1376021"/>
                <a:ext cx="2380097" cy="2606040"/>
              </a:xfrm>
              <a:prstGeom prst="rect">
                <a:avLst/>
              </a:prstGeom>
            </p:spPr>
          </p:pic>
          <p:sp>
            <p:nvSpPr>
              <p:cNvPr id="12" name="Oval 11"/>
              <p:cNvSpPr/>
              <p:nvPr/>
            </p:nvSpPr>
            <p:spPr>
              <a:xfrm>
                <a:off x="5582066" y="3139911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263964" y="1656549"/>
              <a:ext cx="2395446" cy="2606040"/>
              <a:chOff x="2254537" y="1380837"/>
              <a:chExt cx="2395446" cy="260604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r="8081"/>
              <a:stretch/>
            </p:blipFill>
            <p:spPr>
              <a:xfrm>
                <a:off x="2254537" y="1380837"/>
                <a:ext cx="2395446" cy="2606040"/>
              </a:xfrm>
              <a:prstGeom prst="rect">
                <a:avLst/>
              </a:prstGeom>
            </p:spPr>
          </p:pic>
          <p:sp>
            <p:nvSpPr>
              <p:cNvPr id="10" name="Oval 9"/>
              <p:cNvSpPr/>
              <p:nvPr/>
            </p:nvSpPr>
            <p:spPr>
              <a:xfrm>
                <a:off x="3404341" y="3152481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8764" y="1647312"/>
              <a:ext cx="2386663" cy="2606040"/>
              <a:chOff x="48764" y="1371600"/>
              <a:chExt cx="2386663" cy="260604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r="8418"/>
              <a:stretch/>
            </p:blipFill>
            <p:spPr>
              <a:xfrm>
                <a:off x="48764" y="1371600"/>
                <a:ext cx="2386663" cy="2606040"/>
              </a:xfrm>
              <a:prstGeom prst="rect">
                <a:avLst/>
              </a:prstGeom>
            </p:spPr>
          </p:pic>
          <p:sp>
            <p:nvSpPr>
              <p:cNvPr id="8" name="Oval 7"/>
              <p:cNvSpPr/>
              <p:nvPr/>
            </p:nvSpPr>
            <p:spPr>
              <a:xfrm>
                <a:off x="1242095" y="3124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Evaluations on the retrievals of atmospheric parameters</a:t>
            </a:r>
            <a:endParaRPr lang="en-US" sz="2900" b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19200" y="609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Matchup </a:t>
            </a:r>
            <a:r>
              <a:rPr lang="en-US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comparisons </a:t>
            </a:r>
            <a:r>
              <a:rPr lang="en-US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between the VIIRS and AERONET aerosol </a:t>
            </a:r>
            <a:r>
              <a:rPr lang="en-US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optical thickness </a:t>
            </a:r>
            <a:r>
              <a:rPr lang="en-US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b="1" u="sng" dirty="0" smtClean="0">
                <a:solidFill>
                  <a:prstClr val="black"/>
                </a:solidFill>
                <a:latin typeface="Times New Roman"/>
                <a:cs typeface="Times New Roman"/>
              </a:rPr>
              <a:t>τ</a:t>
            </a:r>
            <a:r>
              <a:rPr lang="en-US" b="1" u="sng" baseline="-25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lang="en-US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at </a:t>
            </a:r>
            <a:r>
              <a:rPr lang="en-US" b="1" u="sng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442</a:t>
            </a:r>
            <a:r>
              <a:rPr lang="en-US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nm</a:t>
            </a:r>
            <a:r>
              <a:rPr lang="en-US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870</a:t>
            </a:r>
            <a:r>
              <a:rPr lang="en-US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nm</a:t>
            </a:r>
            <a:endParaRPr lang="en-US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282" y="3733800"/>
            <a:ext cx="9011238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Strong correlation coefficient values suggest variations in </a:t>
            </a:r>
            <a:r>
              <a:rPr lang="el-GR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1700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data can be captured well by VIIRS.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Overestimations in VIIRS retrieved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1700" b="1" baseline="-25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values are observed for both sites. For WaveCIS, </a:t>
            </a:r>
            <a:r>
              <a:rPr lang="en-US" sz="1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PD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values are 28% and 105%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442nm and 870nm respectively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For LISCO,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38% and 108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%. </a:t>
            </a:r>
            <a:endParaRPr lang="en-US" sz="1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Relatively higher </a:t>
            </a:r>
            <a:r>
              <a:rPr lang="en-US" sz="1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PD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values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442nm for LISCO site might be at least partially explained by the mismatch between the γ distributions of VIIRS and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SeaPRISM data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which in turn suggest possible inadequate aerosol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(fine) mode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selection for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VIIRS.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Validation study carried out for MODIS data based on the data of other coastal AERONET-OC sites (AAOT, GLT &amp; HLT) had also displayed such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discrepancy [</a:t>
            </a:r>
            <a:r>
              <a:rPr lang="en-US" sz="17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Zibordi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et. al 2009].</a:t>
            </a:r>
            <a:endParaRPr lang="en-US" sz="1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20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7708" y="1188735"/>
            <a:ext cx="9037868" cy="2572773"/>
            <a:chOff x="27708" y="1685636"/>
            <a:chExt cx="9037868" cy="2572773"/>
          </a:xfrm>
        </p:grpSpPr>
        <p:grpSp>
          <p:nvGrpSpPr>
            <p:cNvPr id="15" name="Group 14"/>
            <p:cNvGrpSpPr/>
            <p:nvPr/>
          </p:nvGrpSpPr>
          <p:grpSpPr>
            <a:xfrm>
              <a:off x="6689883" y="1685636"/>
              <a:ext cx="2375693" cy="2553919"/>
              <a:chOff x="7010401" y="1371600"/>
              <a:chExt cx="2375693" cy="260604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r="8839"/>
              <a:stretch/>
            </p:blipFill>
            <p:spPr>
              <a:xfrm>
                <a:off x="7010401" y="1371600"/>
                <a:ext cx="2375693" cy="2606040"/>
              </a:xfrm>
              <a:prstGeom prst="rect">
                <a:avLst/>
              </a:prstGeom>
            </p:spPr>
          </p:pic>
          <p:sp>
            <p:nvSpPr>
              <p:cNvPr id="14" name="Oval 13"/>
              <p:cNvSpPr/>
              <p:nvPr/>
            </p:nvSpPr>
            <p:spPr>
              <a:xfrm>
                <a:off x="8130800" y="3166622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479298" y="1695063"/>
              <a:ext cx="2384474" cy="2553919"/>
              <a:chOff x="4724400" y="1371600"/>
              <a:chExt cx="2384474" cy="260604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r="8502"/>
              <a:stretch/>
            </p:blipFill>
            <p:spPr>
              <a:xfrm>
                <a:off x="4724400" y="1371600"/>
                <a:ext cx="2384474" cy="2606040"/>
              </a:xfrm>
              <a:prstGeom prst="rect">
                <a:avLst/>
              </a:prstGeom>
            </p:spPr>
          </p:pic>
          <p:sp>
            <p:nvSpPr>
              <p:cNvPr id="12" name="Oval 11"/>
              <p:cNvSpPr/>
              <p:nvPr/>
            </p:nvSpPr>
            <p:spPr>
              <a:xfrm>
                <a:off x="5840437" y="3172119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259371" y="1704490"/>
              <a:ext cx="2399824" cy="2553919"/>
              <a:chOff x="2400776" y="1371600"/>
              <a:chExt cx="2399824" cy="260604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r="7913"/>
              <a:stretch/>
            </p:blipFill>
            <p:spPr>
              <a:xfrm>
                <a:off x="2400776" y="1371600"/>
                <a:ext cx="2399824" cy="2606040"/>
              </a:xfrm>
              <a:prstGeom prst="rect">
                <a:avLst/>
              </a:prstGeom>
            </p:spPr>
          </p:pic>
          <p:sp>
            <p:nvSpPr>
              <p:cNvPr id="10" name="Oval 9"/>
              <p:cNvSpPr/>
              <p:nvPr/>
            </p:nvSpPr>
            <p:spPr>
              <a:xfrm>
                <a:off x="3496991" y="3166622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7708" y="1704490"/>
              <a:ext cx="2391067" cy="2553919"/>
              <a:chOff x="0" y="1371600"/>
              <a:chExt cx="2391067" cy="260604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r="8249"/>
              <a:stretch/>
            </p:blipFill>
            <p:spPr>
              <a:xfrm>
                <a:off x="0" y="1371600"/>
                <a:ext cx="2391067" cy="2606040"/>
              </a:xfrm>
              <a:prstGeom prst="rect">
                <a:avLst/>
              </a:prstGeom>
            </p:spPr>
          </p:pic>
          <p:sp>
            <p:nvSpPr>
              <p:cNvPr id="8" name="Oval 7"/>
              <p:cNvSpPr/>
              <p:nvPr/>
            </p:nvSpPr>
            <p:spPr>
              <a:xfrm>
                <a:off x="1128971" y="3171335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9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Evaluations on the retrieval of atmospheric parameters</a:t>
            </a:r>
            <a:endParaRPr lang="en-US" sz="2900" b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19200" y="6858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Matchup </a:t>
            </a:r>
            <a:r>
              <a:rPr lang="en-US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comparisons </a:t>
            </a:r>
            <a:r>
              <a:rPr lang="en-US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between the MODIS and AERONET aerosol </a:t>
            </a:r>
            <a:r>
              <a:rPr lang="en-US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optical thickness </a:t>
            </a:r>
            <a:r>
              <a:rPr lang="en-US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b="1" u="sng" dirty="0" smtClean="0">
                <a:solidFill>
                  <a:prstClr val="black"/>
                </a:solidFill>
                <a:latin typeface="Times New Roman"/>
                <a:cs typeface="Times New Roman"/>
              </a:rPr>
              <a:t>τ</a:t>
            </a:r>
            <a:r>
              <a:rPr lang="en-US" b="1" u="sng" baseline="-25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lang="en-US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at </a:t>
            </a:r>
            <a:r>
              <a:rPr lang="en-US" b="1" u="sng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442</a:t>
            </a:r>
            <a:r>
              <a:rPr lang="en-US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nm</a:t>
            </a:r>
            <a:r>
              <a:rPr lang="en-US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870</a:t>
            </a:r>
            <a:r>
              <a:rPr lang="en-US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nm</a:t>
            </a:r>
            <a:endParaRPr lang="en-US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2400" y="3657600"/>
            <a:ext cx="8763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MODIS retrieved 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1600" baseline="-2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values are also overestimated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for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WaveCIS and LISCO sites as in the case of VIIRS. </a:t>
            </a:r>
            <a:endParaRPr lang="en-US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Nevertheless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overestimations in MODIS retrieved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1600" b="1" baseline="-2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values are much less than those observed for VIIRS. </a:t>
            </a:r>
            <a:endParaRPr lang="en-US" sz="16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PD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values are 9% and 37% at 442nm and 870nm respectively for WaveCIS site and 25% and 44% for LISCO site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VIIRS 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and MODIS data are processed with the same processing procedure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In addition, 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γ distributions observed for these two sensors closely match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 each other for both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sites. </a:t>
            </a:r>
            <a:r>
              <a:rPr lang="en-US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Yet retrieval biases are much less with MODIS than VIIRS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Therefore these significantly larger </a:t>
            </a:r>
            <a:r>
              <a:rPr lang="en-US" sz="16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PD</a:t>
            </a:r>
            <a:r>
              <a:rPr lang="en-US" sz="1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values observed for comparisons between VIIRS and in-situ SeaPRISM </a:t>
            </a:r>
            <a:r>
              <a:rPr lang="en-US" sz="1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1600" b="1" baseline="-250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600" b="1" baseline="-25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are may originate </a:t>
            </a:r>
            <a:r>
              <a:rPr lang="en-US" sz="1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from the uncertainties in the absolute radiometric calibration of the space sensor in 862nm band of </a:t>
            </a:r>
            <a:r>
              <a:rPr lang="en-US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VIIRS.</a:t>
            </a:r>
            <a:endParaRPr lang="en-US" sz="16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320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Summary</a:t>
            </a:r>
            <a:endParaRPr lang="en-US" sz="4000" b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7927" y="609600"/>
            <a:ext cx="83058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VIIRS sensor can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capture well the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seasonal and temporal variations in the water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leaving radiance field of typical coastal locations used in the study.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Impacts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of the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vicarious gain change on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sensor radiance data in retrieving </a:t>
            </a:r>
            <a:r>
              <a:rPr lang="en-US" sz="1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nLw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data is not the same for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two locations with different water properties.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These considerations probably suggest the need to take into account comparisons between AERONET-OC and satellite data for coastal sites before making decisions on changes of sensor gains. </a:t>
            </a:r>
            <a:endParaRPr lang="en-US" sz="17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Strong consistency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is shown between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time-series </a:t>
            </a:r>
            <a:r>
              <a:rPr lang="en-US" sz="1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nLw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data retrieved from the VIIRS and MODIS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sensors.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Initial assessments of the IDPS output of the VIIRS shows that, with the processing, water-leaving radiance at 551 nm are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slightly overestimated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while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 all other wavelengths they are underestimated. </a:t>
            </a:r>
            <a:endParaRPr lang="en-US" sz="17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Observed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consistencies between the SeaPRISM and VIIRS</a:t>
            </a:r>
            <a:r>
              <a:rPr lang="en-US" sz="17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IDPS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data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demonstrates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potential of the IDPS system for the data retrievals of coastal areas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Spectral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behavior of the aerosol optical properties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may not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 fully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incorporated,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resulting in underestimated VIIRS retrieved Angstrom exponent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values, possibly indicating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failure of the current atmospheric correction procedure to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include extra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fine mode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aerosols.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Both VIIRS &amp; MODIS overestimate aerosol optical thickness retrieval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Yet retrieval biases are much less with MODIS than VIIRS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Therefore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significantly larger </a:t>
            </a:r>
            <a:r>
              <a:rPr lang="en-US" sz="1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PD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values observed for comparisons between VIIRS and in-situ SeaPRISM </a:t>
            </a:r>
            <a:r>
              <a:rPr lang="en-US" sz="1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1700" baseline="-2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700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probably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originate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from the uncertainties in the absolute radiometric calibration of the space sensor in </a:t>
            </a:r>
            <a:r>
              <a:rPr lang="en-US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862nm 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band of VIIRS.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endParaRPr lang="en-US" sz="1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529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0"/>
            <a:ext cx="4902200" cy="1431442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00100" y="4724399"/>
            <a:ext cx="7772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009900"/>
                </a:solidFill>
              </a:rPr>
              <a:t>Applied Optics, 2012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155700" y="2895600"/>
            <a:ext cx="7162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Calibri" pitchFamily="34" charset="0"/>
              </a:rPr>
              <a:t>BRDF model for coastal waters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Calibri" pitchFamily="34" charset="0"/>
              </a:rPr>
              <a:t>NOAA Collaborator: M. Wang</a:t>
            </a:r>
          </a:p>
          <a:p>
            <a:pPr algn="ctr"/>
            <a:endParaRPr lang="en-US" sz="3200" b="1" dirty="0" smtClean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685800"/>
            <a:ext cx="76581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663300"/>
                </a:solidFill>
              </a:rPr>
              <a:t>Validation of ocean color satellite data using LIS Coastal Observatory and coastal in-situ measurements </a:t>
            </a:r>
          </a:p>
        </p:txBody>
      </p:sp>
    </p:spTree>
    <p:extLst>
      <p:ext uri="{BB962C8B-B14F-4D97-AF65-F5344CB8AC3E}">
        <p14:creationId xmlns="" xmlns:p14="http://schemas.microsoft.com/office/powerpoint/2010/main" val="83711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Correction for Bidirectional </a:t>
            </a:r>
            <a:r>
              <a:rPr lang="en-US" sz="3200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Reflectance </a:t>
            </a:r>
            <a:r>
              <a:rPr lang="en-US" sz="3200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Distribution</a:t>
            </a:r>
            <a:endParaRPr lang="en-US" sz="3200" kern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62600" y="2590800"/>
            <a:ext cx="1447800" cy="19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377359" y="2874264"/>
            <a:ext cx="1389888" cy="630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52AA9-9B80-49C6-A09D-F44A4A021C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590800" y="762000"/>
            <a:ext cx="52578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Adjust the remote-sensing reflectance for 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Hypothetical configuration of :</a:t>
            </a:r>
          </a:p>
          <a:p>
            <a:pPr algn="ctr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Nadir Viewing </a:t>
            </a:r>
          </a:p>
          <a:p>
            <a:pPr algn="ctr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Sun at zenith</a:t>
            </a:r>
            <a:endParaRPr lang="en-US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94"/>
          <p:cNvSpPr txBox="1">
            <a:spLocks noChangeArrowheads="1"/>
          </p:cNvSpPr>
          <p:nvPr/>
        </p:nvSpPr>
        <p:spPr bwMode="auto">
          <a:xfrm>
            <a:off x="20782" y="5257800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Current </a:t>
            </a:r>
            <a:r>
              <a:rPr lang="en-US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standard </a:t>
            </a:r>
            <a:r>
              <a:rPr lang="en-US" b="1" dirty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BRDF</a:t>
            </a:r>
            <a:r>
              <a:rPr lang="en-US" dirty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correction </a:t>
            </a:r>
            <a:r>
              <a:rPr lang="en-US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algorithm [</a:t>
            </a:r>
            <a:r>
              <a:rPr lang="en-US" i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Morel &amp; </a:t>
            </a:r>
            <a:r>
              <a:rPr lang="en-US" i="1" dirty="0" err="1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Gentili</a:t>
            </a:r>
            <a:r>
              <a:rPr lang="en-US" i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2002 et. al</a:t>
            </a:r>
            <a:r>
              <a:rPr lang="en-US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]</a:t>
            </a:r>
            <a:r>
              <a:rPr lang="en-US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:</a:t>
            </a:r>
          </a:p>
          <a:p>
            <a:pPr lvl="4"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Optimized </a:t>
            </a:r>
            <a:r>
              <a:rPr lang="en-US" dirty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for the open ocean water conditions. </a:t>
            </a:r>
            <a:endParaRPr lang="en-US" dirty="0" smtClean="0">
              <a:solidFill>
                <a:srgbClr val="000000"/>
              </a:solidFill>
              <a:latin typeface="Times" pitchFamily="18" charset="0"/>
              <a:cs typeface="Times" pitchFamily="18" charset="0"/>
            </a:endParaRPr>
          </a:p>
          <a:p>
            <a:pPr lvl="4"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Correction </a:t>
            </a:r>
            <a:r>
              <a:rPr lang="en-US" dirty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is based on the prior estimation of chlorophyll </a:t>
            </a:r>
            <a:r>
              <a:rPr lang="en-US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concentration.</a:t>
            </a:r>
          </a:p>
          <a:p>
            <a:pPr marL="87313" lvl="1" algn="ctr">
              <a:spcAft>
                <a:spcPts val="1200"/>
              </a:spcAft>
            </a:pPr>
            <a:r>
              <a:rPr lang="en-US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But, </a:t>
            </a:r>
            <a:r>
              <a:rPr lang="en-US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inappropriate </a:t>
            </a:r>
            <a:r>
              <a:rPr lang="en-US" b="1" dirty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for </a:t>
            </a:r>
            <a:r>
              <a:rPr lang="en-US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typical coastal waters </a:t>
            </a:r>
            <a:r>
              <a:rPr lang="en-US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usually dominated by sediment or by colored dissolved organic matters (CDOM)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9151" y="381000"/>
            <a:ext cx="8704652" cy="2877515"/>
            <a:chOff x="109151" y="780085"/>
            <a:chExt cx="8704652" cy="2877515"/>
          </a:xfrm>
        </p:grpSpPr>
        <p:grpSp>
          <p:nvGrpSpPr>
            <p:cNvPr id="30" name="Group 29"/>
            <p:cNvGrpSpPr/>
            <p:nvPr/>
          </p:nvGrpSpPr>
          <p:grpSpPr>
            <a:xfrm>
              <a:off x="3973948" y="969118"/>
              <a:ext cx="4839855" cy="2536082"/>
              <a:chOff x="609600" y="420017"/>
              <a:chExt cx="7543800" cy="3279070"/>
            </a:xfrm>
          </p:grpSpPr>
          <p:grpSp>
            <p:nvGrpSpPr>
              <p:cNvPr id="4" name="Group 86"/>
              <p:cNvGrpSpPr>
                <a:grpSpLocks/>
              </p:cNvGrpSpPr>
              <p:nvPr/>
            </p:nvGrpSpPr>
            <p:grpSpPr bwMode="auto">
              <a:xfrm>
                <a:off x="609600" y="420017"/>
                <a:ext cx="7543800" cy="2704183"/>
                <a:chOff x="685800" y="602029"/>
                <a:chExt cx="11379631" cy="3724400"/>
              </a:xfrm>
            </p:grpSpPr>
            <p:sp>
              <p:nvSpPr>
                <p:cNvPr id="3" name="Freeform 2"/>
                <p:cNvSpPr/>
                <p:nvPr/>
              </p:nvSpPr>
              <p:spPr bwMode="auto">
                <a:xfrm>
                  <a:off x="685800" y="3976602"/>
                  <a:ext cx="11379631" cy="349827"/>
                </a:xfrm>
                <a:custGeom>
                  <a:avLst/>
                  <a:gdLst>
                    <a:gd name="connsiteX0" fmla="*/ 0 w 8813800"/>
                    <a:gd name="connsiteY0" fmla="*/ 330200 h 849312"/>
                    <a:gd name="connsiteX1" fmla="*/ 371475 w 8813800"/>
                    <a:gd name="connsiteY1" fmla="*/ 139700 h 849312"/>
                    <a:gd name="connsiteX2" fmla="*/ 904875 w 8813800"/>
                    <a:gd name="connsiteY2" fmla="*/ 539750 h 849312"/>
                    <a:gd name="connsiteX3" fmla="*/ 1390650 w 8813800"/>
                    <a:gd name="connsiteY3" fmla="*/ 73025 h 849312"/>
                    <a:gd name="connsiteX4" fmla="*/ 2038350 w 8813800"/>
                    <a:gd name="connsiteY4" fmla="*/ 549275 h 849312"/>
                    <a:gd name="connsiteX5" fmla="*/ 2514600 w 8813800"/>
                    <a:gd name="connsiteY5" fmla="*/ 120650 h 849312"/>
                    <a:gd name="connsiteX6" fmla="*/ 3105150 w 8813800"/>
                    <a:gd name="connsiteY6" fmla="*/ 434975 h 849312"/>
                    <a:gd name="connsiteX7" fmla="*/ 3524250 w 8813800"/>
                    <a:gd name="connsiteY7" fmla="*/ 92075 h 849312"/>
                    <a:gd name="connsiteX8" fmla="*/ 4162425 w 8813800"/>
                    <a:gd name="connsiteY8" fmla="*/ 625475 h 849312"/>
                    <a:gd name="connsiteX9" fmla="*/ 4543425 w 8813800"/>
                    <a:gd name="connsiteY9" fmla="*/ 15875 h 849312"/>
                    <a:gd name="connsiteX10" fmla="*/ 5029200 w 8813800"/>
                    <a:gd name="connsiteY10" fmla="*/ 625475 h 849312"/>
                    <a:gd name="connsiteX11" fmla="*/ 5353050 w 8813800"/>
                    <a:gd name="connsiteY11" fmla="*/ 111125 h 849312"/>
                    <a:gd name="connsiteX12" fmla="*/ 5772150 w 8813800"/>
                    <a:gd name="connsiteY12" fmla="*/ 473075 h 849312"/>
                    <a:gd name="connsiteX13" fmla="*/ 6096000 w 8813800"/>
                    <a:gd name="connsiteY13" fmla="*/ 53975 h 849312"/>
                    <a:gd name="connsiteX14" fmla="*/ 6562725 w 8813800"/>
                    <a:gd name="connsiteY14" fmla="*/ 796925 h 849312"/>
                    <a:gd name="connsiteX15" fmla="*/ 6762750 w 8813800"/>
                    <a:gd name="connsiteY15" fmla="*/ 15875 h 849312"/>
                    <a:gd name="connsiteX16" fmla="*/ 7258050 w 8813800"/>
                    <a:gd name="connsiteY16" fmla="*/ 844550 h 849312"/>
                    <a:gd name="connsiteX17" fmla="*/ 7496175 w 8813800"/>
                    <a:gd name="connsiteY17" fmla="*/ 44450 h 849312"/>
                    <a:gd name="connsiteX18" fmla="*/ 8248650 w 8813800"/>
                    <a:gd name="connsiteY18" fmla="*/ 739775 h 849312"/>
                    <a:gd name="connsiteX19" fmla="*/ 8724900 w 8813800"/>
                    <a:gd name="connsiteY19" fmla="*/ 330200 h 849312"/>
                    <a:gd name="connsiteX20" fmla="*/ 8782050 w 8813800"/>
                    <a:gd name="connsiteY20" fmla="*/ 311150 h 849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813800" h="849312">
                      <a:moveTo>
                        <a:pt x="0" y="330200"/>
                      </a:moveTo>
                      <a:cubicBezTo>
                        <a:pt x="110331" y="217487"/>
                        <a:pt x="220663" y="104775"/>
                        <a:pt x="371475" y="139700"/>
                      </a:cubicBezTo>
                      <a:cubicBezTo>
                        <a:pt x="522287" y="174625"/>
                        <a:pt x="735013" y="550863"/>
                        <a:pt x="904875" y="539750"/>
                      </a:cubicBezTo>
                      <a:cubicBezTo>
                        <a:pt x="1074738" y="528638"/>
                        <a:pt x="1201738" y="71438"/>
                        <a:pt x="1390650" y="73025"/>
                      </a:cubicBezTo>
                      <a:cubicBezTo>
                        <a:pt x="1579562" y="74612"/>
                        <a:pt x="1851025" y="541338"/>
                        <a:pt x="2038350" y="549275"/>
                      </a:cubicBezTo>
                      <a:cubicBezTo>
                        <a:pt x="2225675" y="557212"/>
                        <a:pt x="2336800" y="139700"/>
                        <a:pt x="2514600" y="120650"/>
                      </a:cubicBezTo>
                      <a:cubicBezTo>
                        <a:pt x="2692400" y="101600"/>
                        <a:pt x="2936875" y="439738"/>
                        <a:pt x="3105150" y="434975"/>
                      </a:cubicBezTo>
                      <a:cubicBezTo>
                        <a:pt x="3273425" y="430213"/>
                        <a:pt x="3348038" y="60325"/>
                        <a:pt x="3524250" y="92075"/>
                      </a:cubicBezTo>
                      <a:cubicBezTo>
                        <a:pt x="3700463" y="123825"/>
                        <a:pt x="3992563" y="638175"/>
                        <a:pt x="4162425" y="625475"/>
                      </a:cubicBezTo>
                      <a:cubicBezTo>
                        <a:pt x="4332288" y="612775"/>
                        <a:pt x="4398963" y="15875"/>
                        <a:pt x="4543425" y="15875"/>
                      </a:cubicBezTo>
                      <a:cubicBezTo>
                        <a:pt x="4687887" y="15875"/>
                        <a:pt x="4894263" y="609600"/>
                        <a:pt x="5029200" y="625475"/>
                      </a:cubicBezTo>
                      <a:cubicBezTo>
                        <a:pt x="5164137" y="641350"/>
                        <a:pt x="5229225" y="136525"/>
                        <a:pt x="5353050" y="111125"/>
                      </a:cubicBezTo>
                      <a:cubicBezTo>
                        <a:pt x="5476875" y="85725"/>
                        <a:pt x="5648325" y="482600"/>
                        <a:pt x="5772150" y="473075"/>
                      </a:cubicBezTo>
                      <a:cubicBezTo>
                        <a:pt x="5895975" y="463550"/>
                        <a:pt x="5964238" y="0"/>
                        <a:pt x="6096000" y="53975"/>
                      </a:cubicBezTo>
                      <a:cubicBezTo>
                        <a:pt x="6227763" y="107950"/>
                        <a:pt x="6451600" y="803275"/>
                        <a:pt x="6562725" y="796925"/>
                      </a:cubicBezTo>
                      <a:cubicBezTo>
                        <a:pt x="6673850" y="790575"/>
                        <a:pt x="6646863" y="7938"/>
                        <a:pt x="6762750" y="15875"/>
                      </a:cubicBezTo>
                      <a:cubicBezTo>
                        <a:pt x="6878637" y="23812"/>
                        <a:pt x="7135813" y="839788"/>
                        <a:pt x="7258050" y="844550"/>
                      </a:cubicBezTo>
                      <a:cubicBezTo>
                        <a:pt x="7380287" y="849312"/>
                        <a:pt x="7331075" y="61912"/>
                        <a:pt x="7496175" y="44450"/>
                      </a:cubicBezTo>
                      <a:cubicBezTo>
                        <a:pt x="7661275" y="26988"/>
                        <a:pt x="8043863" y="692150"/>
                        <a:pt x="8248650" y="739775"/>
                      </a:cubicBezTo>
                      <a:cubicBezTo>
                        <a:pt x="8453438" y="787400"/>
                        <a:pt x="8636000" y="401638"/>
                        <a:pt x="8724900" y="330200"/>
                      </a:cubicBezTo>
                      <a:cubicBezTo>
                        <a:pt x="8813800" y="258763"/>
                        <a:pt x="8797925" y="284956"/>
                        <a:pt x="8782050" y="311150"/>
                      </a:cubicBezTo>
                    </a:path>
                  </a:pathLst>
                </a:custGeom>
                <a:ln w="25400">
                  <a:solidFill>
                    <a:srgbClr val="0033CC">
                      <a:alpha val="82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" name="Sun 45"/>
                <p:cNvSpPr/>
                <p:nvPr/>
              </p:nvSpPr>
              <p:spPr>
                <a:xfrm>
                  <a:off x="9017353" y="602029"/>
                  <a:ext cx="905780" cy="743382"/>
                </a:xfrm>
                <a:prstGeom prst="sun">
                  <a:avLst/>
                </a:prstGeom>
                <a:solidFill>
                  <a:srgbClr val="FFFF00"/>
                </a:solidFill>
                <a:ln w="63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25606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8787461" y="1436991"/>
                  <a:ext cx="1553777" cy="10494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" name="Group 63"/>
              <p:cNvGrpSpPr/>
              <p:nvPr/>
            </p:nvGrpSpPr>
            <p:grpSpPr>
              <a:xfrm rot="17998946">
                <a:off x="6173690" y="2234457"/>
                <a:ext cx="586375" cy="319678"/>
                <a:chOff x="9939387" y="4863332"/>
                <a:chExt cx="586375" cy="319678"/>
              </a:xfrm>
            </p:grpSpPr>
            <p:sp>
              <p:nvSpPr>
                <p:cNvPr id="49" name="Rectangle 48"/>
                <p:cNvSpPr/>
                <p:nvPr/>
              </p:nvSpPr>
              <p:spPr bwMode="auto">
                <a:xfrm rot="19182169">
                  <a:off x="9992362" y="4863332"/>
                  <a:ext cx="533400" cy="169517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>
                    <a:rot lat="0" lon="0" rev="20999993"/>
                  </a:camera>
                  <a:lightRig rig="threePt" dir="t">
                    <a:rot lat="0" lon="0" rev="0"/>
                  </a:lightRig>
                </a:scene3d>
                <a:sp3d extrusionH="76200" contourW="25400" prstMaterial="metal">
                  <a:bevelT w="95250"/>
                  <a:bevelB prst="angle"/>
                  <a:extrusionClr>
                    <a:schemeClr val="bg1">
                      <a:lumMod val="95000"/>
                    </a:schemeClr>
                  </a:extrusionClr>
                  <a:contourClr>
                    <a:schemeClr val="bg2">
                      <a:lumMod val="90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 bwMode="auto">
                <a:xfrm rot="19182169" flipV="1">
                  <a:off x="9939387" y="5106809"/>
                  <a:ext cx="76201" cy="76201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>
                    <a:rot lat="0" lon="0" rev="20999993"/>
                  </a:camera>
                  <a:lightRig rig="threePt" dir="t">
                    <a:rot lat="0" lon="0" rev="0"/>
                  </a:lightRig>
                </a:scene3d>
                <a:sp3d extrusionH="76200" contourW="25400" prstMaterial="metal">
                  <a:bevelT w="95250"/>
                  <a:bevelB prst="angle"/>
                  <a:extrusionClr>
                    <a:schemeClr val="bg1">
                      <a:lumMod val="95000"/>
                    </a:schemeClr>
                  </a:extrusionClr>
                  <a:contourClr>
                    <a:schemeClr val="bg2">
                      <a:lumMod val="90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19" name="Group 118"/>
              <p:cNvGrpSpPr/>
              <p:nvPr/>
            </p:nvGrpSpPr>
            <p:grpSpPr>
              <a:xfrm>
                <a:off x="5993492" y="2809293"/>
                <a:ext cx="914405" cy="889794"/>
                <a:chOff x="7288892" y="2352093"/>
                <a:chExt cx="914405" cy="889794"/>
              </a:xfrm>
            </p:grpSpPr>
            <p:grpSp>
              <p:nvGrpSpPr>
                <p:cNvPr id="120" name="Group 111"/>
                <p:cNvGrpSpPr/>
                <p:nvPr/>
              </p:nvGrpSpPr>
              <p:grpSpPr>
                <a:xfrm>
                  <a:off x="7288892" y="2352093"/>
                  <a:ext cx="829055" cy="381338"/>
                  <a:chOff x="7288892" y="2580693"/>
                  <a:chExt cx="829055" cy="381338"/>
                </a:xfrm>
              </p:grpSpPr>
              <p:cxnSp>
                <p:nvCxnSpPr>
                  <p:cNvPr id="126" name="Straight Arrow Connector 125"/>
                  <p:cNvCxnSpPr/>
                  <p:nvPr/>
                </p:nvCxnSpPr>
                <p:spPr bwMode="auto">
                  <a:xfrm rot="10800000">
                    <a:off x="7441292" y="2656892"/>
                    <a:ext cx="304804" cy="304802"/>
                  </a:xfrm>
                  <a:prstGeom prst="straightConnector1">
                    <a:avLst/>
                  </a:prstGeom>
                  <a:ln w="19050" cmpd="sng">
                    <a:solidFill>
                      <a:srgbClr val="00B050"/>
                    </a:solidFill>
                    <a:prstDash val="solid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Arrow Connector 126"/>
                  <p:cNvCxnSpPr/>
                  <p:nvPr/>
                </p:nvCxnSpPr>
                <p:spPr bwMode="auto">
                  <a:xfrm rot="16200000" flipV="1">
                    <a:off x="7555593" y="2771191"/>
                    <a:ext cx="380997" cy="2"/>
                  </a:xfrm>
                  <a:prstGeom prst="straightConnector1">
                    <a:avLst/>
                  </a:prstGeom>
                  <a:ln w="19050" cmpd="sng">
                    <a:solidFill>
                      <a:srgbClr val="00B050"/>
                    </a:solidFill>
                    <a:prstDash val="solid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Arrow Connector 127"/>
                  <p:cNvCxnSpPr/>
                  <p:nvPr/>
                </p:nvCxnSpPr>
                <p:spPr bwMode="auto">
                  <a:xfrm flipV="1">
                    <a:off x="7746093" y="2733088"/>
                    <a:ext cx="259720" cy="228943"/>
                  </a:xfrm>
                  <a:prstGeom prst="straightConnector1">
                    <a:avLst/>
                  </a:prstGeom>
                  <a:ln w="19050" cmpd="sng">
                    <a:solidFill>
                      <a:srgbClr val="00B050"/>
                    </a:solidFill>
                    <a:prstDash val="solid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Arrow Connector 128"/>
                  <p:cNvCxnSpPr/>
                  <p:nvPr/>
                </p:nvCxnSpPr>
                <p:spPr bwMode="auto">
                  <a:xfrm flipV="1">
                    <a:off x="7736947" y="2885487"/>
                    <a:ext cx="381000" cy="76200"/>
                  </a:xfrm>
                  <a:prstGeom prst="straightConnector1">
                    <a:avLst/>
                  </a:prstGeom>
                  <a:ln w="19050" cmpd="sng">
                    <a:solidFill>
                      <a:srgbClr val="00B050"/>
                    </a:solidFill>
                    <a:prstDash val="solid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Arrow Connector 129"/>
                  <p:cNvCxnSpPr/>
                  <p:nvPr/>
                </p:nvCxnSpPr>
                <p:spPr bwMode="auto">
                  <a:xfrm rot="10800000">
                    <a:off x="7288892" y="2809288"/>
                    <a:ext cx="457201" cy="146303"/>
                  </a:xfrm>
                  <a:prstGeom prst="straightConnector1">
                    <a:avLst/>
                  </a:prstGeom>
                  <a:ln w="19050" cmpd="sng">
                    <a:solidFill>
                      <a:srgbClr val="00B050"/>
                    </a:solidFill>
                    <a:prstDash val="solid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1" name="Straight Arrow Connector 120"/>
                <p:cNvCxnSpPr/>
                <p:nvPr/>
              </p:nvCxnSpPr>
              <p:spPr bwMode="auto">
                <a:xfrm rot="10800000" flipV="1">
                  <a:off x="7288895" y="2733088"/>
                  <a:ext cx="457204" cy="203200"/>
                </a:xfrm>
                <a:prstGeom prst="straightConnector1">
                  <a:avLst/>
                </a:prstGeom>
                <a:ln w="19050" cmpd="sng">
                  <a:solidFill>
                    <a:srgbClr val="00B050"/>
                  </a:solidFill>
                  <a:prstDash val="solid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Arrow Connector 121"/>
                <p:cNvCxnSpPr/>
                <p:nvPr/>
              </p:nvCxnSpPr>
              <p:spPr bwMode="auto">
                <a:xfrm rot="5400000">
                  <a:off x="7365092" y="2809289"/>
                  <a:ext cx="457200" cy="304801"/>
                </a:xfrm>
                <a:prstGeom prst="straightConnector1">
                  <a:avLst/>
                </a:prstGeom>
                <a:ln w="19050" cmpd="sng">
                  <a:solidFill>
                    <a:srgbClr val="00B050"/>
                  </a:solidFill>
                  <a:prstDash val="solid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Arrow Connector 122"/>
                <p:cNvCxnSpPr/>
                <p:nvPr/>
              </p:nvCxnSpPr>
              <p:spPr bwMode="auto">
                <a:xfrm rot="5400000">
                  <a:off x="7492095" y="2987092"/>
                  <a:ext cx="508003" cy="1587"/>
                </a:xfrm>
                <a:prstGeom prst="straightConnector1">
                  <a:avLst/>
                </a:prstGeom>
                <a:ln w="19050" cmpd="sng">
                  <a:solidFill>
                    <a:srgbClr val="00B050"/>
                  </a:solidFill>
                  <a:prstDash val="solid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Arrow Connector 123"/>
                <p:cNvCxnSpPr/>
                <p:nvPr/>
              </p:nvCxnSpPr>
              <p:spPr bwMode="auto">
                <a:xfrm rot="16200000" flipH="1">
                  <a:off x="7682594" y="2796590"/>
                  <a:ext cx="431800" cy="304801"/>
                </a:xfrm>
                <a:prstGeom prst="straightConnector1">
                  <a:avLst/>
                </a:prstGeom>
                <a:ln w="19050" cmpd="sng">
                  <a:solidFill>
                    <a:srgbClr val="00B050"/>
                  </a:solidFill>
                  <a:prstDash val="solid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Arrow Connector 124"/>
                <p:cNvCxnSpPr/>
                <p:nvPr/>
              </p:nvCxnSpPr>
              <p:spPr bwMode="auto">
                <a:xfrm>
                  <a:off x="7746096" y="2733091"/>
                  <a:ext cx="457201" cy="279401"/>
                </a:xfrm>
                <a:prstGeom prst="straightConnector1">
                  <a:avLst/>
                </a:prstGeom>
                <a:ln w="19050" cmpd="sng">
                  <a:solidFill>
                    <a:srgbClr val="00B050"/>
                  </a:solidFill>
                  <a:prstDash val="solid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7" name="Group 46"/>
            <p:cNvGrpSpPr/>
            <p:nvPr/>
          </p:nvGrpSpPr>
          <p:grpSpPr>
            <a:xfrm>
              <a:off x="109151" y="780085"/>
              <a:ext cx="3871722" cy="2877515"/>
              <a:chOff x="76200" y="-4835"/>
              <a:chExt cx="7086600" cy="3586235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2590800" y="2667000"/>
                <a:ext cx="1143000" cy="914400"/>
                <a:chOff x="3581400" y="2438400"/>
                <a:chExt cx="1143000" cy="914400"/>
              </a:xfrm>
            </p:grpSpPr>
            <p:grpSp>
              <p:nvGrpSpPr>
                <p:cNvPr id="66" name="Group 65"/>
                <p:cNvGrpSpPr/>
                <p:nvPr/>
              </p:nvGrpSpPr>
              <p:grpSpPr>
                <a:xfrm>
                  <a:off x="3733800" y="2438400"/>
                  <a:ext cx="981456" cy="381342"/>
                  <a:chOff x="3733800" y="2667000"/>
                  <a:chExt cx="981456" cy="381342"/>
                </a:xfrm>
              </p:grpSpPr>
              <p:cxnSp>
                <p:nvCxnSpPr>
                  <p:cNvPr id="72" name="Straight Arrow Connector 71"/>
                  <p:cNvCxnSpPr/>
                  <p:nvPr/>
                </p:nvCxnSpPr>
                <p:spPr bwMode="auto">
                  <a:xfrm rot="10800000">
                    <a:off x="4038600" y="2743200"/>
                    <a:ext cx="304802" cy="304800"/>
                  </a:xfrm>
                  <a:prstGeom prst="straightConnector1">
                    <a:avLst/>
                  </a:prstGeom>
                  <a:ln w="19050" cmpd="sng">
                    <a:solidFill>
                      <a:srgbClr val="00B050"/>
                    </a:solidFill>
                    <a:prstDash val="solid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Arrow Connector 72"/>
                  <p:cNvCxnSpPr/>
                  <p:nvPr/>
                </p:nvCxnSpPr>
                <p:spPr bwMode="auto">
                  <a:xfrm rot="16200000" flipV="1">
                    <a:off x="4152901" y="2857499"/>
                    <a:ext cx="381000" cy="2"/>
                  </a:xfrm>
                  <a:prstGeom prst="straightConnector1">
                    <a:avLst/>
                  </a:prstGeom>
                  <a:ln w="19050" cmpd="sng">
                    <a:solidFill>
                      <a:srgbClr val="00B050"/>
                    </a:solidFill>
                    <a:prstDash val="solid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Arrow Connector 73"/>
                  <p:cNvCxnSpPr/>
                  <p:nvPr/>
                </p:nvCxnSpPr>
                <p:spPr bwMode="auto">
                  <a:xfrm flipV="1">
                    <a:off x="4343400" y="2819400"/>
                    <a:ext cx="259720" cy="228942"/>
                  </a:xfrm>
                  <a:prstGeom prst="straightConnector1">
                    <a:avLst/>
                  </a:prstGeom>
                  <a:ln w="19050" cmpd="sng">
                    <a:solidFill>
                      <a:srgbClr val="00B050"/>
                    </a:solidFill>
                    <a:prstDash val="solid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Arrow Connector 74"/>
                  <p:cNvCxnSpPr/>
                  <p:nvPr/>
                </p:nvCxnSpPr>
                <p:spPr bwMode="auto">
                  <a:xfrm flipV="1">
                    <a:off x="4334256" y="2971800"/>
                    <a:ext cx="381000" cy="76200"/>
                  </a:xfrm>
                  <a:prstGeom prst="straightConnector1">
                    <a:avLst/>
                  </a:prstGeom>
                  <a:ln w="19050" cmpd="sng">
                    <a:solidFill>
                      <a:srgbClr val="00B050"/>
                    </a:solidFill>
                    <a:prstDash val="solid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Arrow Connector 75"/>
                  <p:cNvCxnSpPr/>
                  <p:nvPr/>
                </p:nvCxnSpPr>
                <p:spPr bwMode="auto">
                  <a:xfrm rot="10800000">
                    <a:off x="3733800" y="2895601"/>
                    <a:ext cx="609600" cy="146305"/>
                  </a:xfrm>
                  <a:prstGeom prst="straightConnector1">
                    <a:avLst/>
                  </a:prstGeom>
                  <a:ln w="19050" cmpd="sng">
                    <a:solidFill>
                      <a:srgbClr val="00B050"/>
                    </a:solidFill>
                    <a:prstDash val="solid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7" name="Straight Arrow Connector 66"/>
                <p:cNvCxnSpPr/>
                <p:nvPr/>
              </p:nvCxnSpPr>
              <p:spPr bwMode="auto">
                <a:xfrm rot="10800000" flipV="1">
                  <a:off x="3581400" y="2819400"/>
                  <a:ext cx="762002" cy="304800"/>
                </a:xfrm>
                <a:prstGeom prst="straightConnector1">
                  <a:avLst/>
                </a:prstGeom>
                <a:ln w="19050" cmpd="sng">
                  <a:solidFill>
                    <a:srgbClr val="00B050"/>
                  </a:solidFill>
                  <a:prstDash val="solid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67"/>
                <p:cNvCxnSpPr/>
                <p:nvPr/>
              </p:nvCxnSpPr>
              <p:spPr bwMode="auto">
                <a:xfrm rot="5400000">
                  <a:off x="3924300" y="2933700"/>
                  <a:ext cx="533400" cy="304800"/>
                </a:xfrm>
                <a:prstGeom prst="straightConnector1">
                  <a:avLst/>
                </a:prstGeom>
                <a:ln w="19050" cmpd="sng">
                  <a:solidFill>
                    <a:srgbClr val="00B050"/>
                  </a:solidFill>
                  <a:prstDash val="solid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/>
                <p:cNvCxnSpPr/>
                <p:nvPr/>
              </p:nvCxnSpPr>
              <p:spPr bwMode="auto">
                <a:xfrm rot="16200000" flipH="1">
                  <a:off x="4114800" y="3048000"/>
                  <a:ext cx="533400" cy="76200"/>
                </a:xfrm>
                <a:prstGeom prst="straightConnector1">
                  <a:avLst/>
                </a:prstGeom>
                <a:ln w="19050" cmpd="sng">
                  <a:solidFill>
                    <a:srgbClr val="00B050"/>
                  </a:solidFill>
                  <a:prstDash val="solid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69"/>
                <p:cNvCxnSpPr/>
                <p:nvPr/>
              </p:nvCxnSpPr>
              <p:spPr bwMode="auto">
                <a:xfrm rot="16200000" flipH="1">
                  <a:off x="4343400" y="2819400"/>
                  <a:ext cx="304800" cy="304800"/>
                </a:xfrm>
                <a:prstGeom prst="straightConnector1">
                  <a:avLst/>
                </a:prstGeom>
                <a:ln w="19050" cmpd="sng">
                  <a:solidFill>
                    <a:srgbClr val="00B050"/>
                  </a:solidFill>
                  <a:prstDash val="solid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/>
                <p:cNvCxnSpPr/>
                <p:nvPr/>
              </p:nvCxnSpPr>
              <p:spPr bwMode="auto">
                <a:xfrm>
                  <a:off x="4343400" y="2819400"/>
                  <a:ext cx="381000" cy="152400"/>
                </a:xfrm>
                <a:prstGeom prst="straightConnector1">
                  <a:avLst/>
                </a:prstGeom>
                <a:ln w="19050" cmpd="sng">
                  <a:solidFill>
                    <a:srgbClr val="00B050"/>
                  </a:solidFill>
                  <a:prstDash val="solid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/>
            </p:nvGrpSpPr>
            <p:grpSpPr>
              <a:xfrm>
                <a:off x="76200" y="-4835"/>
                <a:ext cx="7086600" cy="2889276"/>
                <a:chOff x="1066800" y="-222275"/>
                <a:chExt cx="7086600" cy="2889276"/>
              </a:xfrm>
            </p:grpSpPr>
            <p:grpSp>
              <p:nvGrpSpPr>
                <p:cNvPr id="54" name="Group 53"/>
                <p:cNvGrpSpPr/>
                <p:nvPr/>
              </p:nvGrpSpPr>
              <p:grpSpPr>
                <a:xfrm>
                  <a:off x="1066800" y="-222275"/>
                  <a:ext cx="7086600" cy="2889276"/>
                  <a:chOff x="1981200" y="-133538"/>
                  <a:chExt cx="7086600" cy="2509112"/>
                </a:xfrm>
              </p:grpSpPr>
              <p:sp>
                <p:nvSpPr>
                  <p:cNvPr id="61" name="Freeform 60"/>
                  <p:cNvSpPr/>
                  <p:nvPr/>
                </p:nvSpPr>
                <p:spPr bwMode="auto">
                  <a:xfrm>
                    <a:off x="1981200" y="2121573"/>
                    <a:ext cx="7086600" cy="254001"/>
                  </a:xfrm>
                  <a:custGeom>
                    <a:avLst/>
                    <a:gdLst>
                      <a:gd name="connsiteX0" fmla="*/ 0 w 8813800"/>
                      <a:gd name="connsiteY0" fmla="*/ 330200 h 849312"/>
                      <a:gd name="connsiteX1" fmla="*/ 371475 w 8813800"/>
                      <a:gd name="connsiteY1" fmla="*/ 139700 h 849312"/>
                      <a:gd name="connsiteX2" fmla="*/ 904875 w 8813800"/>
                      <a:gd name="connsiteY2" fmla="*/ 539750 h 849312"/>
                      <a:gd name="connsiteX3" fmla="*/ 1390650 w 8813800"/>
                      <a:gd name="connsiteY3" fmla="*/ 73025 h 849312"/>
                      <a:gd name="connsiteX4" fmla="*/ 2038350 w 8813800"/>
                      <a:gd name="connsiteY4" fmla="*/ 549275 h 849312"/>
                      <a:gd name="connsiteX5" fmla="*/ 2514600 w 8813800"/>
                      <a:gd name="connsiteY5" fmla="*/ 120650 h 849312"/>
                      <a:gd name="connsiteX6" fmla="*/ 3105150 w 8813800"/>
                      <a:gd name="connsiteY6" fmla="*/ 434975 h 849312"/>
                      <a:gd name="connsiteX7" fmla="*/ 3524250 w 8813800"/>
                      <a:gd name="connsiteY7" fmla="*/ 92075 h 849312"/>
                      <a:gd name="connsiteX8" fmla="*/ 4162425 w 8813800"/>
                      <a:gd name="connsiteY8" fmla="*/ 625475 h 849312"/>
                      <a:gd name="connsiteX9" fmla="*/ 4543425 w 8813800"/>
                      <a:gd name="connsiteY9" fmla="*/ 15875 h 849312"/>
                      <a:gd name="connsiteX10" fmla="*/ 5029200 w 8813800"/>
                      <a:gd name="connsiteY10" fmla="*/ 625475 h 849312"/>
                      <a:gd name="connsiteX11" fmla="*/ 5353050 w 8813800"/>
                      <a:gd name="connsiteY11" fmla="*/ 111125 h 849312"/>
                      <a:gd name="connsiteX12" fmla="*/ 5772150 w 8813800"/>
                      <a:gd name="connsiteY12" fmla="*/ 473075 h 849312"/>
                      <a:gd name="connsiteX13" fmla="*/ 6096000 w 8813800"/>
                      <a:gd name="connsiteY13" fmla="*/ 53975 h 849312"/>
                      <a:gd name="connsiteX14" fmla="*/ 6562725 w 8813800"/>
                      <a:gd name="connsiteY14" fmla="*/ 796925 h 849312"/>
                      <a:gd name="connsiteX15" fmla="*/ 6762750 w 8813800"/>
                      <a:gd name="connsiteY15" fmla="*/ 15875 h 849312"/>
                      <a:gd name="connsiteX16" fmla="*/ 7258050 w 8813800"/>
                      <a:gd name="connsiteY16" fmla="*/ 844550 h 849312"/>
                      <a:gd name="connsiteX17" fmla="*/ 7496175 w 8813800"/>
                      <a:gd name="connsiteY17" fmla="*/ 44450 h 849312"/>
                      <a:gd name="connsiteX18" fmla="*/ 8248650 w 8813800"/>
                      <a:gd name="connsiteY18" fmla="*/ 739775 h 849312"/>
                      <a:gd name="connsiteX19" fmla="*/ 8724900 w 8813800"/>
                      <a:gd name="connsiteY19" fmla="*/ 330200 h 849312"/>
                      <a:gd name="connsiteX20" fmla="*/ 8782050 w 8813800"/>
                      <a:gd name="connsiteY20" fmla="*/ 311150 h 849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8813800" h="849312">
                        <a:moveTo>
                          <a:pt x="0" y="330200"/>
                        </a:moveTo>
                        <a:cubicBezTo>
                          <a:pt x="110331" y="217487"/>
                          <a:pt x="220663" y="104775"/>
                          <a:pt x="371475" y="139700"/>
                        </a:cubicBezTo>
                        <a:cubicBezTo>
                          <a:pt x="522287" y="174625"/>
                          <a:pt x="735013" y="550863"/>
                          <a:pt x="904875" y="539750"/>
                        </a:cubicBezTo>
                        <a:cubicBezTo>
                          <a:pt x="1074738" y="528638"/>
                          <a:pt x="1201738" y="71438"/>
                          <a:pt x="1390650" y="73025"/>
                        </a:cubicBezTo>
                        <a:cubicBezTo>
                          <a:pt x="1579562" y="74612"/>
                          <a:pt x="1851025" y="541338"/>
                          <a:pt x="2038350" y="549275"/>
                        </a:cubicBezTo>
                        <a:cubicBezTo>
                          <a:pt x="2225675" y="557212"/>
                          <a:pt x="2336800" y="139700"/>
                          <a:pt x="2514600" y="120650"/>
                        </a:cubicBezTo>
                        <a:cubicBezTo>
                          <a:pt x="2692400" y="101600"/>
                          <a:pt x="2936875" y="439738"/>
                          <a:pt x="3105150" y="434975"/>
                        </a:cubicBezTo>
                        <a:cubicBezTo>
                          <a:pt x="3273425" y="430213"/>
                          <a:pt x="3348038" y="60325"/>
                          <a:pt x="3524250" y="92075"/>
                        </a:cubicBezTo>
                        <a:cubicBezTo>
                          <a:pt x="3700463" y="123825"/>
                          <a:pt x="3992563" y="638175"/>
                          <a:pt x="4162425" y="625475"/>
                        </a:cubicBezTo>
                        <a:cubicBezTo>
                          <a:pt x="4332288" y="612775"/>
                          <a:pt x="4398963" y="15875"/>
                          <a:pt x="4543425" y="15875"/>
                        </a:cubicBezTo>
                        <a:cubicBezTo>
                          <a:pt x="4687887" y="15875"/>
                          <a:pt x="4894263" y="609600"/>
                          <a:pt x="5029200" y="625475"/>
                        </a:cubicBezTo>
                        <a:cubicBezTo>
                          <a:pt x="5164137" y="641350"/>
                          <a:pt x="5229225" y="136525"/>
                          <a:pt x="5353050" y="111125"/>
                        </a:cubicBezTo>
                        <a:cubicBezTo>
                          <a:pt x="5476875" y="85725"/>
                          <a:pt x="5648325" y="482600"/>
                          <a:pt x="5772150" y="473075"/>
                        </a:cubicBezTo>
                        <a:cubicBezTo>
                          <a:pt x="5895975" y="463550"/>
                          <a:pt x="5964238" y="0"/>
                          <a:pt x="6096000" y="53975"/>
                        </a:cubicBezTo>
                        <a:cubicBezTo>
                          <a:pt x="6227763" y="107950"/>
                          <a:pt x="6451600" y="803275"/>
                          <a:pt x="6562725" y="796925"/>
                        </a:cubicBezTo>
                        <a:cubicBezTo>
                          <a:pt x="6673850" y="790575"/>
                          <a:pt x="6646863" y="7938"/>
                          <a:pt x="6762750" y="15875"/>
                        </a:cubicBezTo>
                        <a:cubicBezTo>
                          <a:pt x="6878637" y="23812"/>
                          <a:pt x="7135813" y="839788"/>
                          <a:pt x="7258050" y="844550"/>
                        </a:cubicBezTo>
                        <a:cubicBezTo>
                          <a:pt x="7380287" y="849312"/>
                          <a:pt x="7331075" y="61912"/>
                          <a:pt x="7496175" y="44450"/>
                        </a:cubicBezTo>
                        <a:cubicBezTo>
                          <a:pt x="7661275" y="26988"/>
                          <a:pt x="8043863" y="692150"/>
                          <a:pt x="8248650" y="739775"/>
                        </a:cubicBezTo>
                        <a:cubicBezTo>
                          <a:pt x="8453438" y="787400"/>
                          <a:pt x="8636000" y="401638"/>
                          <a:pt x="8724900" y="330200"/>
                        </a:cubicBezTo>
                        <a:cubicBezTo>
                          <a:pt x="8813800" y="258763"/>
                          <a:pt x="8797925" y="284956"/>
                          <a:pt x="8782050" y="311150"/>
                        </a:cubicBezTo>
                      </a:path>
                    </a:pathLst>
                  </a:custGeom>
                  <a:ln w="25400">
                    <a:solidFill>
                      <a:srgbClr val="0033CC">
                        <a:alpha val="82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2" name="Sun 61"/>
                  <p:cNvSpPr/>
                  <p:nvPr/>
                </p:nvSpPr>
                <p:spPr bwMode="auto">
                  <a:xfrm>
                    <a:off x="6523482" y="-133538"/>
                    <a:ext cx="1126525" cy="595563"/>
                  </a:xfrm>
                  <a:prstGeom prst="sun">
                    <a:avLst/>
                  </a:prstGeom>
                  <a:solidFill>
                    <a:srgbClr val="FFFF00"/>
                  </a:solidFill>
                  <a:ln w="635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pic>
                <p:nvPicPr>
                  <p:cNvPr id="63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2895600" y="135355"/>
                    <a:ext cx="1219201" cy="11086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cxnSp>
                <p:nvCxnSpPr>
                  <p:cNvPr id="64" name="Straight Connector 63"/>
                  <p:cNvCxnSpPr>
                    <a:endCxn id="61" idx="7"/>
                  </p:cNvCxnSpPr>
                  <p:nvPr/>
                </p:nvCxnSpPr>
                <p:spPr bwMode="auto">
                  <a:xfrm rot="16200000" flipH="1">
                    <a:off x="3460441" y="794732"/>
                    <a:ext cx="1475338" cy="1233416"/>
                  </a:xfrm>
                  <a:prstGeom prst="line">
                    <a:avLst/>
                  </a:prstGeom>
                  <a:ln w="9525">
                    <a:solidFill>
                      <a:srgbClr val="08089A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>
                    <a:endCxn id="61" idx="9"/>
                  </p:cNvCxnSpPr>
                  <p:nvPr/>
                </p:nvCxnSpPr>
                <p:spPr bwMode="auto">
                  <a:xfrm>
                    <a:off x="3581400" y="673771"/>
                    <a:ext cx="2052870" cy="1452549"/>
                  </a:xfrm>
                  <a:prstGeom prst="line">
                    <a:avLst/>
                  </a:prstGeom>
                  <a:ln w="9525">
                    <a:solidFill>
                      <a:srgbClr val="08089A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5" name="Group 54"/>
                <p:cNvGrpSpPr/>
                <p:nvPr/>
              </p:nvGrpSpPr>
              <p:grpSpPr>
                <a:xfrm>
                  <a:off x="4191000" y="1290650"/>
                  <a:ext cx="1092508" cy="1299265"/>
                  <a:chOff x="4191000" y="1290650"/>
                  <a:chExt cx="1092508" cy="1299265"/>
                </a:xfrm>
              </p:grpSpPr>
              <p:grpSp>
                <p:nvGrpSpPr>
                  <p:cNvPr id="56" name="Group 74"/>
                  <p:cNvGrpSpPr/>
                  <p:nvPr/>
                </p:nvGrpSpPr>
                <p:grpSpPr>
                  <a:xfrm rot="17730563">
                    <a:off x="4864407" y="1481151"/>
                    <a:ext cx="609601" cy="228600"/>
                    <a:chOff x="5562600" y="3200400"/>
                    <a:chExt cx="609601" cy="228600"/>
                  </a:xfrm>
                  <a:solidFill>
                    <a:schemeClr val="accent1"/>
                  </a:solidFill>
                  <a:scene3d>
                    <a:camera prst="orthographicFront">
                      <a:rot lat="0" lon="0" rev="20999993"/>
                    </a:camera>
                    <a:lightRig rig="threePt" dir="t">
                      <a:rot lat="0" lon="0" rev="0"/>
                    </a:lightRig>
                  </a:scene3d>
                </p:grpSpPr>
                <p:sp>
                  <p:nvSpPr>
                    <p:cNvPr id="59" name="Rectangle 58"/>
                    <p:cNvSpPr/>
                    <p:nvPr/>
                  </p:nvSpPr>
                  <p:spPr bwMode="auto">
                    <a:xfrm>
                      <a:off x="5638801" y="3200400"/>
                      <a:ext cx="533400" cy="228600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tx1"/>
                      </a:solidFill>
                    </a:ln>
                    <a:sp3d extrusionH="76200" contourW="25400" prstMaterial="metal">
                      <a:bevelT w="95250"/>
                      <a:bevelB prst="angle"/>
                      <a:extrusionClr>
                        <a:schemeClr val="bg1">
                          <a:lumMod val="95000"/>
                        </a:schemeClr>
                      </a:extrusionClr>
                      <a:contourClr>
                        <a:schemeClr val="bg2">
                          <a:lumMod val="90000"/>
                        </a:schemeClr>
                      </a:contourClr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60" name="Rectangle 59"/>
                    <p:cNvSpPr/>
                    <p:nvPr/>
                  </p:nvSpPr>
                  <p:spPr bwMode="auto">
                    <a:xfrm flipV="1">
                      <a:off x="5562600" y="3276600"/>
                      <a:ext cx="76200" cy="76201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tx1"/>
                      </a:solidFill>
                    </a:ln>
                    <a:sp3d extrusionH="76200" contourW="25400" prstMaterial="metal">
                      <a:bevelT w="95250"/>
                      <a:bevelB prst="angle"/>
                      <a:extrusionClr>
                        <a:schemeClr val="bg1">
                          <a:lumMod val="95000"/>
                        </a:schemeClr>
                      </a:extrusionClr>
                      <a:contourClr>
                        <a:schemeClr val="bg2">
                          <a:lumMod val="90000"/>
                        </a:schemeClr>
                      </a:contourClr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cxnSp>
                <p:nvCxnSpPr>
                  <p:cNvPr id="57" name="Straight Connector 56"/>
                  <p:cNvCxnSpPr>
                    <a:stCxn id="61" idx="8"/>
                    <a:endCxn id="60" idx="2"/>
                  </p:cNvCxnSpPr>
                  <p:nvPr/>
                </p:nvCxnSpPr>
                <p:spPr bwMode="auto">
                  <a:xfrm flipV="1">
                    <a:off x="4413532" y="1819744"/>
                    <a:ext cx="606433" cy="770171"/>
                  </a:xfrm>
                  <a:prstGeom prst="line">
                    <a:avLst/>
                  </a:prstGeom>
                  <a:ln w="9525">
                    <a:solidFill>
                      <a:srgbClr val="08089A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/>
                  <p:cNvCxnSpPr>
                    <a:endCxn id="60" idx="2"/>
                  </p:cNvCxnSpPr>
                  <p:nvPr/>
                </p:nvCxnSpPr>
                <p:spPr bwMode="auto">
                  <a:xfrm flipV="1">
                    <a:off x="4191000" y="1819744"/>
                    <a:ext cx="828965" cy="694859"/>
                  </a:xfrm>
                  <a:prstGeom prst="line">
                    <a:avLst/>
                  </a:prstGeom>
                  <a:ln w="9525">
                    <a:solidFill>
                      <a:srgbClr val="08089A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77" name="ZoneTexte 39"/>
          <p:cNvSpPr txBox="1"/>
          <p:nvPr/>
        </p:nvSpPr>
        <p:spPr>
          <a:xfrm>
            <a:off x="2496127" y="1752600"/>
            <a:ext cx="1390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Above water radiometer</a:t>
            </a:r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ZoneTexte 38"/>
          <p:cNvSpPr txBox="1"/>
          <p:nvPr/>
        </p:nvSpPr>
        <p:spPr>
          <a:xfrm>
            <a:off x="2271799" y="265315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Water Body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TextBox 94"/>
          <p:cNvSpPr txBox="1">
            <a:spLocks noChangeArrowheads="1"/>
          </p:cNvSpPr>
          <p:nvPr/>
        </p:nvSpPr>
        <p:spPr bwMode="auto">
          <a:xfrm>
            <a:off x="0" y="3257996"/>
            <a:ext cx="8763000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Radiance </a:t>
            </a:r>
            <a:r>
              <a:rPr lang="en-US" dirty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emerging from the sea, in general, is </a:t>
            </a:r>
            <a:r>
              <a:rPr lang="en-US" b="1" dirty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not </a:t>
            </a:r>
            <a:r>
              <a:rPr lang="en-US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isotropic</a:t>
            </a:r>
            <a:r>
              <a:rPr lang="en-US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Varies directionally depending on viewing and illumination conditions.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Bi-directionality property depends on Inherent Optical Properties (</a:t>
            </a:r>
            <a:r>
              <a:rPr lang="en-US" b="1" dirty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IOP</a:t>
            </a:r>
            <a:r>
              <a:rPr lang="en-US" dirty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) of the water constituents which are highly variable, especially in coastal </a:t>
            </a:r>
            <a:r>
              <a:rPr lang="en-US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environment.</a:t>
            </a:r>
          </a:p>
          <a:p>
            <a:pPr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  <a:sym typeface="Wingdings" pitchFamily="2" charset="2"/>
              </a:rPr>
              <a:t> </a:t>
            </a:r>
            <a:r>
              <a:rPr lang="en-US" sz="1600" b="1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This bidirectional effect needs to be corrected to get standardized parameters suitable for : </a:t>
            </a:r>
            <a:r>
              <a:rPr lang="en-US" sz="1600" b="1" dirty="0" smtClean="0">
                <a:solidFill>
                  <a:srgbClr val="C00000"/>
                </a:solidFill>
                <a:latin typeface="Times" pitchFamily="18" charset="0"/>
                <a:cs typeface="Times" pitchFamily="18" charset="0"/>
              </a:rPr>
              <a:t>Oceanic and Coastal waters monitoring &amp; </a:t>
            </a:r>
            <a:r>
              <a:rPr lang="en-US" sz="1600" b="1" dirty="0" smtClean="0">
                <a:solidFill>
                  <a:srgbClr val="0070C0"/>
                </a:solidFill>
                <a:latin typeface="Times" pitchFamily="18" charset="0"/>
                <a:cs typeface="Times" pitchFamily="18" charset="0"/>
              </a:rPr>
              <a:t>Calibration-validation of ocean-color satellite data</a:t>
            </a:r>
          </a:p>
        </p:txBody>
      </p:sp>
    </p:spTree>
    <p:extLst>
      <p:ext uri="{BB962C8B-B14F-4D97-AF65-F5344CB8AC3E}">
        <p14:creationId xmlns="" xmlns:p14="http://schemas.microsoft.com/office/powerpoint/2010/main" val="298337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arallelogram 82"/>
          <p:cNvSpPr>
            <a:spLocks noChangeAspect="1"/>
          </p:cNvSpPr>
          <p:nvPr/>
        </p:nvSpPr>
        <p:spPr>
          <a:xfrm rot="1424037">
            <a:off x="4777884" y="2242910"/>
            <a:ext cx="3130009" cy="1499005"/>
          </a:xfrm>
          <a:prstGeom prst="parallelogram">
            <a:avLst>
              <a:gd name="adj" fmla="val 132072"/>
            </a:avLst>
          </a:prstGeom>
          <a:blipFill>
            <a:blip r:embed="rId2" cstate="print"/>
            <a:stretch>
              <a:fillRect/>
            </a:stretch>
          </a:blipFill>
          <a:ln w="6350">
            <a:solidFill>
              <a:srgbClr val="080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1505" name="Group 70"/>
          <p:cNvGrpSpPr>
            <a:grpSpLocks/>
          </p:cNvGrpSpPr>
          <p:nvPr/>
        </p:nvGrpSpPr>
        <p:grpSpPr bwMode="auto">
          <a:xfrm>
            <a:off x="914400" y="2286000"/>
            <a:ext cx="2438400" cy="762000"/>
            <a:chOff x="1828800" y="3200400"/>
            <a:chExt cx="5044965" cy="1066800"/>
          </a:xfrm>
        </p:grpSpPr>
        <p:sp>
          <p:nvSpPr>
            <p:cNvPr id="82" name="Rounded Rectangle 81"/>
            <p:cNvSpPr>
              <a:spLocks noChangeAspect="1"/>
            </p:cNvSpPr>
            <p:nvPr/>
          </p:nvSpPr>
          <p:spPr>
            <a:xfrm>
              <a:off x="4648200" y="3200400"/>
              <a:ext cx="2225565" cy="1066800"/>
            </a:xfrm>
            <a:prstGeom prst="roundRect">
              <a:avLst>
                <a:gd name="adj" fmla="val 41157"/>
              </a:avLst>
            </a:prstGeom>
            <a:solidFill>
              <a:schemeClr val="accent2">
                <a:lumMod val="40000"/>
                <a:lumOff val="60000"/>
                <a:alpha val="75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scene3d>
              <a:camera prst="orthographicFront"/>
              <a:lightRig rig="threePt" dir="t">
                <a:rot lat="0" lon="0" rev="1800000"/>
              </a:lightRig>
            </a:scene3d>
            <a:sp3d extrusionH="31750" contourW="19050" prstMaterial="dkEdge">
              <a:bevelT w="152400" h="50800" prst="softRound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1572" name="Group 80"/>
            <p:cNvGrpSpPr>
              <a:grpSpLocks noChangeAspect="1"/>
            </p:cNvGrpSpPr>
            <p:nvPr/>
          </p:nvGrpSpPr>
          <p:grpSpPr bwMode="auto">
            <a:xfrm>
              <a:off x="1828800" y="3505200"/>
              <a:ext cx="3195638" cy="614363"/>
              <a:chOff x="914400" y="1672170"/>
              <a:chExt cx="3805156" cy="613830"/>
            </a:xfrm>
          </p:grpSpPr>
          <p:grpSp>
            <p:nvGrpSpPr>
              <p:cNvPr id="21573" name="Group 78"/>
              <p:cNvGrpSpPr>
                <a:grpSpLocks/>
              </p:cNvGrpSpPr>
              <p:nvPr/>
            </p:nvGrpSpPr>
            <p:grpSpPr bwMode="auto">
              <a:xfrm>
                <a:off x="3657600" y="1828800"/>
                <a:ext cx="1061956" cy="228600"/>
                <a:chOff x="2438400" y="1860962"/>
                <a:chExt cx="1061956" cy="228600"/>
              </a:xfrm>
            </p:grpSpPr>
            <p:sp>
              <p:nvSpPr>
                <p:cNvPr id="76" name="Rectangle 75"/>
                <p:cNvSpPr/>
                <p:nvPr/>
              </p:nvSpPr>
              <p:spPr>
                <a:xfrm>
                  <a:off x="2601034" y="1861675"/>
                  <a:ext cx="899517" cy="228719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2436774" y="1906087"/>
                  <a:ext cx="152526" cy="15322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80" name="Isosceles Triangle 79"/>
              <p:cNvSpPr/>
              <p:nvPr/>
            </p:nvSpPr>
            <p:spPr>
              <a:xfrm rot="5400000">
                <a:off x="1999147" y="587107"/>
                <a:ext cx="615097" cy="2784593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  <a:alpha val="54000"/>
                </a:schemeClr>
              </a:solidFill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605" name="TextBox 82"/>
          <p:cNvSpPr txBox="1">
            <a:spLocks noChangeAspect="1"/>
          </p:cNvSpPr>
          <p:nvPr/>
        </p:nvSpPr>
        <p:spPr bwMode="auto">
          <a:xfrm>
            <a:off x="2362200" y="2286000"/>
            <a:ext cx="9144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Instrument Panel</a:t>
            </a:r>
          </a:p>
        </p:txBody>
      </p:sp>
      <p:grpSp>
        <p:nvGrpSpPr>
          <p:cNvPr id="21507" name="Group 179"/>
          <p:cNvGrpSpPr>
            <a:grpSpLocks/>
          </p:cNvGrpSpPr>
          <p:nvPr/>
        </p:nvGrpSpPr>
        <p:grpSpPr bwMode="auto">
          <a:xfrm>
            <a:off x="152400" y="1253989"/>
            <a:ext cx="4572000" cy="422411"/>
            <a:chOff x="3505200" y="5935777"/>
            <a:chExt cx="4876800" cy="422577"/>
          </a:xfrm>
        </p:grpSpPr>
        <p:grpSp>
          <p:nvGrpSpPr>
            <p:cNvPr id="21551" name="Group 93"/>
            <p:cNvGrpSpPr>
              <a:grpSpLocks/>
            </p:cNvGrpSpPr>
            <p:nvPr/>
          </p:nvGrpSpPr>
          <p:grpSpPr bwMode="auto">
            <a:xfrm>
              <a:off x="6147295" y="5935777"/>
              <a:ext cx="2234705" cy="422577"/>
              <a:chOff x="8366975" y="5894822"/>
              <a:chExt cx="2234705" cy="422577"/>
            </a:xfrm>
          </p:grpSpPr>
          <p:grpSp>
            <p:nvGrpSpPr>
              <p:cNvPr id="21561" name="Group 89"/>
              <p:cNvGrpSpPr>
                <a:grpSpLocks/>
              </p:cNvGrpSpPr>
              <p:nvPr/>
            </p:nvGrpSpPr>
            <p:grpSpPr bwMode="auto">
              <a:xfrm rot="3802811">
                <a:off x="8643615" y="5618182"/>
                <a:ext cx="382155" cy="935435"/>
                <a:chOff x="7914640" y="516320"/>
                <a:chExt cx="382155" cy="935435"/>
              </a:xfrm>
            </p:grpSpPr>
            <p:sp>
              <p:nvSpPr>
                <p:cNvPr id="87" name="Rectangle 86"/>
                <p:cNvSpPr/>
                <p:nvPr/>
              </p:nvSpPr>
              <p:spPr>
                <a:xfrm rot="17843964">
                  <a:off x="7733232" y="851283"/>
                  <a:ext cx="898525" cy="2286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  <a:bevelB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 rot="17843964">
                  <a:off x="7906702" y="1367618"/>
                  <a:ext cx="92075" cy="762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  <a:bevelB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1562" name="TextBox 91"/>
              <p:cNvSpPr txBox="1">
                <a:spLocks noChangeArrowheads="1"/>
              </p:cNvSpPr>
              <p:nvPr/>
            </p:nvSpPr>
            <p:spPr bwMode="auto">
              <a:xfrm>
                <a:off x="9448800" y="5978845"/>
                <a:ext cx="115288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b="1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SeaPRISM</a:t>
                </a:r>
                <a:endParaRPr lang="en-US" sz="1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1552" name="Group 128"/>
            <p:cNvGrpSpPr>
              <a:grpSpLocks/>
            </p:cNvGrpSpPr>
            <p:nvPr/>
          </p:nvGrpSpPr>
          <p:grpSpPr bwMode="auto">
            <a:xfrm>
              <a:off x="3505200" y="6019800"/>
              <a:ext cx="2257373" cy="338554"/>
              <a:chOff x="5796044" y="5867400"/>
              <a:chExt cx="2257373" cy="338554"/>
            </a:xfrm>
          </p:grpSpPr>
          <p:grpSp>
            <p:nvGrpSpPr>
              <p:cNvPr id="21553" name="Group 85"/>
              <p:cNvGrpSpPr>
                <a:grpSpLocks/>
              </p:cNvGrpSpPr>
              <p:nvPr/>
            </p:nvGrpSpPr>
            <p:grpSpPr bwMode="auto">
              <a:xfrm>
                <a:off x="5796044" y="5943600"/>
                <a:ext cx="1061956" cy="228600"/>
                <a:chOff x="521915" y="5410200"/>
                <a:chExt cx="1061956" cy="228600"/>
              </a:xfrm>
            </p:grpSpPr>
            <p:sp>
              <p:nvSpPr>
                <p:cNvPr id="132" name="Rectangle 131"/>
                <p:cNvSpPr/>
                <p:nvPr/>
              </p:nvSpPr>
              <p:spPr>
                <a:xfrm>
                  <a:off x="685428" y="5410200"/>
                  <a:ext cx="898525" cy="22860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  <a:bevelB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" name="Rectangle 132"/>
                <p:cNvSpPr/>
                <p:nvPr/>
              </p:nvSpPr>
              <p:spPr>
                <a:xfrm>
                  <a:off x="521915" y="5454650"/>
                  <a:ext cx="152400" cy="15240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  <a:bevelB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1554" name="TextBox 130"/>
              <p:cNvSpPr txBox="1">
                <a:spLocks noChangeArrowheads="1"/>
              </p:cNvSpPr>
              <p:nvPr/>
            </p:nvSpPr>
            <p:spPr bwMode="auto">
              <a:xfrm>
                <a:off x="6934200" y="5867400"/>
                <a:ext cx="111921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HyperSAS</a:t>
                </a:r>
              </a:p>
            </p:txBody>
          </p:sp>
        </p:grpSp>
      </p:grpSp>
      <p:sp>
        <p:nvSpPr>
          <p:cNvPr id="205" name="Rounded Rectangle 204"/>
          <p:cNvSpPr>
            <a:spLocks noChangeAspect="1"/>
          </p:cNvSpPr>
          <p:nvPr/>
        </p:nvSpPr>
        <p:spPr>
          <a:xfrm>
            <a:off x="152400" y="1600200"/>
            <a:ext cx="5638800" cy="4419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510" name="ZoneTexte 130"/>
          <p:cNvSpPr txBox="1">
            <a:spLocks noChangeArrowheads="1"/>
          </p:cNvSpPr>
          <p:nvPr/>
        </p:nvSpPr>
        <p:spPr bwMode="auto">
          <a:xfrm>
            <a:off x="762000" y="533400"/>
            <a:ext cx="807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 u="sng" dirty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</a:rPr>
              <a:t>Unique Capability of Making Near-Concurrent Water-Leaving Radiance </a:t>
            </a:r>
            <a:r>
              <a:rPr lang="en-US" sz="2400" b="1" u="sng" dirty="0" smtClean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</a:rPr>
              <a:t>From Different </a:t>
            </a:r>
            <a:r>
              <a:rPr lang="en-US" sz="2400" b="1" u="sng" dirty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</a:rPr>
              <a:t>Viewing Geometries</a:t>
            </a:r>
          </a:p>
        </p:txBody>
      </p:sp>
      <p:grpSp>
        <p:nvGrpSpPr>
          <p:cNvPr id="13" name="Groupe 138"/>
          <p:cNvGrpSpPr>
            <a:grpSpLocks/>
          </p:cNvGrpSpPr>
          <p:nvPr/>
        </p:nvGrpSpPr>
        <p:grpSpPr bwMode="auto">
          <a:xfrm>
            <a:off x="914400" y="1447800"/>
            <a:ext cx="2819400" cy="2519363"/>
            <a:chOff x="1905004" y="448502"/>
            <a:chExt cx="6220344" cy="5633340"/>
          </a:xfrm>
        </p:grpSpPr>
        <p:grpSp>
          <p:nvGrpSpPr>
            <p:cNvPr id="21514" name="Group 73"/>
            <p:cNvGrpSpPr>
              <a:grpSpLocks/>
            </p:cNvGrpSpPr>
            <p:nvPr/>
          </p:nvGrpSpPr>
          <p:grpSpPr bwMode="auto">
            <a:xfrm rot="-5400000">
              <a:off x="1915822" y="437684"/>
              <a:ext cx="5633340" cy="5654975"/>
              <a:chOff x="1997002" y="-609600"/>
              <a:chExt cx="6004716" cy="5462193"/>
            </a:xfrm>
          </p:grpSpPr>
          <p:grpSp>
            <p:nvGrpSpPr>
              <p:cNvPr id="21516" name="Group 37"/>
              <p:cNvGrpSpPr>
                <a:grpSpLocks/>
              </p:cNvGrpSpPr>
              <p:nvPr/>
            </p:nvGrpSpPr>
            <p:grpSpPr bwMode="auto">
              <a:xfrm rot="10800000">
                <a:off x="4038600" y="-609600"/>
                <a:ext cx="3963118" cy="3352800"/>
                <a:chOff x="685082" y="2209800"/>
                <a:chExt cx="3963118" cy="3352800"/>
              </a:xfrm>
            </p:grpSpPr>
            <p:sp>
              <p:nvSpPr>
                <p:cNvPr id="55" name="Isosceles Triangle 54"/>
                <p:cNvSpPr/>
                <p:nvPr/>
              </p:nvSpPr>
              <p:spPr>
                <a:xfrm rot="5400000">
                  <a:off x="1979484" y="915600"/>
                  <a:ext cx="230047" cy="2818849"/>
                </a:xfrm>
                <a:prstGeom prst="triangle">
                  <a:avLst/>
                </a:prstGeom>
                <a:noFill/>
                <a:ln w="9525">
                  <a:noFill/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21535" name="Group 35"/>
                <p:cNvGrpSpPr>
                  <a:grpSpLocks/>
                </p:cNvGrpSpPr>
                <p:nvPr/>
              </p:nvGrpSpPr>
              <p:grpSpPr bwMode="auto">
                <a:xfrm>
                  <a:off x="3505199" y="2209800"/>
                  <a:ext cx="1143001" cy="3352800"/>
                  <a:chOff x="3505199" y="2209800"/>
                  <a:chExt cx="1143001" cy="3352800"/>
                </a:xfrm>
              </p:grpSpPr>
              <p:grpSp>
                <p:nvGrpSpPr>
                  <p:cNvPr id="21536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05199" y="2209800"/>
                    <a:ext cx="990600" cy="2593617"/>
                    <a:chOff x="3505199" y="2209800"/>
                    <a:chExt cx="990600" cy="2593617"/>
                  </a:xfrm>
                </p:grpSpPr>
                <p:cxnSp>
                  <p:nvCxnSpPr>
                    <p:cNvPr id="68" name="Straight Connector 9"/>
                    <p:cNvCxnSpPr/>
                    <p:nvPr/>
                  </p:nvCxnSpPr>
                  <p:spPr>
                    <a:xfrm rot="5400000">
                      <a:off x="3131890" y="3577643"/>
                      <a:ext cx="2439177" cy="15135"/>
                    </a:xfrm>
                    <a:prstGeom prst="line">
                      <a:avLst/>
                    </a:prstGeom>
                    <a:ln w="22225">
                      <a:noFill/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1548" name="Group 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5199" y="2209800"/>
                      <a:ext cx="990600" cy="228600"/>
                      <a:chOff x="3190240" y="1828800"/>
                      <a:chExt cx="924560" cy="228600"/>
                    </a:xfrm>
                  </p:grpSpPr>
                  <p:sp>
                    <p:nvSpPr>
                      <p:cNvPr id="72" name="Rectangle 3"/>
                      <p:cNvSpPr/>
                      <p:nvPr/>
                    </p:nvSpPr>
                    <p:spPr>
                      <a:xfrm>
                        <a:off x="3273812" y="1835767"/>
                        <a:ext cx="840484" cy="226665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73" name="Rectangle 4"/>
                      <p:cNvSpPr/>
                      <p:nvPr/>
                    </p:nvSpPr>
                    <p:spPr>
                      <a:xfrm>
                        <a:off x="3189058" y="1920345"/>
                        <a:ext cx="84755" cy="77809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21537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3962400" y="4876800"/>
                    <a:ext cx="685800" cy="685800"/>
                    <a:chOff x="1219200" y="1143000"/>
                    <a:chExt cx="685800" cy="685800"/>
                  </a:xfrm>
                </p:grpSpPr>
                <p:cxnSp>
                  <p:nvCxnSpPr>
                    <p:cNvPr id="59" name="Straight Connector 58"/>
                    <p:cNvCxnSpPr/>
                    <p:nvPr/>
                  </p:nvCxnSpPr>
                  <p:spPr>
                    <a:xfrm rot="16200000" flipH="1">
                      <a:off x="1295679" y="1231936"/>
                      <a:ext cx="152236" cy="155132"/>
                    </a:xfrm>
                    <a:prstGeom prst="line">
                      <a:avLst/>
                    </a:prstGeom>
                    <a:ln w="12700">
                      <a:noFill/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/>
                    <p:cNvCxnSpPr/>
                    <p:nvPr/>
                  </p:nvCxnSpPr>
                  <p:spPr>
                    <a:xfrm rot="16200000" flipH="1">
                      <a:off x="1675940" y="1612729"/>
                      <a:ext cx="152236" cy="151348"/>
                    </a:xfrm>
                    <a:prstGeom prst="line">
                      <a:avLst/>
                    </a:prstGeom>
                    <a:ln w="12700">
                      <a:noFill/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1" name="Oval 60"/>
                    <p:cNvSpPr/>
                    <p:nvPr/>
                  </p:nvSpPr>
                  <p:spPr>
                    <a:xfrm>
                      <a:off x="1369904" y="1297661"/>
                      <a:ext cx="382154" cy="382285"/>
                    </a:xfrm>
                    <a:prstGeom prst="ellipse">
                      <a:avLst/>
                    </a:prstGeom>
                    <a:noFill/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  <p:cxnSp>
                  <p:nvCxnSpPr>
                    <p:cNvPr id="62" name="Straight Connector 61"/>
                    <p:cNvCxnSpPr/>
                    <p:nvPr/>
                  </p:nvCxnSpPr>
                  <p:spPr>
                    <a:xfrm>
                      <a:off x="1752058" y="1524326"/>
                      <a:ext cx="151348" cy="0"/>
                    </a:xfrm>
                    <a:prstGeom prst="line">
                      <a:avLst/>
                    </a:prstGeom>
                    <a:ln w="12700">
                      <a:noFill/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/>
                    <p:cNvCxnSpPr/>
                    <p:nvPr/>
                  </p:nvCxnSpPr>
                  <p:spPr>
                    <a:xfrm>
                      <a:off x="1218556" y="1524326"/>
                      <a:ext cx="151348" cy="0"/>
                    </a:xfrm>
                    <a:prstGeom prst="line">
                      <a:avLst/>
                    </a:prstGeom>
                    <a:ln w="12700">
                      <a:noFill/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Straight Connector 63"/>
                    <p:cNvCxnSpPr/>
                    <p:nvPr/>
                  </p:nvCxnSpPr>
                  <p:spPr>
                    <a:xfrm rot="5400000">
                      <a:off x="1524591" y="1231692"/>
                      <a:ext cx="152238" cy="0"/>
                    </a:xfrm>
                    <a:prstGeom prst="line">
                      <a:avLst/>
                    </a:prstGeom>
                    <a:ln w="12700">
                      <a:noFill/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Straight Connector 64"/>
                    <p:cNvCxnSpPr/>
                    <p:nvPr/>
                  </p:nvCxnSpPr>
                  <p:spPr>
                    <a:xfrm rot="5400000">
                      <a:off x="1524592" y="1756064"/>
                      <a:ext cx="152236" cy="0"/>
                    </a:xfrm>
                    <a:prstGeom prst="line">
                      <a:avLst/>
                    </a:prstGeom>
                    <a:ln w="12700">
                      <a:noFill/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Straight Connector 65"/>
                    <p:cNvCxnSpPr/>
                    <p:nvPr/>
                  </p:nvCxnSpPr>
                  <p:spPr>
                    <a:xfrm flipV="1">
                      <a:off x="1752057" y="1304426"/>
                      <a:ext cx="151348" cy="74427"/>
                    </a:xfrm>
                    <a:prstGeom prst="line">
                      <a:avLst/>
                    </a:prstGeom>
                    <a:ln w="12700">
                      <a:noFill/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Straight Connector 66"/>
                    <p:cNvCxnSpPr/>
                    <p:nvPr/>
                  </p:nvCxnSpPr>
                  <p:spPr>
                    <a:xfrm rot="5400000" flipH="1" flipV="1">
                      <a:off x="1295679" y="1610837"/>
                      <a:ext cx="152236" cy="155132"/>
                    </a:xfrm>
                    <a:prstGeom prst="line">
                      <a:avLst/>
                    </a:prstGeom>
                    <a:ln w="12700">
                      <a:noFill/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1517" name="Group 47"/>
              <p:cNvGrpSpPr>
                <a:grpSpLocks/>
              </p:cNvGrpSpPr>
              <p:nvPr/>
            </p:nvGrpSpPr>
            <p:grpSpPr bwMode="auto">
              <a:xfrm>
                <a:off x="1997002" y="2093949"/>
                <a:ext cx="3123322" cy="2758644"/>
                <a:chOff x="2073202" y="1789149"/>
                <a:chExt cx="3123322" cy="2758644"/>
              </a:xfrm>
            </p:grpSpPr>
            <p:grpSp>
              <p:nvGrpSpPr>
                <p:cNvPr id="21518" name="Group 37"/>
                <p:cNvGrpSpPr>
                  <a:grpSpLocks/>
                </p:cNvGrpSpPr>
                <p:nvPr/>
              </p:nvGrpSpPr>
              <p:grpSpPr bwMode="auto">
                <a:xfrm>
                  <a:off x="2073202" y="1789149"/>
                  <a:ext cx="3123322" cy="2758644"/>
                  <a:chOff x="2073202" y="1789149"/>
                  <a:chExt cx="3123322" cy="2758644"/>
                </a:xfrm>
              </p:grpSpPr>
              <p:sp>
                <p:nvSpPr>
                  <p:cNvPr id="37" name="Isosceles Triangle 36"/>
                  <p:cNvSpPr/>
                  <p:nvPr/>
                </p:nvSpPr>
                <p:spPr>
                  <a:xfrm rot="5400000">
                    <a:off x="2766998" y="1080923"/>
                    <a:ext cx="534521" cy="1929681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  <a:alpha val="54000"/>
                    </a:schemeClr>
                  </a:solidFill>
                  <a:ln w="9525">
                    <a:solidFill>
                      <a:schemeClr val="bg1">
                        <a:lumMod val="50000"/>
                      </a:schemeClr>
                    </a:solidFill>
                    <a:prstDash val="lg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grpSp>
                <p:nvGrpSpPr>
                  <p:cNvPr id="21523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4003552" y="1933774"/>
                    <a:ext cx="1192972" cy="2614019"/>
                    <a:chOff x="4003551" y="1933773"/>
                    <a:chExt cx="1192973" cy="2614019"/>
                  </a:xfrm>
                </p:grpSpPr>
                <p:cxnSp>
                  <p:nvCxnSpPr>
                    <p:cNvPr id="10" name="Straight Connector 9"/>
                    <p:cNvCxnSpPr/>
                    <p:nvPr/>
                  </p:nvCxnSpPr>
                  <p:spPr>
                    <a:xfrm rot="5400000">
                      <a:off x="3801106" y="3322061"/>
                      <a:ext cx="2439177" cy="15135"/>
                    </a:xfrm>
                    <a:prstGeom prst="line">
                      <a:avLst/>
                    </a:prstGeom>
                    <a:ln w="22225">
                      <a:solidFill>
                        <a:srgbClr val="FFC000"/>
                      </a:solidFill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1525" name="Group 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03551" y="1933773"/>
                      <a:ext cx="1192973" cy="234868"/>
                      <a:chOff x="5026963" y="2086173"/>
                      <a:chExt cx="1113440" cy="234868"/>
                    </a:xfrm>
                  </p:grpSpPr>
                  <p:grpSp>
                    <p:nvGrpSpPr>
                      <p:cNvPr id="21526" name="Group 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26963" y="2086173"/>
                        <a:ext cx="1113440" cy="234868"/>
                        <a:chOff x="3655363" y="1552773"/>
                        <a:chExt cx="1113440" cy="234868"/>
                      </a:xfrm>
                    </p:grpSpPr>
                    <p:sp>
                      <p:nvSpPr>
                        <p:cNvPr id="4" name="Rectangle 3"/>
                        <p:cNvSpPr/>
                        <p:nvPr/>
                      </p:nvSpPr>
                      <p:spPr>
                        <a:xfrm>
                          <a:off x="3741543" y="1552773"/>
                          <a:ext cx="1027260" cy="234868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 w="12700">
                          <a:solidFill>
                            <a:schemeClr val="tx1"/>
                          </a:solidFill>
                        </a:ln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  <a:bevelB prst="angle"/>
                        </a:sp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en-US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sp>
                      <p:nvSpPr>
                        <p:cNvPr id="5" name="Rectangle 4"/>
                        <p:cNvSpPr/>
                        <p:nvPr/>
                      </p:nvSpPr>
                      <p:spPr>
                        <a:xfrm>
                          <a:off x="3655363" y="1619529"/>
                          <a:ext cx="85941" cy="76200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 w="12700">
                          <a:solidFill>
                            <a:schemeClr val="tx1"/>
                          </a:solidFill>
                        </a:ln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  <a:bevelB prst="angle"/>
                        </a:sp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en-US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7" name="Oval 6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972763" y="2150800"/>
                        <a:ext cx="84755" cy="84575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1519" name="Group 46"/>
                <p:cNvGrpSpPr>
                  <a:grpSpLocks/>
                </p:cNvGrpSpPr>
                <p:nvPr/>
              </p:nvGrpSpPr>
              <p:grpSpPr bwMode="auto">
                <a:xfrm>
                  <a:off x="4704431" y="2165002"/>
                  <a:ext cx="325741" cy="258247"/>
                  <a:chOff x="2751332" y="2774602"/>
                  <a:chExt cx="488609" cy="258247"/>
                </a:xfrm>
              </p:grpSpPr>
              <p:cxnSp>
                <p:nvCxnSpPr>
                  <p:cNvPr id="42" name="Straight Connector 41"/>
                  <p:cNvCxnSpPr/>
                  <p:nvPr/>
                </p:nvCxnSpPr>
                <p:spPr>
                  <a:xfrm rot="5400000">
                    <a:off x="2621572" y="2901182"/>
                    <a:ext cx="260495" cy="567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/>
                  <p:nvPr/>
                </p:nvCxnSpPr>
                <p:spPr>
                  <a:xfrm rot="10800000" flipH="1" flipV="1">
                    <a:off x="2726279" y="3034265"/>
                    <a:ext cx="488094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35" name="Oval 33"/>
            <p:cNvSpPr/>
            <p:nvPr/>
          </p:nvSpPr>
          <p:spPr bwMode="auto">
            <a:xfrm>
              <a:off x="7365318" y="2997171"/>
              <a:ext cx="760030" cy="685089"/>
            </a:xfrm>
            <a:prstGeom prst="star24">
              <a:avLst/>
            </a:prstGeom>
            <a:solidFill>
              <a:srgbClr val="FFFF00"/>
            </a:solidFill>
            <a:ln w="158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 rot="11866696">
            <a:off x="4780254" y="2221208"/>
            <a:ext cx="609601" cy="228600"/>
            <a:chOff x="5562600" y="3200400"/>
            <a:chExt cx="609601" cy="228600"/>
          </a:xfrm>
          <a:scene3d>
            <a:camera prst="orthographicFront">
              <a:rot lat="0" lon="0" rev="20999993"/>
            </a:camera>
            <a:lightRig rig="threePt" dir="t">
              <a:rot lat="0" lon="0" rev="0"/>
            </a:lightRig>
          </a:scene3d>
        </p:grpSpPr>
        <p:sp>
          <p:nvSpPr>
            <p:cNvPr id="70" name="Rectangle 69"/>
            <p:cNvSpPr/>
            <p:nvPr/>
          </p:nvSpPr>
          <p:spPr bwMode="auto">
            <a:xfrm>
              <a:off x="5638801" y="3200400"/>
              <a:ext cx="533400" cy="2286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  <a:sp3d extrusionH="76200" contourW="25400" prstMaterial="metal">
              <a:bevelT w="95250"/>
              <a:bevelB prst="angle"/>
              <a:extrusionClr>
                <a:schemeClr val="bg1">
                  <a:lumMod val="95000"/>
                </a:schemeClr>
              </a:extrusionClr>
              <a:contourClr>
                <a:schemeClr val="bg2">
                  <a:lumMod val="9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 bwMode="auto">
            <a:xfrm flipV="1">
              <a:off x="5562600" y="3276600"/>
              <a:ext cx="76200" cy="76201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  <a:sp3d extrusionH="76200" contourW="25400" prstMaterial="metal">
              <a:bevelT w="95250"/>
              <a:bevelB prst="angle"/>
              <a:extrusionClr>
                <a:schemeClr val="bg1">
                  <a:lumMod val="95000"/>
                </a:schemeClr>
              </a:extrusionClr>
              <a:contourClr>
                <a:schemeClr val="bg2">
                  <a:lumMod val="9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84" name="Straight Connector 83"/>
          <p:cNvCxnSpPr/>
          <p:nvPr/>
        </p:nvCxnSpPr>
        <p:spPr>
          <a:xfrm>
            <a:off x="5410200" y="2514600"/>
            <a:ext cx="1066800" cy="4572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 rot="20791557">
            <a:off x="6403496" y="2913285"/>
            <a:ext cx="165617" cy="117031"/>
          </a:xfrm>
          <a:prstGeom prst="ellipse">
            <a:avLst/>
          </a:prstGeom>
          <a:solidFill>
            <a:srgbClr val="FF0000">
              <a:alpha val="32000"/>
            </a:srgbClr>
          </a:solidFill>
          <a:ln w="15875">
            <a:solidFill>
              <a:srgbClr val="004070">
                <a:alpha val="5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41" name="Group 140"/>
          <p:cNvGrpSpPr/>
          <p:nvPr/>
        </p:nvGrpSpPr>
        <p:grpSpPr>
          <a:xfrm>
            <a:off x="5029200" y="1219200"/>
            <a:ext cx="2837001" cy="3657600"/>
            <a:chOff x="5029200" y="1600200"/>
            <a:chExt cx="2837001" cy="3657600"/>
          </a:xfrm>
        </p:grpSpPr>
        <p:grpSp>
          <p:nvGrpSpPr>
            <p:cNvPr id="97" name="Group 96"/>
            <p:cNvGrpSpPr/>
            <p:nvPr/>
          </p:nvGrpSpPr>
          <p:grpSpPr>
            <a:xfrm>
              <a:off x="6477000" y="1600200"/>
              <a:ext cx="1389201" cy="1752600"/>
              <a:chOff x="6477000" y="1600200"/>
              <a:chExt cx="1389201" cy="1752600"/>
            </a:xfrm>
            <a:solidFill>
              <a:schemeClr val="accent1"/>
            </a:solidFill>
          </p:grpSpPr>
          <p:grpSp>
            <p:nvGrpSpPr>
              <p:cNvPr id="75" name="Group 74"/>
              <p:cNvGrpSpPr/>
              <p:nvPr/>
            </p:nvGrpSpPr>
            <p:grpSpPr>
              <a:xfrm rot="19182169">
                <a:off x="7256600" y="2722402"/>
                <a:ext cx="609601" cy="228600"/>
                <a:chOff x="5562600" y="3200400"/>
                <a:chExt cx="609601" cy="228600"/>
              </a:xfrm>
              <a:grpFill/>
              <a:scene3d>
                <a:camera prst="orthographicFront">
                  <a:rot lat="0" lon="0" rev="20999993"/>
                </a:camera>
                <a:lightRig rig="threePt" dir="t">
                  <a:rot lat="0" lon="0" rev="0"/>
                </a:lightRig>
              </a:scene3d>
            </p:grpSpPr>
            <p:sp>
              <p:nvSpPr>
                <p:cNvPr id="77" name="Rectangle 76"/>
                <p:cNvSpPr/>
                <p:nvPr/>
              </p:nvSpPr>
              <p:spPr bwMode="auto">
                <a:xfrm>
                  <a:off x="5638801" y="3200400"/>
                  <a:ext cx="533400" cy="22860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  <a:sp3d extrusionH="76200" contourW="25400" prstMaterial="metal">
                  <a:bevelT w="95250"/>
                  <a:bevelB prst="angle"/>
                  <a:extrusionClr>
                    <a:schemeClr val="bg1">
                      <a:lumMod val="95000"/>
                    </a:schemeClr>
                  </a:extrusionClr>
                  <a:contourClr>
                    <a:schemeClr val="bg2">
                      <a:lumMod val="90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 bwMode="auto">
                <a:xfrm flipV="1">
                  <a:off x="5562600" y="3276600"/>
                  <a:ext cx="76200" cy="76201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  <a:sp3d extrusionH="76200" contourW="25400" prstMaterial="metal">
                  <a:bevelT w="95250"/>
                  <a:bevelB prst="angle"/>
                  <a:extrusionClr>
                    <a:schemeClr val="bg1">
                      <a:lumMod val="95000"/>
                    </a:schemeClr>
                  </a:extrusionClr>
                  <a:contourClr>
                    <a:schemeClr val="bg2">
                      <a:lumMod val="90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81" name="Oval 33"/>
              <p:cNvSpPr/>
              <p:nvPr/>
            </p:nvSpPr>
            <p:spPr bwMode="auto">
              <a:xfrm>
                <a:off x="7046913" y="1600200"/>
                <a:ext cx="344487" cy="306388"/>
              </a:xfrm>
              <a:prstGeom prst="star24">
                <a:avLst/>
              </a:prstGeom>
              <a:solidFill>
                <a:srgbClr val="FFFF00"/>
              </a:solidFill>
              <a:ln w="15875">
                <a:solidFill>
                  <a:srgbClr val="FFC000"/>
                </a:solidFill>
              </a:ln>
              <a:scene3d>
                <a:camera prst="orthographicFront"/>
                <a:lightRig rig="contrasting" dir="t">
                  <a:rot lat="0" lon="0" rev="4800000"/>
                </a:lightRig>
              </a:scene3d>
              <a:sp3d contourW="12700" prstMaterial="powder">
                <a:bevelT/>
                <a:contourClr>
                  <a:srgbClr val="FFC000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85" name="Straight Connector 84"/>
              <p:cNvCxnSpPr/>
              <p:nvPr/>
            </p:nvCxnSpPr>
            <p:spPr>
              <a:xfrm rot="10800000" flipV="1">
                <a:off x="6477000" y="2971800"/>
                <a:ext cx="762000" cy="3810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rot="5400000">
                <a:off x="6096000" y="2286000"/>
                <a:ext cx="1447800" cy="6858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9" name="Rectangle 138"/>
            <p:cNvSpPr/>
            <p:nvPr/>
          </p:nvSpPr>
          <p:spPr>
            <a:xfrm>
              <a:off x="5029200" y="3352800"/>
              <a:ext cx="1447800" cy="1905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76200" y="1600200"/>
            <a:ext cx="1066800" cy="990600"/>
            <a:chOff x="0" y="2057400"/>
            <a:chExt cx="1066800" cy="990600"/>
          </a:xfrm>
        </p:grpSpPr>
        <p:grpSp>
          <p:nvGrpSpPr>
            <p:cNvPr id="98" name="Group 97"/>
            <p:cNvGrpSpPr/>
            <p:nvPr/>
          </p:nvGrpSpPr>
          <p:grpSpPr>
            <a:xfrm>
              <a:off x="381000" y="2362200"/>
              <a:ext cx="685800" cy="685800"/>
              <a:chOff x="381000" y="2362200"/>
              <a:chExt cx="685800" cy="685800"/>
            </a:xfrm>
          </p:grpSpPr>
          <p:cxnSp>
            <p:nvCxnSpPr>
              <p:cNvPr id="86" name="Straight Arrow Connector 85"/>
              <p:cNvCxnSpPr/>
              <p:nvPr/>
            </p:nvCxnSpPr>
            <p:spPr>
              <a:xfrm rot="5400000" flipH="1" flipV="1">
                <a:off x="419894" y="2704306"/>
                <a:ext cx="685800" cy="15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/>
              <p:nvPr/>
            </p:nvCxnSpPr>
            <p:spPr>
              <a:xfrm rot="10800000">
                <a:off x="381000" y="2743200"/>
                <a:ext cx="685800" cy="15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9" name="TextBox 98"/>
            <p:cNvSpPr txBox="1"/>
            <p:nvPr/>
          </p:nvSpPr>
          <p:spPr>
            <a:xfrm>
              <a:off x="609600" y="20574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N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0" y="2514600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W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02" name="ZoneTexte 9"/>
          <p:cNvSpPr txBox="1">
            <a:spLocks noChangeArrowheads="1"/>
          </p:cNvSpPr>
          <p:nvPr/>
        </p:nvSpPr>
        <p:spPr bwMode="auto">
          <a:xfrm>
            <a:off x="457200" y="4038600"/>
            <a:ext cx="8305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Both instrument makes measurements with viewing angle, </a:t>
            </a:r>
            <a:r>
              <a:rPr lang="el-GR" dirty="0" smtClean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θ</a:t>
            </a:r>
            <a:r>
              <a:rPr lang="en-US" baseline="-25000" dirty="0" smtClean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</a:t>
            </a:r>
            <a:r>
              <a:rPr lang="en-US" dirty="0" smtClean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40</a:t>
            </a:r>
            <a:r>
              <a:rPr lang="en-US" baseline="30000" dirty="0" smtClean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</a:t>
            </a:r>
            <a:r>
              <a:rPr lang="en-US" dirty="0" smtClean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Thanks to the rotation feature of </a:t>
            </a:r>
            <a:r>
              <a:rPr lang="en-US" b="1" dirty="0" err="1" smtClean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SeaPRISM</a:t>
            </a:r>
            <a:r>
              <a:rPr lang="en-US" dirty="0" smtClean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its relative azimuth angle, </a:t>
            </a:r>
            <a:r>
              <a:rPr lang="el-GR" dirty="0" smtClean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φ</a:t>
            </a:r>
            <a:r>
              <a:rPr lang="en-US" dirty="0" smtClean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is always set 90</a:t>
            </a:r>
            <a:r>
              <a:rPr lang="en-US" baseline="30000" dirty="0" smtClean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</a:t>
            </a:r>
            <a:r>
              <a:rPr lang="en-US" dirty="0" smtClean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with respect to the sun (resulting in water </a:t>
            </a:r>
            <a:r>
              <a:rPr lang="en-US" b="1" dirty="0" smtClean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scattering angle </a:t>
            </a:r>
            <a:r>
              <a:rPr lang="en-US" dirty="0" smtClean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range of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132 ~ 145</a:t>
            </a:r>
            <a:r>
              <a:rPr lang="en-US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</a:t>
            </a:r>
            <a:r>
              <a:rPr lang="en-US" dirty="0" smtClean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).</a:t>
            </a:r>
          </a:p>
          <a:p>
            <a:pPr algn="just">
              <a:buFont typeface="Wingdings" pitchFamily="2" charset="2"/>
              <a:buChar char="Ø"/>
            </a:pPr>
            <a:r>
              <a:rPr lang="en-US" b="1" dirty="0" err="1" smtClean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HyperSAS</a:t>
            </a:r>
            <a:r>
              <a:rPr lang="en-US" dirty="0" smtClean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instrument is fixed pointing westward position all the time, thus </a:t>
            </a:r>
            <a:r>
              <a:rPr lang="el-GR" dirty="0" smtClean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φ </a:t>
            </a:r>
            <a:r>
              <a:rPr lang="en-US" dirty="0" smtClean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is changing throughout the day and resulting </a:t>
            </a:r>
            <a:r>
              <a:rPr lang="en-US" b="1" i="1" dirty="0" smtClean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scattering angle  range </a:t>
            </a:r>
            <a:r>
              <a:rPr lang="en-US" dirty="0" smtClean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from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110 -175</a:t>
            </a:r>
            <a:r>
              <a:rPr lang="en-US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8089A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LISCO site instrumentations configuration permits to assess accuracy of the bi-directionality correction of the water leaving radiances. </a:t>
            </a:r>
            <a:endParaRPr lang="en-US" b="1" baseline="30000" dirty="0" smtClean="0">
              <a:solidFill>
                <a:srgbClr val="08089A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just"/>
            <a:endParaRPr lang="en-US" baseline="-25000" dirty="0" smtClean="0">
              <a:solidFill>
                <a:srgbClr val="08089A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just"/>
            <a:endParaRPr lang="en-US" dirty="0">
              <a:solidFill>
                <a:srgbClr val="08089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Rectangle 13"/>
          <p:cNvSpPr>
            <a:spLocks noChangeArrowheads="1"/>
          </p:cNvSpPr>
          <p:nvPr/>
        </p:nvSpPr>
        <p:spPr bwMode="auto">
          <a:xfrm>
            <a:off x="457200" y="76200"/>
            <a:ext cx="838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spcBef>
                <a:spcPts val="1200"/>
              </a:spcBef>
              <a:spcAft>
                <a:spcPts val="1200"/>
              </a:spcAft>
              <a:buClr>
                <a:srgbClr val="A6A6A6"/>
              </a:buClr>
              <a:buSzPct val="136000"/>
            </a:pP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Features of the LISCO site</a:t>
            </a:r>
          </a:p>
        </p:txBody>
      </p:sp>
      <p:sp>
        <p:nvSpPr>
          <p:cNvPr id="90" name="Slide Number Placeholder 8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C7399-6CD1-45D7-93F3-8C98E1C031A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50412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8" dur="5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57200" y="1524000"/>
            <a:ext cx="8229600" cy="4495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endParaRPr lang="en-US" sz="2000" b="1" dirty="0" smtClean="0">
              <a:solidFill>
                <a:srgbClr val="0000FF"/>
              </a:solidFill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sz="6600" b="1" dirty="0" smtClean="0">
                <a:solidFill>
                  <a:srgbClr val="663300"/>
                </a:solidFill>
              </a:rPr>
              <a:t>Thank you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0"/>
            <a:ext cx="4902200" cy="1431442"/>
          </a:xfrm>
          <a:prstGeom prst="rect">
            <a:avLst/>
          </a:prstGeom>
        </p:spPr>
      </p:pic>
      <p:pic>
        <p:nvPicPr>
          <p:cNvPr id="4" name="Picture 3" descr="STAR banner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9217"/>
            <a:ext cx="7343775" cy="6075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83842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1800" y="0"/>
            <a:ext cx="4902200" cy="1431442"/>
          </a:xfrm>
          <a:prstGeom prst="rect">
            <a:avLst/>
          </a:prstGeom>
        </p:spPr>
      </p:pic>
      <p:pic>
        <p:nvPicPr>
          <p:cNvPr id="6" name="Picture 5" descr="STAR banne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459217"/>
            <a:ext cx="7343775" cy="6075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47700" y="2819400"/>
            <a:ext cx="7924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dirty="0">
                <a:solidFill>
                  <a:srgbClr val="663300"/>
                </a:solidFill>
              </a:rPr>
              <a:t>Advanced algorithms for retrieval of water parameters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0200" y="4495800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Based on our extensive synthetic datasets and field data from our cruises and available NASA field datasets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034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 idx="4294967295"/>
          </p:nvPr>
        </p:nvSpPr>
        <p:spPr>
          <a:xfrm>
            <a:off x="0" y="-13648"/>
            <a:ext cx="9144000" cy="990600"/>
          </a:xfrm>
          <a:effectLst/>
        </p:spPr>
        <p:txBody>
          <a:bodyPr>
            <a:normAutofit fontScale="90000"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Clr>
                <a:srgbClr val="A6A6A6"/>
              </a:buClr>
              <a:buSzPct val="136000"/>
            </a:pPr>
            <a:r>
              <a:rPr lang="en-US" sz="3600" b="1" dirty="0" smtClean="0">
                <a:solidFill>
                  <a:srgbClr val="663300"/>
                </a:solidFill>
                <a:latin typeface="+mn-lt"/>
                <a:ea typeface="+mn-ea"/>
                <a:cs typeface="Times New Roman" pitchFamily="18" charset="0"/>
              </a:rPr>
              <a:t>Bio-optical model and radiative transfer simulation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315200" y="2362200"/>
            <a:ext cx="1600200" cy="1323439"/>
          </a:xfrm>
          <a:prstGeom prst="rect">
            <a:avLst/>
          </a:prstGeom>
          <a:noFill/>
          <a:ln w="25400">
            <a:noFill/>
          </a:ln>
          <a:effectLst>
            <a:outerShdw blurRad="50800" dist="50800" dir="5400000" algn="ctr" rotWithShape="0">
              <a:schemeClr val="accent2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" pitchFamily="18" charset="0"/>
                <a:cs typeface="Times" pitchFamily="18" charset="0"/>
              </a:rPr>
              <a:t>Remote-sensing Reflectance </a:t>
            </a:r>
            <a:r>
              <a:rPr lang="en-US" sz="2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" pitchFamily="18" charset="0"/>
                <a:cs typeface="Times" pitchFamily="18" charset="0"/>
              </a:rPr>
              <a:t>Rrs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" pitchFamily="18" charset="0"/>
                <a:cs typeface="Times" pitchFamily="18" charset="0"/>
              </a:rPr>
              <a:t>(</a:t>
            </a:r>
            <a:r>
              <a:rPr lang="el-G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" pitchFamily="18" charset="0"/>
                <a:cs typeface="Times" pitchFamily="18" charset="0"/>
              </a:rPr>
              <a:t>λ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" pitchFamily="18" charset="0"/>
                <a:cs typeface="Times" pitchFamily="18" charset="0"/>
              </a:rPr>
              <a:t>)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Times" pitchFamily="18" charset="0"/>
              <a:cs typeface="Times" pitchFamily="18" charset="0"/>
            </a:endParaRPr>
          </a:p>
        </p:txBody>
      </p:sp>
      <p:grpSp>
        <p:nvGrpSpPr>
          <p:cNvPr id="8" name="Group 51"/>
          <p:cNvGrpSpPr/>
          <p:nvPr/>
        </p:nvGrpSpPr>
        <p:grpSpPr>
          <a:xfrm>
            <a:off x="0" y="775900"/>
            <a:ext cx="7239000" cy="4496038"/>
            <a:chOff x="-76200" y="1981200"/>
            <a:chExt cx="7239000" cy="4496038"/>
          </a:xfrm>
        </p:grpSpPr>
        <p:grpSp>
          <p:nvGrpSpPr>
            <p:cNvPr id="11" name="Group 50"/>
            <p:cNvGrpSpPr/>
            <p:nvPr/>
          </p:nvGrpSpPr>
          <p:grpSpPr>
            <a:xfrm>
              <a:off x="-76200" y="1981200"/>
              <a:ext cx="6709813" cy="4496038"/>
              <a:chOff x="-76200" y="1981200"/>
              <a:chExt cx="6709813" cy="4496038"/>
            </a:xfrm>
          </p:grpSpPr>
          <p:grpSp>
            <p:nvGrpSpPr>
              <p:cNvPr id="13" name="Group 45"/>
              <p:cNvGrpSpPr/>
              <p:nvPr/>
            </p:nvGrpSpPr>
            <p:grpSpPr>
              <a:xfrm>
                <a:off x="-76200" y="1981200"/>
                <a:ext cx="5410200" cy="4496038"/>
                <a:chOff x="76200" y="1967805"/>
                <a:chExt cx="5410200" cy="4496038"/>
              </a:xfrm>
            </p:grpSpPr>
            <p:grpSp>
              <p:nvGrpSpPr>
                <p:cNvPr id="14" name="Group 44"/>
                <p:cNvGrpSpPr/>
                <p:nvPr/>
              </p:nvGrpSpPr>
              <p:grpSpPr>
                <a:xfrm>
                  <a:off x="76200" y="1967805"/>
                  <a:ext cx="5410200" cy="3899595"/>
                  <a:chOff x="76200" y="1967805"/>
                  <a:chExt cx="5410200" cy="3899595"/>
                </a:xfrm>
              </p:grpSpPr>
              <p:grpSp>
                <p:nvGrpSpPr>
                  <p:cNvPr id="15" name="Group 38"/>
                  <p:cNvGrpSpPr/>
                  <p:nvPr/>
                </p:nvGrpSpPr>
                <p:grpSpPr>
                  <a:xfrm>
                    <a:off x="76200" y="1967805"/>
                    <a:ext cx="4876800" cy="3899595"/>
                    <a:chOff x="76200" y="2044005"/>
                    <a:chExt cx="4876800" cy="3899595"/>
                  </a:xfrm>
                </p:grpSpPr>
                <p:grpSp>
                  <p:nvGrpSpPr>
                    <p:cNvPr id="16" name="Group 14"/>
                    <p:cNvGrpSpPr/>
                    <p:nvPr/>
                  </p:nvGrpSpPr>
                  <p:grpSpPr>
                    <a:xfrm>
                      <a:off x="76200" y="2044005"/>
                      <a:ext cx="2971800" cy="3899595"/>
                      <a:chOff x="381000" y="2554069"/>
                      <a:chExt cx="2971800" cy="3899595"/>
                    </a:xfrm>
                  </p:grpSpPr>
                  <p:grpSp>
                    <p:nvGrpSpPr>
                      <p:cNvPr id="17" name="Group 7"/>
                      <p:cNvGrpSpPr/>
                      <p:nvPr/>
                    </p:nvGrpSpPr>
                    <p:grpSpPr>
                      <a:xfrm>
                        <a:off x="551048" y="3440668"/>
                        <a:ext cx="2561535" cy="1957864"/>
                        <a:chOff x="551048" y="3440668"/>
                        <a:chExt cx="2561535" cy="1957864"/>
                      </a:xfrm>
                      <a:effectLst>
                        <a:outerShdw blurRad="50800" dist="38100" dir="5400000" algn="t" rotWithShape="0">
                          <a:prstClr val="black">
                            <a:alpha val="22000"/>
                          </a:prstClr>
                        </a:outerShdw>
                      </a:effectLst>
                    </p:grpSpPr>
                    <p:sp>
                      <p:nvSpPr>
                        <p:cNvPr id="4" name="TextBox 3"/>
                        <p:cNvSpPr txBox="1"/>
                        <p:nvPr/>
                      </p:nvSpPr>
                      <p:spPr>
                        <a:xfrm>
                          <a:off x="897684" y="3440668"/>
                          <a:ext cx="1888659" cy="338554"/>
                        </a:xfrm>
                        <a:prstGeom prst="rect">
                          <a:avLst/>
                        </a:prstGeom>
                        <a:noFill/>
                        <a:ln w="25400">
                          <a:solidFill>
                            <a:srgbClr val="08089A"/>
                          </a:solidFill>
                        </a:ln>
                        <a:effectLst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rgbClr val="0070C0"/>
                              </a:solidFill>
                              <a:latin typeface="Times" pitchFamily="18" charset="0"/>
                              <a:cs typeface="Times" pitchFamily="18" charset="0"/>
                            </a:rPr>
                            <a:t>Algal Particles [</a:t>
                          </a:r>
                          <a:r>
                            <a:rPr lang="en-US" sz="1600" dirty="0" err="1" smtClean="0">
                              <a:solidFill>
                                <a:srgbClr val="0070C0"/>
                              </a:solidFill>
                              <a:latin typeface="Times" pitchFamily="18" charset="0"/>
                              <a:cs typeface="Times" pitchFamily="18" charset="0"/>
                            </a:rPr>
                            <a:t>Chl</a:t>
                          </a:r>
                          <a:r>
                            <a:rPr lang="en-US" sz="1600" dirty="0" smtClean="0">
                              <a:solidFill>
                                <a:srgbClr val="0070C0"/>
                              </a:solidFill>
                              <a:latin typeface="Times" pitchFamily="18" charset="0"/>
                              <a:cs typeface="Times" pitchFamily="18" charset="0"/>
                            </a:rPr>
                            <a:t>]</a:t>
                          </a:r>
                          <a:endParaRPr lang="en-US" sz="1600" dirty="0">
                            <a:solidFill>
                              <a:srgbClr val="0070C0"/>
                            </a:solidFill>
                            <a:latin typeface="Times" pitchFamily="18" charset="0"/>
                            <a:cs typeface="Times" pitchFamily="18" charset="0"/>
                          </a:endParaRPr>
                        </a:p>
                      </p:txBody>
                    </p:sp>
                    <p:sp>
                      <p:nvSpPr>
                        <p:cNvPr id="5" name="TextBox 4"/>
                        <p:cNvSpPr txBox="1"/>
                        <p:nvPr/>
                      </p:nvSpPr>
                      <p:spPr>
                        <a:xfrm>
                          <a:off x="551048" y="3974068"/>
                          <a:ext cx="2561535" cy="338554"/>
                        </a:xfrm>
                        <a:prstGeom prst="rect">
                          <a:avLst/>
                        </a:prstGeom>
                        <a:noFill/>
                        <a:ln w="25400">
                          <a:solidFill>
                            <a:srgbClr val="08089A"/>
                          </a:solidFill>
                        </a:ln>
                        <a:effectLst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rgbClr val="0070C0"/>
                              </a:solidFill>
                              <a:latin typeface="Times" pitchFamily="18" charset="0"/>
                              <a:cs typeface="Times" pitchFamily="18" charset="0"/>
                            </a:rPr>
                            <a:t>Non - Algal Particles [C</a:t>
                          </a:r>
                          <a:r>
                            <a:rPr lang="en-US" sz="1600" baseline="-25000" dirty="0" smtClean="0">
                              <a:solidFill>
                                <a:srgbClr val="0070C0"/>
                              </a:solidFill>
                              <a:latin typeface="Times" pitchFamily="18" charset="0"/>
                              <a:cs typeface="Times" pitchFamily="18" charset="0"/>
                            </a:rPr>
                            <a:t>NAP</a:t>
                          </a:r>
                          <a:r>
                            <a:rPr lang="en-US" sz="1600" dirty="0" smtClean="0">
                              <a:solidFill>
                                <a:srgbClr val="0070C0"/>
                              </a:solidFill>
                              <a:latin typeface="Times" pitchFamily="18" charset="0"/>
                              <a:cs typeface="Times" pitchFamily="18" charset="0"/>
                            </a:rPr>
                            <a:t>]</a:t>
                          </a:r>
                        </a:p>
                      </p:txBody>
                    </p:sp>
                    <p:sp>
                      <p:nvSpPr>
                        <p:cNvPr id="6" name="TextBox 5"/>
                        <p:cNvSpPr txBox="1"/>
                        <p:nvPr/>
                      </p:nvSpPr>
                      <p:spPr>
                        <a:xfrm>
                          <a:off x="1396013" y="4507468"/>
                          <a:ext cx="889987" cy="369332"/>
                        </a:xfrm>
                        <a:prstGeom prst="rect">
                          <a:avLst/>
                        </a:prstGeom>
                        <a:noFill/>
                        <a:ln w="25400">
                          <a:solidFill>
                            <a:srgbClr val="08089A"/>
                          </a:solidFill>
                        </a:ln>
                        <a:effectLst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70C0"/>
                              </a:solidFill>
                              <a:latin typeface="Times" pitchFamily="18" charset="0"/>
                              <a:cs typeface="Times" pitchFamily="18" charset="0"/>
                            </a:rPr>
                            <a:t>CDOM</a:t>
                          </a:r>
                        </a:p>
                      </p:txBody>
                    </p:sp>
                    <p:sp>
                      <p:nvSpPr>
                        <p:cNvPr id="7" name="TextBox 6"/>
                        <p:cNvSpPr txBox="1"/>
                        <p:nvPr/>
                      </p:nvSpPr>
                      <p:spPr>
                        <a:xfrm>
                          <a:off x="1078103" y="5029200"/>
                          <a:ext cx="1588897" cy="369332"/>
                        </a:xfrm>
                        <a:prstGeom prst="rect">
                          <a:avLst/>
                        </a:prstGeom>
                        <a:noFill/>
                        <a:ln w="25400">
                          <a:solidFill>
                            <a:srgbClr val="08089A"/>
                          </a:solidFill>
                        </a:ln>
                        <a:effectLst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70C0"/>
                              </a:solidFill>
                              <a:latin typeface="Times" pitchFamily="18" charset="0"/>
                              <a:cs typeface="Times" pitchFamily="18" charset="0"/>
                            </a:rPr>
                            <a:t>Pure Sea-water</a:t>
                          </a:r>
                        </a:p>
                      </p:txBody>
                    </p:sp>
                  </p:grpSp>
                  <p:grpSp>
                    <p:nvGrpSpPr>
                      <p:cNvPr id="18" name="Group 13"/>
                      <p:cNvGrpSpPr/>
                      <p:nvPr/>
                    </p:nvGrpSpPr>
                    <p:grpSpPr>
                      <a:xfrm>
                        <a:off x="381000" y="2554069"/>
                        <a:ext cx="2971800" cy="3899595"/>
                        <a:chOff x="381000" y="2554069"/>
                        <a:chExt cx="2971800" cy="3899595"/>
                      </a:xfrm>
                    </p:grpSpPr>
                    <p:grpSp>
                      <p:nvGrpSpPr>
                        <p:cNvPr id="19" name="Group 10"/>
                        <p:cNvGrpSpPr/>
                        <p:nvPr/>
                      </p:nvGrpSpPr>
                      <p:grpSpPr>
                        <a:xfrm>
                          <a:off x="533400" y="2554069"/>
                          <a:ext cx="2590800" cy="3084731"/>
                          <a:chOff x="533400" y="2554069"/>
                          <a:chExt cx="2590800" cy="3084731"/>
                        </a:xfrm>
                        <a:effectLst>
                          <a:outerShdw blurRad="50800" dist="38100" dir="5400000" algn="t" rotWithShape="0">
                            <a:srgbClr val="0070C0">
                              <a:alpha val="40000"/>
                            </a:srgbClr>
                          </a:outerShdw>
                        </a:effectLst>
                      </p:grpSpPr>
                      <p:sp>
                        <p:nvSpPr>
                          <p:cNvPr id="9" name="Rounded Rectangle 8"/>
                          <p:cNvSpPr/>
                          <p:nvPr/>
                        </p:nvSpPr>
                        <p:spPr>
                          <a:xfrm>
                            <a:off x="533400" y="3200400"/>
                            <a:ext cx="2590800" cy="2438400"/>
                          </a:xfrm>
                          <a:prstGeom prst="roundRect">
                            <a:avLst/>
                          </a:prstGeom>
                          <a:noFill/>
                          <a:ln w="31750" cap="rnd" cmpd="dbl">
                            <a:solidFill>
                              <a:srgbClr val="C00000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10" name="TextBox 9"/>
                          <p:cNvSpPr txBox="1"/>
                          <p:nvPr/>
                        </p:nvSpPr>
                        <p:spPr>
                          <a:xfrm>
                            <a:off x="762000" y="2554069"/>
                            <a:ext cx="2133600" cy="646331"/>
                          </a:xfrm>
                          <a:prstGeom prst="rect">
                            <a:avLst/>
                          </a:prstGeom>
                          <a:noFill/>
                          <a:effectLst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b="1" dirty="0" smtClean="0">
                                <a:solidFill>
                                  <a:srgbClr val="C00000"/>
                                </a:solidFill>
                                <a:latin typeface="Times New Roman" pitchFamily="18" charset="0"/>
                                <a:cs typeface="Times New Roman" pitchFamily="18" charset="0"/>
                              </a:rPr>
                              <a:t>Four Components </a:t>
                            </a:r>
                          </a:p>
                          <a:p>
                            <a:pPr algn="ctr"/>
                            <a:r>
                              <a:rPr lang="en-US" b="1" dirty="0" smtClean="0">
                                <a:solidFill>
                                  <a:srgbClr val="C00000"/>
                                </a:solidFill>
                                <a:latin typeface="Times New Roman" pitchFamily="18" charset="0"/>
                                <a:cs typeface="Times New Roman" pitchFamily="18" charset="0"/>
                              </a:rPr>
                              <a:t>Bio-optical Model</a:t>
                            </a:r>
                            <a:endParaRPr lang="en-US" b="1" dirty="0">
                              <a:solidFill>
                                <a:srgbClr val="C00000"/>
                              </a:solidFill>
                              <a:latin typeface="Times New Roman" pitchFamily="18" charset="0"/>
                              <a:cs typeface="Times New Roman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12" name="Rectangle 11"/>
                        <p:cNvSpPr/>
                        <p:nvPr/>
                      </p:nvSpPr>
                      <p:spPr>
                        <a:xfrm>
                          <a:off x="381000" y="5715000"/>
                          <a:ext cx="2971800" cy="738664"/>
                        </a:xfrm>
                        <a:prstGeom prst="rect">
                          <a:avLst/>
                        </a:prstGeom>
                        <a:effectLst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algn="ctr"/>
                          <a:r>
                            <a:rPr lang="en-US" sz="1400" dirty="0" smtClean="0">
                              <a:solidFill>
                                <a:srgbClr val="08089A"/>
                              </a:solidFill>
                              <a:latin typeface="Times" pitchFamily="18" charset="0"/>
                              <a:cs typeface="Times" pitchFamily="18" charset="0"/>
                            </a:rPr>
                            <a:t>Generated as </a:t>
                          </a:r>
                          <a:r>
                            <a:rPr lang="en-US" sz="1400" b="1" i="1" dirty="0" smtClean="0">
                              <a:solidFill>
                                <a:srgbClr val="08089A"/>
                              </a:solidFill>
                              <a:latin typeface="Times" pitchFamily="18" charset="0"/>
                              <a:cs typeface="Times" pitchFamily="18" charset="0"/>
                            </a:rPr>
                            <a:t>random </a:t>
                          </a:r>
                          <a:r>
                            <a:rPr lang="en-US" sz="1400" dirty="0" smtClean="0">
                              <a:solidFill>
                                <a:srgbClr val="08089A"/>
                              </a:solidFill>
                              <a:latin typeface="Times" pitchFamily="18" charset="0"/>
                              <a:cs typeface="Times" pitchFamily="18" charset="0"/>
                            </a:rPr>
                            <a:t>variables in the prescribe ranges typical for </a:t>
                          </a:r>
                          <a:r>
                            <a:rPr lang="en-US" sz="1400" b="1" i="1" dirty="0" smtClean="0">
                              <a:solidFill>
                                <a:srgbClr val="08089A"/>
                              </a:solidFill>
                              <a:latin typeface="Times" pitchFamily="18" charset="0"/>
                              <a:cs typeface="Times" pitchFamily="18" charset="0"/>
                            </a:rPr>
                            <a:t>coastal water</a:t>
                          </a:r>
                          <a:r>
                            <a:rPr lang="en-US" sz="1400" dirty="0" smtClean="0">
                              <a:solidFill>
                                <a:srgbClr val="08089A"/>
                              </a:solidFill>
                              <a:latin typeface="Times" pitchFamily="18" charset="0"/>
                              <a:cs typeface="Times" pitchFamily="18" charset="0"/>
                            </a:rPr>
                            <a:t> conditions</a:t>
                          </a:r>
                          <a:endParaRPr lang="en-US" sz="1400" dirty="0">
                            <a:solidFill>
                              <a:srgbClr val="08089A"/>
                            </a:solidFill>
                            <a:latin typeface="Times" pitchFamily="18" charset="0"/>
                            <a:cs typeface="Times" pitchFamily="18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0" name="Group 37"/>
                    <p:cNvGrpSpPr/>
                    <p:nvPr/>
                  </p:nvGrpSpPr>
                  <p:grpSpPr>
                    <a:xfrm>
                      <a:off x="2895600" y="2743200"/>
                      <a:ext cx="2057400" cy="1066800"/>
                      <a:chOff x="2895600" y="2743200"/>
                      <a:chExt cx="2057400" cy="1066800"/>
                    </a:xfrm>
                  </p:grpSpPr>
                  <p:grpSp>
                    <p:nvGrpSpPr>
                      <p:cNvPr id="21" name="Group 28"/>
                      <p:cNvGrpSpPr/>
                      <p:nvPr/>
                    </p:nvGrpSpPr>
                    <p:grpSpPr>
                      <a:xfrm>
                        <a:off x="3352800" y="2743200"/>
                        <a:ext cx="1600200" cy="1066800"/>
                        <a:chOff x="3048000" y="2514600"/>
                        <a:chExt cx="1600200" cy="1066800"/>
                      </a:xfrm>
                      <a:effectLst>
                        <a:outerShdw blurRad="50800" dist="50800" dir="5400000" algn="ctr" rotWithShape="0">
                          <a:schemeClr val="accent2">
                            <a:lumMod val="60000"/>
                            <a:lumOff val="40000"/>
                          </a:schemeClr>
                        </a:outerShdw>
                      </a:effectLst>
                    </p:grpSpPr>
                    <p:sp>
                      <p:nvSpPr>
                        <p:cNvPr id="26" name="Rounded Rectangle 25"/>
                        <p:cNvSpPr/>
                        <p:nvPr/>
                      </p:nvSpPr>
                      <p:spPr>
                        <a:xfrm>
                          <a:off x="3048000" y="2514600"/>
                          <a:ext cx="1600200" cy="1066800"/>
                        </a:xfrm>
                        <a:prstGeom prst="roundRect">
                          <a:avLst/>
                        </a:prstGeom>
                        <a:noFill/>
                        <a:ln w="31750" cap="rnd" cmpd="dbl">
                          <a:solidFill>
                            <a:srgbClr val="C00000"/>
                          </a:solidFill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7" name="TextBox 26"/>
                        <p:cNvSpPr txBox="1"/>
                        <p:nvPr/>
                      </p:nvSpPr>
                      <p:spPr>
                        <a:xfrm>
                          <a:off x="3124200" y="2667000"/>
                          <a:ext cx="1447800" cy="307777"/>
                        </a:xfrm>
                        <a:prstGeom prst="rect">
                          <a:avLst/>
                        </a:prstGeom>
                        <a:noFill/>
                        <a:ln w="25400">
                          <a:solidFill>
                            <a:srgbClr val="08089A"/>
                          </a:solidFill>
                        </a:ln>
                        <a:effectLst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1400" i="1" dirty="0" smtClean="0">
                              <a:solidFill>
                                <a:srgbClr val="0070C0"/>
                              </a:solidFill>
                              <a:latin typeface="Times" pitchFamily="18" charset="0"/>
                              <a:cs typeface="Times" pitchFamily="18" charset="0"/>
                            </a:rPr>
                            <a:t>Absorption </a:t>
                          </a:r>
                          <a:r>
                            <a:rPr lang="en-US" sz="1400" dirty="0" smtClean="0">
                              <a:solidFill>
                                <a:srgbClr val="0070C0"/>
                              </a:solidFill>
                              <a:latin typeface="Times" pitchFamily="18" charset="0"/>
                              <a:cs typeface="Times" pitchFamily="18" charset="0"/>
                            </a:rPr>
                            <a:t>(</a:t>
                          </a:r>
                          <a:r>
                            <a:rPr lang="en-US" sz="1400" i="1" dirty="0" smtClean="0">
                              <a:solidFill>
                                <a:srgbClr val="0070C0"/>
                              </a:solidFill>
                              <a:latin typeface="Times" pitchFamily="18" charset="0"/>
                              <a:cs typeface="Times" pitchFamily="18" charset="0"/>
                            </a:rPr>
                            <a:t>a</a:t>
                          </a:r>
                          <a:r>
                            <a:rPr lang="en-US" sz="1400" dirty="0" smtClean="0">
                              <a:solidFill>
                                <a:srgbClr val="0070C0"/>
                              </a:solidFill>
                              <a:latin typeface="Times" pitchFamily="18" charset="0"/>
                              <a:cs typeface="Times" pitchFamily="18" charset="0"/>
                            </a:rPr>
                            <a:t>)</a:t>
                          </a:r>
                          <a:endParaRPr lang="en-US" sz="1400" dirty="0">
                            <a:solidFill>
                              <a:srgbClr val="0070C0"/>
                            </a:solidFill>
                            <a:latin typeface="Times" pitchFamily="18" charset="0"/>
                            <a:cs typeface="Times" pitchFamily="18" charset="0"/>
                          </a:endParaRPr>
                        </a:p>
                      </p:txBody>
                    </p:sp>
                    <p:sp>
                      <p:nvSpPr>
                        <p:cNvPr id="28" name="TextBox 27"/>
                        <p:cNvSpPr txBox="1"/>
                        <p:nvPr/>
                      </p:nvSpPr>
                      <p:spPr>
                        <a:xfrm>
                          <a:off x="3124200" y="3124200"/>
                          <a:ext cx="1447800" cy="307777"/>
                        </a:xfrm>
                        <a:prstGeom prst="rect">
                          <a:avLst/>
                        </a:prstGeom>
                        <a:noFill/>
                        <a:ln w="25400">
                          <a:solidFill>
                            <a:srgbClr val="08089A"/>
                          </a:solidFill>
                        </a:ln>
                        <a:effectLst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1400" i="1" dirty="0" smtClean="0">
                              <a:solidFill>
                                <a:srgbClr val="0070C0"/>
                              </a:solidFill>
                              <a:latin typeface="Times" pitchFamily="18" charset="0"/>
                              <a:cs typeface="Times" pitchFamily="18" charset="0"/>
                            </a:rPr>
                            <a:t>Scattering </a:t>
                          </a:r>
                          <a:r>
                            <a:rPr lang="en-US" sz="1400" dirty="0" smtClean="0">
                              <a:solidFill>
                                <a:srgbClr val="0070C0"/>
                              </a:solidFill>
                              <a:latin typeface="Times" pitchFamily="18" charset="0"/>
                              <a:cs typeface="Times" pitchFamily="18" charset="0"/>
                            </a:rPr>
                            <a:t>(</a:t>
                          </a:r>
                          <a:r>
                            <a:rPr lang="en-US" sz="1400" i="1" dirty="0" smtClean="0">
                              <a:solidFill>
                                <a:srgbClr val="0070C0"/>
                              </a:solidFill>
                              <a:latin typeface="Times" pitchFamily="18" charset="0"/>
                              <a:cs typeface="Times" pitchFamily="18" charset="0"/>
                            </a:rPr>
                            <a:t>b, b</a:t>
                          </a:r>
                          <a:r>
                            <a:rPr lang="en-US" sz="1400" i="1" baseline="-25000" dirty="0" smtClean="0">
                              <a:solidFill>
                                <a:srgbClr val="0070C0"/>
                              </a:solidFill>
                              <a:latin typeface="Times" pitchFamily="18" charset="0"/>
                              <a:cs typeface="Times" pitchFamily="18" charset="0"/>
                            </a:rPr>
                            <a:t>b</a:t>
                          </a:r>
                          <a:r>
                            <a:rPr lang="en-US" sz="1400" dirty="0" smtClean="0">
                              <a:solidFill>
                                <a:srgbClr val="0070C0"/>
                              </a:solidFill>
                              <a:latin typeface="Times" pitchFamily="18" charset="0"/>
                              <a:cs typeface="Times" pitchFamily="18" charset="0"/>
                            </a:rPr>
                            <a:t>)</a:t>
                          </a:r>
                          <a:endParaRPr lang="en-US" sz="1400" dirty="0">
                            <a:solidFill>
                              <a:srgbClr val="0070C0"/>
                            </a:solidFill>
                            <a:latin typeface="Times" pitchFamily="18" charset="0"/>
                            <a:cs typeface="Times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30" name="Right Arrow 29"/>
                      <p:cNvSpPr/>
                      <p:nvPr/>
                    </p:nvSpPr>
                    <p:spPr>
                      <a:xfrm>
                        <a:off x="2895600" y="3048000"/>
                        <a:ext cx="457200" cy="484632"/>
                      </a:xfrm>
                      <a:prstGeom prst="rightArrow">
                        <a:avLst/>
                      </a:prstGeom>
                      <a:noFill/>
                      <a:ln>
                        <a:solidFill>
                          <a:srgbClr val="C00000"/>
                        </a:solidFill>
                      </a:ln>
                      <a:effectLst>
                        <a:outerShdw blurRad="50800" dist="50800" dir="5400000" algn="ctr" rotWithShape="0">
                          <a:schemeClr val="accent2">
                            <a:lumMod val="60000"/>
                            <a:lumOff val="40000"/>
                          </a:scheme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42" name="Right Arrow 41"/>
                  <p:cNvSpPr/>
                  <p:nvPr/>
                </p:nvSpPr>
                <p:spPr>
                  <a:xfrm>
                    <a:off x="5029200" y="2971800"/>
                    <a:ext cx="457200" cy="484632"/>
                  </a:xfrm>
                  <a:prstGeom prst="rightArrow">
                    <a:avLst/>
                  </a:prstGeom>
                  <a:noFill/>
                  <a:ln>
                    <a:solidFill>
                      <a:srgbClr val="C00000"/>
                    </a:solidFill>
                  </a:ln>
                  <a:effectLst>
                    <a:outerShdw blurRad="50800" dist="50800" dir="5400000" algn="ctr" rotWithShape="0">
                      <a:schemeClr val="accent2">
                        <a:lumMod val="60000"/>
                        <a:lumOff val="4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" name="Group 43"/>
                <p:cNvGrpSpPr/>
                <p:nvPr/>
              </p:nvGrpSpPr>
              <p:grpSpPr>
                <a:xfrm>
                  <a:off x="3048000" y="4191000"/>
                  <a:ext cx="2438400" cy="2272843"/>
                  <a:chOff x="3048000" y="4191000"/>
                  <a:chExt cx="2438400" cy="2272843"/>
                </a:xfrm>
              </p:grpSpPr>
              <p:grpSp>
                <p:nvGrpSpPr>
                  <p:cNvPr id="23" name="Group 40"/>
                  <p:cNvGrpSpPr/>
                  <p:nvPr/>
                </p:nvGrpSpPr>
                <p:grpSpPr>
                  <a:xfrm>
                    <a:off x="3048000" y="4191000"/>
                    <a:ext cx="2209800" cy="2272843"/>
                    <a:chOff x="3048000" y="3657600"/>
                    <a:chExt cx="2209800" cy="2272843"/>
                  </a:xfrm>
                </p:grpSpPr>
                <p:grpSp>
                  <p:nvGrpSpPr>
                    <p:cNvPr id="24" name="Group 36"/>
                    <p:cNvGrpSpPr/>
                    <p:nvPr/>
                  </p:nvGrpSpPr>
                  <p:grpSpPr>
                    <a:xfrm>
                      <a:off x="3429000" y="3657600"/>
                      <a:ext cx="1524000" cy="1295400"/>
                      <a:chOff x="3505200" y="4114800"/>
                      <a:chExt cx="1524000" cy="1295400"/>
                    </a:xfrm>
                    <a:effectLst>
                      <a:outerShdw blurRad="50800" dist="50800" dir="5400000" algn="ctr" rotWithShape="0">
                        <a:srgbClr val="004070">
                          <a:alpha val="68000"/>
                        </a:srgbClr>
                      </a:outerShdw>
                    </a:effectLst>
                  </p:grpSpPr>
                  <p:pic>
                    <p:nvPicPr>
                      <p:cNvPr id="31" name="Picture 30" descr="phasefunction copy.jpg"/>
                      <p:cNvPicPr/>
                      <p:nvPr/>
                    </p:nvPicPr>
                    <p:blipFill>
                      <a:blip r:embed="rId3" cstate="print"/>
                      <a:stretch>
                        <a:fillRect/>
                      </a:stretch>
                    </p:blipFill>
                    <p:spPr>
                      <a:xfrm>
                        <a:off x="3581400" y="4191000"/>
                        <a:ext cx="1360170" cy="1115377"/>
                      </a:xfrm>
                      <a:prstGeom prst="rect">
                        <a:avLst/>
                      </a:prstGeom>
                      <a:effectLst>
                        <a:outerShdw blurRad="50800" dist="50800" dir="5400000" algn="ctr" rotWithShape="0">
                          <a:schemeClr val="accent2">
                            <a:lumMod val="60000"/>
                            <a:lumOff val="40000"/>
                          </a:schemeClr>
                        </a:outerShdw>
                      </a:effectLst>
                    </p:spPr>
                  </p:pic>
                  <p:sp>
                    <p:nvSpPr>
                      <p:cNvPr id="36" name="Rounded Rectangle 35"/>
                      <p:cNvSpPr/>
                      <p:nvPr/>
                    </p:nvSpPr>
                    <p:spPr>
                      <a:xfrm>
                        <a:off x="3505200" y="4114800"/>
                        <a:ext cx="1524000" cy="1295400"/>
                      </a:xfrm>
                      <a:prstGeom prst="roundRect">
                        <a:avLst/>
                      </a:prstGeom>
                      <a:noFill/>
                      <a:ln w="31750" cap="rnd" cmpd="dbl">
                        <a:solidFill>
                          <a:srgbClr val="C00000"/>
                        </a:solidFill>
                      </a:ln>
                      <a:effectLst>
                        <a:outerShdw blurRad="50800" dist="38100" dir="5400000" algn="t" rotWithShape="0">
                          <a:schemeClr val="accent2">
                            <a:lumMod val="60000"/>
                            <a:lumOff val="40000"/>
                            <a:alpha val="40000"/>
                          </a:scheme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40" name="Rectangle 39"/>
                    <p:cNvSpPr/>
                    <p:nvPr/>
                  </p:nvSpPr>
                  <p:spPr>
                    <a:xfrm>
                      <a:off x="3048000" y="4976336"/>
                      <a:ext cx="2209800" cy="954107"/>
                    </a:xfrm>
                    <a:prstGeom prst="rect">
                      <a:avLst/>
                    </a:prstGeom>
                    <a:effectLst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8089A"/>
                          </a:solidFill>
                          <a:latin typeface="Times" pitchFamily="18" charset="0"/>
                          <a:cs typeface="Times" pitchFamily="18" charset="0"/>
                        </a:rPr>
                        <a:t>Particle Scattering Phase Function Varied with particle Concentration &amp; Composition</a:t>
                      </a:r>
                    </a:p>
                  </p:txBody>
                </p:sp>
              </p:grpSp>
              <p:sp>
                <p:nvSpPr>
                  <p:cNvPr id="43" name="Right Arrow 42"/>
                  <p:cNvSpPr/>
                  <p:nvPr/>
                </p:nvSpPr>
                <p:spPr>
                  <a:xfrm>
                    <a:off x="5029200" y="4572000"/>
                    <a:ext cx="457200" cy="484632"/>
                  </a:xfrm>
                  <a:prstGeom prst="rightArrow">
                    <a:avLst/>
                  </a:prstGeom>
                  <a:noFill/>
                  <a:ln>
                    <a:solidFill>
                      <a:srgbClr val="C00000"/>
                    </a:solidFill>
                  </a:ln>
                  <a:effectLst>
                    <a:outerShdw blurRad="50800" dist="50800" dir="5400000" algn="ctr" rotWithShape="0">
                      <a:schemeClr val="accent2">
                        <a:lumMod val="60000"/>
                        <a:lumOff val="4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5" name="Group 48"/>
              <p:cNvGrpSpPr/>
              <p:nvPr/>
            </p:nvGrpSpPr>
            <p:grpSpPr>
              <a:xfrm>
                <a:off x="5410200" y="3048000"/>
                <a:ext cx="1223413" cy="1981200"/>
                <a:chOff x="5562600" y="3048000"/>
                <a:chExt cx="1223413" cy="1981200"/>
              </a:xfrm>
            </p:grpSpPr>
            <p:sp>
              <p:nvSpPr>
                <p:cNvPr id="47" name="Rounded Rectangle 46"/>
                <p:cNvSpPr/>
                <p:nvPr/>
              </p:nvSpPr>
              <p:spPr>
                <a:xfrm>
                  <a:off x="5562600" y="3048000"/>
                  <a:ext cx="1219200" cy="1981200"/>
                </a:xfrm>
                <a:prstGeom prst="roundRect">
                  <a:avLst/>
                </a:prstGeom>
                <a:noFill/>
                <a:ln w="31750" cap="rnd" cmpd="dbl">
                  <a:solidFill>
                    <a:srgbClr val="C00000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5562600" y="3525560"/>
                  <a:ext cx="1223413" cy="1046440"/>
                </a:xfrm>
                <a:prstGeom prst="rect">
                  <a:avLst/>
                </a:prstGeom>
                <a:noFill/>
                <a:ln w="25400">
                  <a:noFill/>
                </a:ln>
                <a:effectLst>
                  <a:outerShdw blurRad="50800" dist="50800" dir="5400000" algn="ctr" rotWithShape="0">
                    <a:schemeClr val="accent2">
                      <a:lumMod val="60000"/>
                      <a:lumOff val="40000"/>
                    </a:scheme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i="1" dirty="0" err="1" smtClean="0">
                      <a:solidFill>
                        <a:srgbClr val="0070C0"/>
                      </a:solidFill>
                      <a:latin typeface="Times" pitchFamily="18" charset="0"/>
                      <a:cs typeface="Times" pitchFamily="18" charset="0"/>
                    </a:rPr>
                    <a:t>Radiative</a:t>
                  </a:r>
                  <a:r>
                    <a:rPr lang="en-US" sz="1600" i="1" dirty="0" smtClean="0">
                      <a:solidFill>
                        <a:srgbClr val="0070C0"/>
                      </a:solidFill>
                      <a:latin typeface="Times" pitchFamily="18" charset="0"/>
                      <a:cs typeface="Times" pitchFamily="18" charset="0"/>
                    </a:rPr>
                    <a:t> transfer simulations </a:t>
                  </a:r>
                  <a:r>
                    <a:rPr lang="en-US" sz="1400" b="1" dirty="0" smtClean="0">
                      <a:solidFill>
                        <a:srgbClr val="0070C0"/>
                      </a:solidFill>
                      <a:latin typeface="Times" pitchFamily="18" charset="0"/>
                      <a:cs typeface="Times" pitchFamily="18" charset="0"/>
                    </a:rPr>
                    <a:t>(</a:t>
                  </a:r>
                  <a:r>
                    <a:rPr lang="en-US" sz="1400" b="1" dirty="0" err="1" smtClean="0">
                      <a:solidFill>
                        <a:srgbClr val="0070C0"/>
                      </a:solidFill>
                      <a:latin typeface="Times" pitchFamily="18" charset="0"/>
                      <a:cs typeface="Times" pitchFamily="18" charset="0"/>
                    </a:rPr>
                    <a:t>Hydrolight</a:t>
                  </a:r>
                  <a:r>
                    <a:rPr lang="en-US" sz="1400" b="1" dirty="0" smtClean="0">
                      <a:solidFill>
                        <a:srgbClr val="0070C0"/>
                      </a:solidFill>
                      <a:latin typeface="Times" pitchFamily="18" charset="0"/>
                      <a:cs typeface="Times" pitchFamily="18" charset="0"/>
                    </a:rPr>
                    <a:t>) </a:t>
                  </a:r>
                  <a:endParaRPr lang="en-US" sz="1400" b="1" dirty="0">
                    <a:solidFill>
                      <a:srgbClr val="0070C0"/>
                    </a:solidFill>
                    <a:latin typeface="Times" pitchFamily="18" charset="0"/>
                    <a:cs typeface="Times" pitchFamily="18" charset="0"/>
                  </a:endParaRPr>
                </a:p>
              </p:txBody>
            </p:sp>
          </p:grpSp>
        </p:grpSp>
        <p:sp>
          <p:nvSpPr>
            <p:cNvPr id="50" name="Right Arrow 49"/>
            <p:cNvSpPr/>
            <p:nvPr/>
          </p:nvSpPr>
          <p:spPr>
            <a:xfrm>
              <a:off x="6705600" y="3810000"/>
              <a:ext cx="457200" cy="484632"/>
            </a:xfrm>
            <a:prstGeom prst="rightArrow">
              <a:avLst/>
            </a:prstGeom>
            <a:noFill/>
            <a:ln>
              <a:solidFill>
                <a:srgbClr val="00B050"/>
              </a:solidFill>
            </a:ln>
            <a:effectLst>
              <a:outerShdw blurRad="50800" dist="50800" dir="5400000" algn="ctr" rotWithShape="0">
                <a:schemeClr val="accent2">
                  <a:lumMod val="60000"/>
                  <a:lumOff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ounded Rectangle 52"/>
          <p:cNvSpPr/>
          <p:nvPr/>
        </p:nvSpPr>
        <p:spPr>
          <a:xfrm>
            <a:off x="7315200" y="2209800"/>
            <a:ext cx="1600200" cy="1676400"/>
          </a:xfrm>
          <a:prstGeom prst="roundRect">
            <a:avLst/>
          </a:prstGeom>
          <a:noFill/>
          <a:ln w="57150" cap="rnd" cmpd="dbl">
            <a:solidFill>
              <a:schemeClr val="tx1"/>
            </a:solidFill>
          </a:ln>
          <a:effectLst>
            <a:outerShdw blurRad="50800" dist="38100" dir="5400000" algn="t" rotWithShape="0">
              <a:srgbClr val="08089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971800" y="828764"/>
            <a:ext cx="21336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Inherent Optical Properties (IOP) 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52AA9-9B80-49C6-A09D-F44A4A021C8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aphicFrame>
        <p:nvGraphicFramePr>
          <p:cNvPr id="2" name="Objec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46526423"/>
              </p:ext>
            </p:extLst>
          </p:nvPr>
        </p:nvGraphicFramePr>
        <p:xfrm>
          <a:off x="3015" y="4366694"/>
          <a:ext cx="2895600" cy="2491306"/>
        </p:xfrm>
        <a:graphic>
          <a:graphicData uri="http://schemas.openxmlformats.org/presentationml/2006/ole">
            <p:oleObj spid="_x0000_s670722" name="Graph" r:id="rId4" imgW="3814877" imgH="3143098" progId="">
              <p:embed/>
            </p:oleObj>
          </a:graphicData>
        </a:graphic>
      </p:graphicFrame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2731582" y="5943600"/>
            <a:ext cx="63677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2060"/>
                </a:solidFill>
              </a:rPr>
              <a:t>Specific </a:t>
            </a:r>
            <a:r>
              <a:rPr lang="en-US" dirty="0" err="1">
                <a:solidFill>
                  <a:srgbClr val="002060"/>
                </a:solidFill>
              </a:rPr>
              <a:t>Chl</a:t>
            </a:r>
            <a:r>
              <a:rPr lang="en-US" dirty="0">
                <a:solidFill>
                  <a:srgbClr val="002060"/>
                </a:solidFill>
              </a:rPr>
              <a:t> absorption: combination of </a:t>
            </a:r>
            <a:r>
              <a:rPr lang="en-US" dirty="0" err="1">
                <a:solidFill>
                  <a:srgbClr val="002060"/>
                </a:solidFill>
              </a:rPr>
              <a:t>pico</a:t>
            </a:r>
            <a:r>
              <a:rPr lang="en-US" dirty="0">
                <a:solidFill>
                  <a:srgbClr val="002060"/>
                </a:solidFill>
              </a:rPr>
              <a:t>- and micro-plankton spectra with several weighting factors – 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Ciotti</a:t>
            </a:r>
            <a:r>
              <a:rPr lang="en-US" dirty="0">
                <a:solidFill>
                  <a:srgbClr val="002060"/>
                </a:solidFill>
              </a:rPr>
              <a:t> et al., </a:t>
            </a:r>
            <a:r>
              <a:rPr lang="en-US" dirty="0" smtClean="0">
                <a:solidFill>
                  <a:srgbClr val="002060"/>
                </a:solidFill>
              </a:rPr>
              <a:t>2002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32616748"/>
              </p:ext>
            </p:extLst>
          </p:nvPr>
        </p:nvGraphicFramePr>
        <p:xfrm>
          <a:off x="3009900" y="5181600"/>
          <a:ext cx="4591050" cy="476250"/>
        </p:xfrm>
        <a:graphic>
          <a:graphicData uri="http://schemas.openxmlformats.org/presentationml/2006/ole">
            <p:oleObj spid="_x0000_s670723" name="Equation" r:id="rId5" imgW="2476500" imgH="254000" progId="Equation.3">
              <p:embed/>
            </p:oleObj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2229391"/>
              </p:ext>
            </p:extLst>
          </p:nvPr>
        </p:nvGraphicFramePr>
        <p:xfrm>
          <a:off x="2971800" y="5588000"/>
          <a:ext cx="2971800" cy="495300"/>
        </p:xfrm>
        <a:graphic>
          <a:graphicData uri="http://schemas.openxmlformats.org/presentationml/2006/ole">
            <p:oleObj spid="_x0000_s670724" name="Equation" r:id="rId6" imgW="1435100" imgH="2413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08054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3048000"/>
            <a:ext cx="8229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0000FF"/>
                </a:solidFill>
              </a:rPr>
              <a:t>Non-traditional Red/NIR algorithms for Improved Retrievals of chlorophyll concentration in coastal waters</a:t>
            </a:r>
          </a:p>
          <a:p>
            <a:pPr>
              <a:lnSpc>
                <a:spcPct val="80000"/>
              </a:lnSpc>
              <a:buNone/>
            </a:pPr>
            <a:endParaRPr lang="en-US" sz="2000" b="1" dirty="0" smtClean="0">
              <a:solidFill>
                <a:srgbClr val="0000FF"/>
              </a:solidFill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b="1" dirty="0" smtClean="0">
                <a:solidFill>
                  <a:srgbClr val="0000FF"/>
                </a:solidFill>
              </a:rPr>
              <a:t>Harmful Algal Bloom Retrieval Algorithms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400" b="1" dirty="0" smtClean="0">
                <a:solidFill>
                  <a:srgbClr val="0000FF"/>
                </a:solidFill>
              </a:rPr>
              <a:t>Retrievals in West Florida Shelf Using Red Band Difference &amp; Statistical Classifier</a:t>
            </a:r>
          </a:p>
          <a:p>
            <a:pPr marL="0" indent="0" algn="ctr">
              <a:lnSpc>
                <a:spcPct val="80000"/>
              </a:lnSpc>
              <a:buNone/>
            </a:pPr>
            <a:endParaRPr lang="en-US" sz="2400" b="1" dirty="0" smtClean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1800" y="0"/>
            <a:ext cx="4902200" cy="1431442"/>
          </a:xfrm>
          <a:prstGeom prst="rect">
            <a:avLst/>
          </a:prstGeom>
        </p:spPr>
      </p:pic>
      <p:pic>
        <p:nvPicPr>
          <p:cNvPr id="6" name="Picture 5" descr="STAR banne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459217"/>
            <a:ext cx="7343775" cy="6075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2286000" y="5758934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009900"/>
                </a:solidFill>
              </a:rPr>
              <a:t>Optics Express, 2009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1600200"/>
            <a:ext cx="7924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dirty="0">
                <a:solidFill>
                  <a:srgbClr val="663300"/>
                </a:solidFill>
              </a:rPr>
              <a:t>Advanced algorithms for retrieval of </a:t>
            </a:r>
            <a:r>
              <a:rPr lang="en-US" sz="4000" b="1" dirty="0" smtClean="0">
                <a:solidFill>
                  <a:srgbClr val="663300"/>
                </a:solidFill>
              </a:rPr>
              <a:t>coastal water </a:t>
            </a:r>
            <a:r>
              <a:rPr lang="en-US" sz="4000" b="1" dirty="0">
                <a:solidFill>
                  <a:srgbClr val="663300"/>
                </a:solidFill>
              </a:rPr>
              <a:t>parameters</a:t>
            </a:r>
          </a:p>
        </p:txBody>
      </p:sp>
    </p:spTree>
    <p:extLst>
      <p:ext uri="{BB962C8B-B14F-4D97-AF65-F5344CB8AC3E}">
        <p14:creationId xmlns:p14="http://schemas.microsoft.com/office/powerpoint/2010/main" xmlns="" val="24490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Distribution of the fluorescence quantum yield values for two coastal areas of study </a:t>
            </a:r>
            <a:endParaRPr lang="ru-RU" sz="3200" smtClean="0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617220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381000" y="4191000"/>
            <a:ext cx="5105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</a:rPr>
              <a:t>Mean values are around 0.3-0.5% which is in a good agreement with other authors estimations </a:t>
            </a:r>
            <a:r>
              <a:rPr lang="en-US" sz="2000">
                <a:solidFill>
                  <a:srgbClr val="0000FF"/>
                </a:solidFill>
                <a:cs typeface="Arial" charset="0"/>
              </a:rPr>
              <a:t>(Behrenfeld et al.) on the global scale for the open ocean</a:t>
            </a:r>
            <a:endParaRPr lang="ru-RU" sz="2000">
              <a:solidFill>
                <a:srgbClr val="0000FF"/>
              </a:solidFill>
            </a:endParaRPr>
          </a:p>
        </p:txBody>
      </p:sp>
      <p:pic>
        <p:nvPicPr>
          <p:cNvPr id="5837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3238" y="1524000"/>
            <a:ext cx="356076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066800"/>
            <a:ext cx="3657600" cy="28194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31747" name="Picture 4" descr="RBD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2688" y="3733800"/>
            <a:ext cx="267811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28600" y="1066800"/>
            <a:ext cx="3581400" cy="28956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066800"/>
            <a:ext cx="3276600" cy="28194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31750" name="Picture 6" descr="RB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3733800"/>
            <a:ext cx="2590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2" descr="RB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3810000"/>
            <a:ext cx="2819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TextBox 7"/>
          <p:cNvSpPr txBox="1">
            <a:spLocks noChangeArrowheads="1"/>
          </p:cNvSpPr>
          <p:nvPr/>
        </p:nvSpPr>
        <p:spPr bwMode="auto">
          <a:xfrm>
            <a:off x="304800" y="304800"/>
            <a:ext cx="7772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Comparison of RBD and Statistical classifier with in-situ </a:t>
            </a:r>
            <a:r>
              <a:rPr lang="en-US" sz="24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data</a:t>
            </a:r>
          </a:p>
          <a:p>
            <a:pPr algn="ctr"/>
            <a:r>
              <a:rPr lang="en-US" sz="24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Both good matches </a:t>
            </a:r>
            <a:endParaRPr lang="en-US" sz="2400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Office Theme">
  <a:themeElements>
    <a:clrScheme name="8_Office Theme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8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11760</TotalTime>
  <Words>4307</Words>
  <Application>Microsoft Office PowerPoint</Application>
  <PresentationFormat>On-screen Show (4:3)</PresentationFormat>
  <Paragraphs>398</Paragraphs>
  <Slides>47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8_Office Theme</vt:lpstr>
      <vt:lpstr>Default Design</vt:lpstr>
      <vt:lpstr>5_Office Theme</vt:lpstr>
      <vt:lpstr>6_Office Theme</vt:lpstr>
      <vt:lpstr>Graph</vt:lpstr>
      <vt:lpstr>Equation</vt:lpstr>
      <vt:lpstr>CREST Remote Sensing of Ocean and Coastal Waters Long Island Coastal Observatory A resource for regional observations and evaluations of sattelite ocean color data processing </vt:lpstr>
      <vt:lpstr>CREST highlights</vt:lpstr>
      <vt:lpstr>Comprehensive Instrumentation for Measurement &amp; Simulation Cycles</vt:lpstr>
      <vt:lpstr>Areas of field campaigns</vt:lpstr>
      <vt:lpstr>Slide 5</vt:lpstr>
      <vt:lpstr>Bio-optical model and radiative transfer simulation</vt:lpstr>
      <vt:lpstr>Slide 7</vt:lpstr>
      <vt:lpstr>Distribution of the fluorescence quantum yield values for two coastal areas of study </vt:lpstr>
      <vt:lpstr>Slide 9</vt:lpstr>
      <vt:lpstr>Slide 10</vt:lpstr>
      <vt:lpstr>Slide 11</vt:lpstr>
      <vt:lpstr>Slide 12</vt:lpstr>
      <vt:lpstr>Slide 13</vt:lpstr>
      <vt:lpstr>Slide 14</vt:lpstr>
      <vt:lpstr>How can we use polarization characteristics of light in water?</vt:lpstr>
      <vt:lpstr>Slide 16</vt:lpstr>
      <vt:lpstr>c/a -  DOLP relationship Example of Retrieval process</vt:lpstr>
      <vt:lpstr>Present polarimeter incorporating thrusters &amp; polarization camera</vt:lpstr>
      <vt:lpstr>Hydrodynamic modeling for coastal waters </vt:lpstr>
      <vt:lpstr>Hyperspectral Remote Sensing of Shallow Coastal Environments </vt:lpstr>
      <vt:lpstr>Slide 21</vt:lpstr>
      <vt:lpstr>Evaluation of VIIRS ocean color data using measurements from the AERONET-OC sites </vt:lpstr>
      <vt:lpstr>Background</vt:lpstr>
      <vt:lpstr>Processing schemes</vt:lpstr>
      <vt:lpstr>Slide 25</vt:lpstr>
      <vt:lpstr>Slide 26</vt:lpstr>
      <vt:lpstr>Slide 27</vt:lpstr>
      <vt:lpstr>SeaPRISM instrument</vt:lpstr>
      <vt:lpstr>Slide 29</vt:lpstr>
      <vt:lpstr>Slide 30</vt:lpstr>
      <vt:lpstr>Time series of normalized water leaving radiance, nLw(λ), for WaveCIS site</vt:lpstr>
      <vt:lpstr>Time series of normalized water leaving radiance, nLw(λ), for LISCO site</vt:lpstr>
      <vt:lpstr>nLw spectral consistency analysis</vt:lpstr>
      <vt:lpstr>nLw Spectral consistency analysis  </vt:lpstr>
      <vt:lpstr>Matchup comparison analysis between the nLw(λ) data of satellite and AERONET-OC for WaveCIS site</vt:lpstr>
      <vt:lpstr>Matchup comparison analysis between the nLw(λ) data of satellite and AERONET-OC for LISCO site</vt:lpstr>
      <vt:lpstr>Matchup comparison analysis between the nLw(λ) data of VIIRS and MODIS for WaveCIS and LISCO sites</vt:lpstr>
      <vt:lpstr>Preliminary assessments of the VIIRS IDPS nLw(λ) data for WaveCIS site</vt:lpstr>
      <vt:lpstr>VIIRS IDPS nLw(λ) data for LISCO site</vt:lpstr>
      <vt:lpstr>Evaluations on the retrievals of atmospheric parameters</vt:lpstr>
      <vt:lpstr>Evaluations on the retrievals of atmospheric parameters</vt:lpstr>
      <vt:lpstr>Evaluations on the retrieval of atmospheric parameters</vt:lpstr>
      <vt:lpstr>Summary</vt:lpstr>
      <vt:lpstr>Slide 44</vt:lpstr>
      <vt:lpstr>Slide 45</vt:lpstr>
      <vt:lpstr>Slide 46</vt:lpstr>
      <vt:lpstr>Slide 47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</dc:creator>
  <cp:lastModifiedBy>Sam Ahmed</cp:lastModifiedBy>
  <cp:revision>707</cp:revision>
  <dcterms:created xsi:type="dcterms:W3CDTF">2008-09-01T15:30:50Z</dcterms:created>
  <dcterms:modified xsi:type="dcterms:W3CDTF">2013-06-05T17:38:24Z</dcterms:modified>
</cp:coreProperties>
</file>