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515" r:id="rId2"/>
    <p:sldId id="542" r:id="rId3"/>
    <p:sldId id="556" r:id="rId4"/>
    <p:sldId id="553" r:id="rId5"/>
    <p:sldId id="554" r:id="rId6"/>
    <p:sldId id="555" r:id="rId7"/>
    <p:sldId id="557" r:id="rId8"/>
    <p:sldId id="543" r:id="rId9"/>
    <p:sldId id="560" r:id="rId10"/>
    <p:sldId id="548" r:id="rId11"/>
    <p:sldId id="559" r:id="rId12"/>
    <p:sldId id="54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3014" autoAdjust="0"/>
  </p:normalViewPr>
  <p:slideViewPr>
    <p:cSldViewPr>
      <p:cViewPr>
        <p:scale>
          <a:sx n="100" d="100"/>
          <a:sy n="100" d="100"/>
        </p:scale>
        <p:origin x="-246" y="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6138A-BD0C-F945-9DE0-A95DEF611B11}" type="datetimeFigureOut">
              <a:rPr lang="en-US" smtClean="0"/>
              <a:pPr/>
              <a:t>6/5/2013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551F6-2491-E147-8419-BC7D0B2218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59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A8AF9-3210-48C8-B587-2D2734AA4061}" type="datetimeFigureOut">
              <a:rPr lang="en-US" smtClean="0"/>
              <a:pPr/>
              <a:t>6/5/2013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87DD1-0433-47D0-BFF4-BAC5A6FDEC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62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regional</a:t>
            </a:r>
            <a:r>
              <a:rPr lang="en-US" baseline="0" dirty="0" smtClean="0"/>
              <a:t> integrated sciences and assessments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D95B9-32A4-4FC6-840D-C058D94E7B6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EDA5C0-660D-48F8-A770-04EA4F56F5D6}" type="slidenum">
              <a:rPr lang="en-US" smtClean="0"/>
              <a:pPr/>
              <a:t>2</a:t>
            </a:fld>
            <a:endParaRPr lang="en-US" dirty="0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1" y="4344026"/>
            <a:ext cx="5485158" cy="4112926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A group with a vision.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2" y="8684926"/>
            <a:ext cx="2972421" cy="457513"/>
          </a:xfrm>
        </p:spPr>
        <p:txBody>
          <a:bodyPr/>
          <a:lstStyle/>
          <a:p>
            <a:r>
              <a:rPr lang="en-US" dirty="0" smtClean="0"/>
              <a:t>(C) Stevens Institute of Technology, 2010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2421" cy="457513"/>
          </a:xfrm>
        </p:spPr>
        <p:txBody>
          <a:bodyPr/>
          <a:lstStyle/>
          <a:p>
            <a:r>
              <a:rPr lang="en-US" dirty="0" smtClean="0"/>
              <a:t>Nickitas Georgas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http://www.stevens.edu/sit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package" Target="../embeddings/Microsoft_Excel_Worksheet1.xlsx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024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966" y="1066800"/>
            <a:ext cx="8915400" cy="1470025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>
                <a:solidFill>
                  <a:schemeClr val="bg1"/>
                </a:solidFill>
              </a:rPr>
              <a:t>Improving Storm Surge Forecasts and Adapting Our Urban Coasts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352800"/>
            <a:ext cx="7848600" cy="25908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Alan Blumberg</a:t>
            </a:r>
          </a:p>
          <a:p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>
                <a:solidFill>
                  <a:srgbClr val="000000"/>
                </a:solidFill>
              </a:rPr>
              <a:t>Nickitas </a:t>
            </a:r>
            <a:r>
              <a:rPr lang="en-US" sz="2800" b="1" dirty="0" smtClean="0">
                <a:solidFill>
                  <a:srgbClr val="000000"/>
                </a:solidFill>
              </a:rPr>
              <a:t>Georgas and Philip Orton</a:t>
            </a:r>
          </a:p>
          <a:p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chemeClr val="tx1"/>
                </a:solidFill>
              </a:rPr>
              <a:t>June 5, 2013</a:t>
            </a:r>
          </a:p>
        </p:txBody>
      </p:sp>
      <p:pic>
        <p:nvPicPr>
          <p:cNvPr id="4" name="Picture 6" descr="stevens-official-log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5943600"/>
            <a:ext cx="1655763" cy="781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DLhires_circular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1558612" cy="17143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200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72"/>
    </mc:Choice>
    <mc:Fallback xmlns="">
      <p:transition spd="slow" advTm="2527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769" t="22917" r="15666" b="6250"/>
          <a:stretch>
            <a:fillRect/>
          </a:stretch>
        </p:blipFill>
        <p:spPr bwMode="auto">
          <a:xfrm>
            <a:off x="-13447" y="0"/>
            <a:ext cx="9386047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91200"/>
            <a:ext cx="86868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Sandy flood data –&gt; the human scale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3466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34200" y="6477000"/>
            <a:ext cx="3200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Day After Tomorrow</a:t>
            </a:r>
            <a:endParaRPr lang="en-US" dirty="0"/>
          </a:p>
        </p:txBody>
      </p:sp>
      <p:pic>
        <p:nvPicPr>
          <p:cNvPr id="5" name="Picture 4" descr="nyste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82700"/>
            <a:ext cx="8836041" cy="47371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Translating Flood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045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media.northjersey.com/images/650*450/103112_hoboken9_DNG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" y="0"/>
            <a:ext cx="91355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02586" y="6564868"/>
            <a:ext cx="2689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AP PHOTO/CHARLES SYKES</a:t>
            </a:r>
          </a:p>
        </p:txBody>
      </p:sp>
      <p:sp>
        <p:nvSpPr>
          <p:cNvPr id="5" name="AutoShape 2" descr="data:image/jpeg;base64,/9j/4AAQSkZJRgABAQAAAQABAAD/2wCEAAkGBwgHBgkIBwgKCgkLDRYPDQwMDRsUFRAWIB0iIiAdHx8kKDQsJCYxJx8fLT0tMTU3Ojo6Iys/RD84QzQ5OjcBCgoKDQwNGg8PGjclHyU3Nzc3Nzc3Nzc3Nzc3Nzc3Nzc3Nzc3Nzc3Nzc3Nzc3Nzc3Nzc3Nzc3Nzc3Nzc3Nzc3N//AABEIAJcAlwMBEQACEQEDEQH/xAAcAAABBQEBAQAAAAAAAAAAAAAGAAMEBQcBAgj/xABBEAABAwMCAwUFBAgFBAMAAAABAgMEAAURBiESMUEHEyJRYRRxgZGhFTJCYiMkM1JTsdHwFnKCwcJDotLhF0SS/8QAGgEAAgMBAQAAAAAAAAAAAAAAAAQCAwUBBv/EADYRAAICAQIDBQcDBAIDAQAAAAECAAMRBCESMUEFEyJRYTJxgZGhsfAUwdEjM+HxJEJicpIV/9oADAMBAAIRAxEAPwDDaIRUQiohFRCdwaISZDtsqWOJtGG+rijhP/umKdLbd7AlVl9dftGHOnuy283QJcEN7u1f9R39CjHx8R+Apn9Pp6/7r59BKe+uf2Fx74c23saisLbTPuMZlZGS0y1xqI64Uo/7GgajToP6dWfUwNVre3Z8pPgaS0GqQiIi+KfkOHhSlD6U8R8hgYz6Va2o1SjiFeB7pAU0McFs/GXq+zbTSG1OL9rSACVOGSRgdSapHaV55Y+Un+jpEo2NEaMvJWi2Xd4qQjvCONKvB+8OJO6fUbVa+p1Cf3Kx8pEUVE+FjKmf2MtSGe+tk6HKQrdJLZa/7kkg1Wb9M21lePdOiu5R4Xz74Bai7NrxZwtx6K800P8AqbON+/iTy+IoGlqt/sP8DO9/Yn9xflA6Zb5MQ/pm8J/fByk/Gk7aLKjiwYl6WpYMqcyKRiqpZOUQiohFRCKiEVEIqIRUQj0WO5KdDTKCtZ6DpU0RnPCo3kWYKMsdppOh+zCZeeGU4EtxeZkvJ8A8wlP4vfsKf7mjS72+JvIfvFe8su9jZfOazarLp/Tz0Ri3x0S7jLZWuJKkHiQ4pIB4QoZCc89hyFQsuvuBLHCjmB0kkrrrO25Mm2iTdHtUy7fepyUrZjpeZjRkBLbjaspKiT4iUnbmBy2qFiVikPWOZwSeeftJIX7wqxlJpAsW2TI9rNojLiznYr0mSo+0vnO2CfMKTvk5pjVBnUcOTkA4HIfm8qp2znAwTGW1+1aSladbhyXriJbqGU+zrCG8OkhzjI4QBz51I+G8XEjhwOvpuMQzxVmvrn94bahCv8PTEKiOTsslLjDSuFTgOysHzxk1nU/3RviM2ewdswd0otx+9iNldygMRCluZLhKZdYyQO5JIHGCN+XTem9SMV8XssTyByD6yqo5bHMeePpGLFHssQXnU8tKYrCJ6+5UypTaQhACAOFJAVkg7EHJNSva1uChdyR995FAi8Vh85a6cvV0n3h5q4tNNMOxEymGAPG0kq4QFKzgkgZ9M86pvprRAVO+cE/xLEdmPilLPsOltWPvxUINpvSRh2OUhKwSAfEgHhWOW6T151ct19KeIcSH5f4+MqauqxttmmS617OZ9hdK1NANKJ4HUbtL/wDE+h+Fc/T1agcVB38jDvnqOLRt5wBfaWy4W3EKQtOxSrmKz2BU4MbBBGRG65OxUQiohFRCKiElwITst8IRgJG61nkkVdRQ9z8Kf6ldlq1rxNN27PuzZmJAFzvkZakBPeIh48buBkFY9eifn5U496UDuqOfVvz7xZa2t/qW8ughFd79cXF2i46fmR0Wh/8AV1MvM+FD3RDhG6Afu5/CfPNcqorHGloPEN+fT085J7HyrIdpWRY1wlOy7G1bpMGRGWLjbu8yW4z4OS2FjYtqJOPeRjarmetQLeIHPhPmR5++QAYkpjGNxD5VpEm4wLo+S1MjNKQoNqylQUBlJ23AI2rN7wqrVjkf2jfBlgx5iPt2qC3McmIhRxJcOVvBscZPLnz6Comx+HhztOhVznEnVCSiohOEZFEJXSrHbZSI7b8JlbUdwutt8OEBRzk8I2PM86sW2xckHnINWrcxKlrT6bDcrjeLVGQpDkMIRBZTw5cBJ2JON/h9auN5tRa7D15/nlICsIxdR0g5OZkWy0sW1pn2zU9wWqZIdbbClx8/eWnJ2IHhTvuRTSMtjlycVrsB5+Q/cyhsqoUDLHf3S+gzozVoWq+3SHJszwCGX5wDTijkhTbiSACRjnsfMbZpaxGL/wBJSGHluPeJcpHD4jkfWZx2kdm7TMc3Oz5dgFPF4TxKYHnn8SP5fWmVddX4Ldn6Hz9DKCp0/iTdZi8qM7GeU28nCh9R51n2VtWxVuYjiOrqGXlGKrkoqIRUQj0WOuU6lpoZWo/L1qaIXYKvORZgoLHlN+7I9AsNMM3e4tcSB4ozax98/wARXp+6Pj5U/fYunTuKjv1P7RWpDc3ev8BD3UbN0iS2bvaVPSO5TwSYHFs83nmgdFjp58qWpNbKa32zyPl/iX2cQPEvylZbbZGvV1ujqIMlizT4oRJakILXfP5++lJ3BA5q2ycY5Va9jVVqCcsDtjfb86StVDsSBsYYtMpaaQ2ni4UJCRk5OB69aRO5zGAMDEconYqITilBKSVEADqaIHaNCUwo4S80T5BYqXA3lI8a+ceqMlFRCI70QlVdrJHuK230rdjTWf2Utg4cR6eSk/lIIq2u5kBHMHoZBkDb9YI6jkSk3Zlctlx2dDuAVb2kxypEiO4EpWniAxkbnfBBHlTtCrwEKcAjffcEbj1i754txyO23SGFjtLVqt3sKHFutBxxSQvHhSpRVw45YGcCkbbDY3EduX06xlV4RiY72t9n6IgNwtreIa1ch/8AXWen+Q/Q/Cn0Yayvgb2xy9Yow/TtxD2Tz9JijramVlDiSlSTgg9KzSCDgxwHIyJ4rk7Op3NEJp/ZFo43q4pXKR+rIAckEj8P4UD1UefoK0qf+LT3p9puXoPOJv8A1rODoOc2rXd8m6bsjUi1RG3FFwN5UglDScHcgY8gOY51Ro6Vvs4XMs1FjVJlRmXGnZz9yskObLjmO+82FLaIPhPxqi5BXYVU5AltbFlBMsark4qITh2FEIH6i1gGFqjWngW4NlvndKfMJHU/T31r6TswuOO7l5TK1XaHAeCrn5wMlTZUxwrlSXXVH99WQPcOQrbrpSsYUATIe13OWOZHAAOQAD6VbK8Swt16uNuUPZZK+Ac23CVIPw6fDFK3aSm4eIRirU21eyfnNA05qKPeEFsgMykjKmic5Hmn0rz+r0T6c55r5zc0usW8Y5GXlJRyKiEVEII9od6vVliQ12SL3pccKXV90XODA2GB577+nrTuipptYi04i2pssRQUGZestm62Ntu6xUpVKjpEhgjYFQ3TSxPd2EoeR2l+OJcHrPmjtN0s7YLw8jBUlGClf8Rs/dV7xyPup3VKLqxqF9x9/nFqSa2NJ+EBTzNZ0bky1RRKmoQofox4nD5JH94q/TU99aElV1ndoWn01YQ3ojTdvjqgyJk+aVPOsRkBTmAMkgdQkcI959aZuzqrmIICrsM8vwymv+hWARknyhJZdQ2m/IP2dLbdUBlbJ2cR70nelLdPbSfGP4+cvS1LB4TLcDA2qqWTtEIqIQX1xeFwoKYcdXC9JBBUDulHX4nl860+zNMLbONhsPvM7tHUd2nAOZ+0zvlyr0cwZYWS1PXiaI7JCEpHE4sjISP60tqdSunTiaX6ehr34VhRJ0KwGD7LMd7/ABt3gBSfkMispO2H4vGox6TSbsteHwscwLfaXHecZeSUuNqKVDyIrcRw6hl5GZDKUYqeYnYz7kZ9D7Cyh1s5SodKHRXUq3IwVijBl5iaxZbim6W5iUjAKxhaR+FQ2I+deR1FJotNZnp9PcLqw4k+qZdFRCeFnhGcE48utEINv63tcdA7yPc0uKPC20YDqVOq/dTkAE00ujsbkR8xKWvVeeflKPtJtJ1Bo9FzVDcjyYzZcWy6BxhojxpOOo5+mKu0jKlppY5VtvjKtQpKCwcxPmebHMaU6yrOUq2PmOhpO2s1uVPSMo4dQw6w+7H7GLnqKKHE8Tfed455BDe/1VgU7p/6Wne3qdhFrvHcqeW82+93JiJcZKp1sukb9Aphu6MNd6hCDgk4GSg5809KpqqLIAjA754Tt/H3ljsAckEesc0vbYDk5N1ty4rsJmKmJCUyPFgftCs4HiyAPgfPAL7HC92/POT+0K1UniXl0hVSkviohFRCZdrSQX9RyAeTKUtj5Z/5GvT9mpw6dT55P58p5zXtxagjywP3/eUlPxPEKdAXBiNPfjyFpQX0jgUo4yQTt79/pWT2rSzoGHSafZtqo5U9ZoDjrbTanHVBCEjJUo4AFYABYgCbbEKMmZJfJTc28S5TJ/RuOeH1AAAP0z8a9bpa2rpVG5gTy+ocWXMw5GQaYlOIc9nEgrZmxjybUlY/1ZH/AB+tYPbCAMj+efp/ubPZTkh08v3/ANQzrHmtFRCKiEF7gyhjWUCVK76Ut9KmoTKUjhi4BLjh9/hGee5ppGJ07KNsbn18hKSB3gJ+ElJnSvtt21XWPG9nlNrVEdZWTxoGApK0nkrxdMj3VDgXuxYh3HP+ZLiPFwtPmftEs6rTfJDBz+hdUzk9QDlJ+KSKZ12H4Lh/2H1lGl8Javymq9glt7tiXKUj9my20hXqolSv+Pzo1OE01dfnuYU+K52+Eu5OkrrCdXIkvNX5kklSZsx5hY93iKPgQKmurrYcIHAfQA/5nO5dTk+KHNohsQYDMeLFREbSnPcI5IJ3Pv3J361nO7OxZjkxpQAMASbUZKKiEVEJkmsPBqie2o4WSlYGeaSkb/SkdWdTSQ6uwU8sE4z1H7/GeP7YR69SW6HEo35DcdAU6vhBIAqrTnXalitTsSBn2j/PXkPWZtfeWHCx1Ks7gnh6EGqP1epHOxv/AKP8yPePyzOm5OSiuOqY673fNtbqiPgM1a6ayhFuYsA3XJ/PdLrHv4QWY498affRHaU48vCRXdO+t1NgqrdiT/5H677StO8dsLPYOQClQIIyCDVTanVKcGxgf/Y/zIl3BxmG/ZiCpVzcTugKbbz+YBRI+Sk/OtLTrf3Ye1ic8sk8vPfz/aem7CrcI7t1x9P9w8q+b0VEIqISj1VDZXBTOXJlxXoauNp+I33jieLwkcODxA53GPLyq/TsQ3DgEHof5ldi5Gc8oI228RbbeYrsqNf59xmqEduRPaS3wIJGeBvYhPUnh6c6espZ6yFKqo3wN/mftvFlcI4yCSfOB/b5ayLsmQhIAkMNuA/nSSk/QpqpR3miI6qfvJE8GpB8xDPsugvOaHmtw5JiyH3lpQ+lPEWyEgA4NS1rBL0yMgATmlBaskdSZ2NZo8aWzF1fb5s1xxaUImqkuyI7is7cSc+A+hGPWpNcxUtp2A9MAEfHrAJggWDPr0mjVlxyKiED/wDHDLMl1ibCcQWnFIUppQVjBx1xWf8ArgCQ45TEHbSK5SxCMHG2/wDEvrZfLbctokpCl/w1eFXyNNV312eyZo0a2i/+20Bu12yOrZYvsPiDkdPdSCg4Pd5JCvcCT8/Stns50fOntAIPnvvKO0KBYvFjOJlDrrjpy6tSz+Y5rapoqpHDUoUegxMcIq+yMT2iS+hBQl5xKfIKNQfR6d342rBbzxvA1oTkiNoWpCgpKiFDqDvVz1q6lWAI9d5IgEYM9OvOPH9K4tf+Y1XTp6aBipAvuAEiqqvsjE9svycBplbpKiEpbQTuTyAA61CzSad27yxAT5kCHdIx5ZM37RVl/wAP6fjxHiDIOXX1fnVuR8Nh8K89q7u9tLDl0909HRWKqws93LVdpgEpMnvlj8DA4vry+tZ1mrqTrmK39qaak4LZPpvI9j1P9sXQxWYSm20oK1LWrcfD41CnVd6/CBtK9J2mNTd3apgesJacmpI1x7/7Pk+yOIakd0runHPupVjYn0zUlxxDi5TjZwcQFs1nu8LvZ796s6ZTjPfyJpbL7qmueeJSgAjywANq0Lrqn8AQ45AchFErdRksMyv7aIyX4toeB4yrjRxDqMJP+1S7PHEtie77zmrOCrfnKSdGOxGezV5c+XJjMJlK71+KVd4k8acY4QTucDlyNd1YY6wcIBOOvKc0xAo3nqBPtBuEYR75ql7EhCMOhwNcRIwlZUkYByPnXHrtCHKKNvTPw3klZcjDGaRWXHIqIQJfSi1a3y8kGNcUcPiHh4jt/MfWs04q1W/JpgOBpu0ct7L/AH/PvLK56QtssFcZJiPA5C2dhn3f0xV9mjrblsY3f2Tp7d1HCfSVJnXXT/6pfWvbra4ODvfveE7YOefuPzqgW3aYgPuPOKDUarQnh1HiTzgZqfQy0oN00zxTba5lXdN7uM+mOZA8uYr12i7UruUBzv5+f+Za+nWxe9pOVMCCCCQQQQcEHmK1gcxMjG05XZyPw4kmdITHhsOPvKOEobTkn5cqg7qgyxwJNELnCjM0nTunYejkN3bUBS7cSMx4iDxd36k8s+vIdM15ztPtVeHgXl942zVaFeO3dugl6iFfNTkOz3FQLerdLKeah7uvvPwFYAS7U7tsJQKdXr/FaeBPL8/eXceyWiyRlyBHSe5QVKdd8SsD38vhTIoppXixymjXo9LpELheXUyu0Iy4+qddnx4pTpCPQA74+O3+mqNCpJa09Yp2Qpfj1Dc2P0hdWhNqMzGy7EeaTjK21JGfUV1ThgZw8pnkS1X5UMMNztPkKtwtuUOLXlCMjPqrc1ptbTxZw3Pi+MUCWcOMjliNdrbSmbFY2MguIWU5HXCN6l2aQbHP5zletB4FEe7KJEl7R0xq3lpMpEg92XhlAKkpO4FV63g71GfkRLNNxd2wHMEyN7ZB+0i1P1Yw53sxD84Mwld1xo4QgBwZSgeEA5NWcL8GUq5DA3339OZkcrnd+u81AEHlWTHp2iEoNX2hVztZUwD7VHPeNY5nzH99QKV1VXeJtzEzu0tKdRT4faG4nvSl5RdbYkuH9Za8Lycb58/jXdLd3qb8xJdn6sairf2hsZbyGW5DK2XW0rbWMKSoZBFMMoYYIjrorrwsMiBUqPJ0bPEqIFOWp5WHGifuH++R+FZzq2lfiX2T+f6mBYlnZdneV71nmPL8/wAGX8i0WLUEduTIgxpSXE8SXSjCse/nWtTqbFGa22m0BVegbGQYOWvTOl5V5nQhYW0+xn75kOKC/wDSTihO1tTZY1eeXu/iJUNVbfZVwY4frL65ybbpW1FUSIwypXhaZaQE8avXHSl9Vqii8TnJ9Zfq9TXo6uLHuEg6esLsp77YvYLspw8SGl8kDoSP5Dp76Uo05f8AqW7mJaLQtY36nU7seQ8oW8hvT82oIaxnOT5LNgtx4nnVDvyPwjmAf5n3Cs/V2F2FKczzmJ2ne1rDSVczz9PzmYTW6G3BhsxmRhtpPCPX1p1ECKFHSa1NS01iteQkqpy2Qryw9KtE2PFc7t91haGl/uqKSAfnU62VXUtyyJFgSpAmdXKHAuVsbtg01OauSIa4keOuL+gYcXjLvecjgjPFnffzrUR7Ecv3g4Sck53OOmP2ihAIA4TmNds8gRotmjlX7NK1E+4JT/vVehOFss90NSMlElV2FzBKiTrapxSTKiggjmkoygn5KBqNx49PVZ5bTtY4bnXz3hcXL3E059hjTrDCUMGO5LelNpihOMd5+8c88Y5mjFT2973meuAN/dO+MJwcOPtC2wPxn7TFMKWmWwhsNB9JyFlPhJ+YpK0MLDxDBjKEEbGWNVyU4RkYohA6/WqVaLib3Zhkc5DA5EdTjyP0O9Z99T1P31fx/eYes0tmmt/Vace8S9sV9iXljjYUEupHjaUfEn+o9aZo1CWjbnNDSa2rUrlDv1EnyozUyO4xIRxNuJKVJPlVrKGBUxmytbFKNyMEdNvOWS9v2GSslpZK46j/AH1H1HrSGnJptNLcun5+bzE0DtpNQ2kc7Hdfz83j2n1hGq78pRACSCSegzUqNtRZLNEQNbeTI1pbOp9Qu3KRkwYp4WEHko8x/X4ioVD9RabDyHKVadf1+qNzewuw/Pr8oa/drSm/BzUWphEV7DbQJFwWeEJSMhB/3Pp86Tv1QTwpu0ytb2iKz3VPic/SO6WsH2a2uTLV3k9/dxZOeHO+M9fU13TafuxxN7Rk+z9D+nBezdzzMIKbmlFRCVGpWro/aXUWSQliZxJKVEgZAO6QSCASOpBq2g1hwbBkSFgYr4ecENPd9ctRriS7ve21xWEOuxJb6UKU5xHIwkAKQAkbjnxU9fwpVxKqnPUf56xavLPgk7QE7eroXL0phC9mGW2QB0USVk/LA+FR/t6H1Yzvt6n3CDPZVfPsi/xnXV8LTTnj327tfhVn0GQa5pf6tT0deYhqPBYtnwM17tBRAjXKOh0SJE6colhbwW+3FSAAS20NlL8h0zk4FWaEuyHoF59M+8+UjqMKR5n6fCX+jXEQWUWwWxVtjhPFGEl9Jfkn8aigbjpzPwG1L6oFz3nFxHrgHA8t5dThRwAYhTkUnL5QXLVtqgqKA8qQ4k7pZGcH38qWfV1LtnJ9Jm39qaak4zk+koH9fvFR9ngNpHQuOEk/IDFKtr2PJZlv2+c+FPrBqXclPTfbI7SIb3MmOSnJzz50mzlm4gMH0mTbqy9neoOE+kvrZrqZHSlE9lMoDbjSeBWPlg/Smq9a67Nv95paft2xBi0Z9eRnnU19gXJMSZBU63OjrBAUjBxz58tiPqa5qLksw6+0Ia/X0XhLajh1MhSLynvby6wTxTwlKdiMA/e/p8aqa3dyP+0ofWjNzId3xj9/4l3bdT2qy2lmLGS7IdQnKilPAFKO53P9KZr1VdVYUDJj9Hael0tArTJI+/xlPdtX3K4JLbahFZPNDRyo+9XP5YqizV2vtyEQ1PbF9w4V8I9P5kayXz7GJWxDYcdPN1zPFjyHlVdNxq3AGZTpNf8Apt1QE+ZhFD18kqAmQSkHmtpzP0IH86bXX7+JflNWrt9c/wBRMe6Etqv1uuigiJJBc/hqBSr5Hn8Kcq1Fdmynea+n12n1G1bb+XWWZIFXRuUVx1I1abgpq6xZEWGSkNzynjZUT0UU7o328W1X16c2LlCCfLr/AJlTWhT4ht5ydIXbu7F2X3CxHZWpMkYPC3jKsK8tqrHHnu/OTJXHHPlLXd1cut6ffcJ4nXFPKB6FR2HwGBTuvIVlqHJRF9IMg2HqZSW2V7JNadOeEHCx5g86VotNVgcdJdbWLEK+c+m9FXqTqDR4bgzGWLnECWVSFtd7hHRQT1JSPmKZ1NaV3ceMo24lNTs9eOTCUVml2n7QXf1CfNEYqU04UlS3FDKS464cISMZCWwQADkjJpq5LOHuthn5e4DmfUypGTPHzx+bzS7HcWrvao89hK0Nvp4glY3H9+dZVtZqcoeYjqOHXiErL3pKBcip5vMaSrmtAyFH1TSFukR9xsZnavsqjUbjwt5/4gbP0hdohJbZElv95k5PyO9IvpbV6Z938Tz93Y+pr9kcQ9JTvQ5LGe/jvN4/fQRVBVhzEQei1PbUj4RtDTjhwhtaj5JSTXMGQFbHkJYxNP3WZjuYL2D+JY4B9cVYtNrcl/aN1dnamz2UPx2npjT8+TLlxGEIW/Fx3iQsDPuJoWh2YqOYkk7OussdF3K+sjybRcopw/BkI/0E/UbVFq3XmuJTZotRX7SGQyhQOCkg+RBqEXKMOkkx7ZOkkBiG+5nkUtnHzqQR25A/KX16S+w+FCZfW3RFwkEKmqRFR1GQtXyG31pqvR2N7W006Ow7n3tPCPnDazWKDaG/1Vs94RhTqzlSv6fCtCqhKvZnodLo6dMMIN/PrG79eoVsQGZTjweeQrgRGaU44B1VgA4AyNzTlNL2HK8h57S+x1UbwDttjSuO29HcmX61Pq4PaItwdaebBPJbZVwqx1xg+laVl5DEEBGHQgEfA4/POKom23iBnrtKnQdJ6Ta0/bAGkOgrcTxZIazk5PmpW3wNVaZi7tqben3krgAopTr9p85yX1PvuOr+8tRJrOdi7FjzMaVQoCjpGwcVGSmg9lurnLDdW1LKlNAcDqM7ra/qnmPlWjpyNRUaG58xE7gan70cus2vUrdvSy3fZAfvDTim02+FxAR0rVsknpufxKzjNQo48mkeHzPX890lbw+2d/IdJyzqvjM6RLuMsiSy4BNiOK4YyI5yUraV+UZznngg9DXbe5KhUGx5HrnyM6neA5Y79fd6QvhTI0+K3KhvIeYcGULQcg0i6lGKsMERhWDDIkiuTsVEIsCiE4oZFEJXQ7OxEuEqa2pwuSfvgkYHuqlKVRy45mLVaVK7HsHNucscbVdGYsDyohO0QiohIk+czEbSkqQX3SUMMlYSXlgE8Kc9cCpKhacJwIIMXSU/dF360w3JWWExLjbSQmRFUhSiCkHY/eO3Xbyp01qE7qw46g9D+fSLhyW4lGfMdRJVudRaE3rUVwjLt0WSULEVeOMlIxxEDYKWTjHoM71CxTbwUIeIjr+dBOg8HFYdhPnvtC1I/fbu+48rxLVlSRyQB91A9w+tWat1QChOS8/UyNClibW6/aCFZ8aiohHGnlsrSts8K0nIUK6rFTkThAIwZs/ZnriIqGuy30IXbH8oUHDkMqPPP5D9D8a1CDqVF1WzjmPP1ESB7g923snlND1VFeatRD7pNit8TvVBTvG5McA8CFE/h+7/AJiRVGncF9vbY49B6/nKW2r4d/ZEZ0W/cPslgWthpVuhRinon22Qd1cJ/CgKyOLqalqlTjPGfET8h/PpOUE8Ph5D6wjsGo7ffWiYToDyP2jCyAtG+OXUZ2yMg+dK30PSfFy85dXatg2lxVMsiohFRCKiEVEIqIRGiEp7vfEwH0xWIUqfLUgu9xFSkqSgbcRKiAN+W+T0FXV08Y4iQB5mQZ+E45mUM233OJIa1RHU/NkpSrvoLqEpIYUc8DY/CtOATv4iDTCWVsDQ2w8/X19D9JSysD3g3lr7Na5T8XVDby43CxxLdzwB1ojk4DzA5/CqeKxQaCM/z6SeEJFkxjtW7QFXV/2aCopitE9wjqo8u8UP5CnDjRV4H9w/QSgZ1LZ/6j6zJlqKySo5J3J86y47PNEIqIRUQj0WQ5GeDrS8KHnyI8jVldjVtxKd5F0VxwtNj7Pu0dgRDaL0gyLatJQpCxxKZB5j8yPTmPpWhwpqjx1HhsHTz9RE8tR4X3SatdWnbpYI0TTLzDcSQUtLkNLx3UfHiKMfixt6ZpSphXaWuG46eZ9YwwLLivlKm7Xi32uTFsNjXDiym0COuY6Bww2zjw8R5rOMhPU4Jq6qmywG6zJHPHn/AIlbuqkInPz8pLtmoHoWjYlynqcmPuOhpsbBTpU5wp5DnioWUB9QUXYc/pJrYRWGO8LUZI3pOXxhq4Qnn1MNS2FvIUUqbS4CoEcwRUijAcRG0iGUnGY737XHwd6jjzjh4hmuYM7kSJcrzbLWEG4z48XjzwB1wJKsc8A86nXVZZ7AzOM6r7RlXfdWRrVD9raiyZrBQlYfYA7kJUcAlwnGMnpn3VbTpWsbhJwfXn8pXZcEGcZlXqqfdozVrcmh1mC+tTUxm3ujvAs/sgHDjY7A/dwTzq3TJWSwXcjln67SFrMME8uuI4uNdY06LdYEJr2luP7PLtntQUtTOT3ZCztxDfOdjk71wGpkNbHbmDjr12gQ4YOBv1EnRpjtoYuF31JJTEafcSW4yneMMJSkAJHmonJIHnVbILGWukZx15Z6yYbgBdziY52k9pLt1UYkXiZip+5HJ3UeinMfRNNZr0QwN7PoJRh9ScnZfvMpfecfdW46srWs5JPWs5mLEk844AAMCNVGdiohFRCKiEVEJ7adU0sLbJSpJyCDuK6CQcicIB2MONH9oNxsDw4H+FKj40KBLTn+ZPQ+oxWguqruHDqB8Rz+MVNLVnNJ+E2Wx6/07fYjke4oZhLkjDhc4VMuEjGePl/+qi2jtXD0niA5Y5wGoRvDYMH1k+RYZDMHTrVsSzcINqX3pQp4JU8sAhCgccO2SeY3ri3gtYX8Jb6fvJtWcKF3AhbDeU/GbecYcYUtIUppwjiQSORwSM+40kQAcA5l43md2SxTbylMwNQGGjeHJZlHi9pAS6SUp2wAcY58jyrUtvSo8O58IGOnKKJWzb7cz75W3SIot6nlqgRVssXVXeTOPElgeAnu9sbA53UOZq2th/TXiOSvLoefP/UrdT4mx159ekLJciNadZOzLoSIsqChEeStBUlJSo8ScgbE5B9aSVWt04VOYO498YOFsyw2Ii01a0zdK3KCtpxmDMfkCMhxJSUtKJweHoMkkCi+zhvVwdwBmcrXirI6HMnKgof0Y3A1U4w3mMluSsOgJSR+IKPXYGq+8Iv46R12lhUGvDwPuevNOaXZeRp5hEiS5+0mPKOFn8yz43Dvy+tNHTu449S3CPL+BF++UeGkZMx7VWuLjfJSnXJC1qGyVHYIHkhPJP8AOoWasIvBQOEefUya6cseK05+0ElqKzk8zzPnWfGp5ohFRCKiEVEIqIRUQiohO5NEI/GlvxTxMOqSc7gHY+8VZXa9ZypxIuiuMMMwlsmurraFgx5LzPU9wshJ96D4TTn67jGLkDfeLfpSv9tsQ8s/bVcAUokpjyBjcOMlC/mkkfSgLorORKn5wJ1KcwDCiF2uMuIHHZlZP8J4Y+oFTHZ6t7Nn0kf1ZX2ljn/ybaSHWxYHD35y6klvDhxzV59OdWf/AJtmx4+XvkP1qcuGMTO1xtpHCzZgkAbBx7YfJNV/oEX27PpJ/qi3srBO79tF0cK0R1MR+mI7BKh7ys4+QqP/AAa/NjJf8l/IQDvGs7ndXSuRIddV0VIcKyPcOQ+VcOvZdqlCj6zo0obewkwekSHpC+N51a1eajmkWdnOWOTGFVVGFGI3moyU5RCKiEVEIqIT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data:image/jpeg;base64,/9j/4AAQSkZJRgABAQAAAQABAAD/2wCEAAkGBwgHBgkIBwgKCgkLDRYPDQwMDRsUFRAWIB0iIiAdHx8kKDQsJCYxJx8fLT0tMTU3Ojo6Iys/RD84QzQ5OjcBCgoKDQwNGg8PGjclHyU3Nzc3Nzc3Nzc3Nzc3Nzc3Nzc3Nzc3Nzc3Nzc3Nzc3Nzc3Nzc3Nzc3Nzc3Nzc3Nzc3N//AABEIAJcAlwMBEQACEQEDEQH/xAAcAAABBQEBAQAAAAAAAAAAAAAGAAMEBQcBAgj/xABBEAABAwMCAwUFBAgFBAMAAAABAgMEAAURBiESMUEHEyJRYRRxgZGhFTJCYiMkM1JTsdHwFnKCwcJDotLhF0SS/8QAGgEAAgMBAQAAAAAAAAAAAAAAAAQCAwUBBv/EADYRAAICAQIDBQcDBAIDAQAAAAECAAMRBCESMUEFEyJRYTJxgZGhsfAUwdEjM+HxJEJicpIV/9oADAMBAAIRAxEAPwDDaIRUQiohFRCdwaISZDtsqWOJtGG+rijhP/umKdLbd7AlVl9dftGHOnuy283QJcEN7u1f9R39CjHx8R+Apn9Pp6/7r59BKe+uf2Fx74c23saisLbTPuMZlZGS0y1xqI64Uo/7GgajToP6dWfUwNVre3Z8pPgaS0GqQiIi+KfkOHhSlD6U8R8hgYz6Va2o1SjiFeB7pAU0McFs/GXq+zbTSG1OL9rSACVOGSRgdSapHaV55Y+Un+jpEo2NEaMvJWi2Xd4qQjvCONKvB+8OJO6fUbVa+p1Cf3Kx8pEUVE+FjKmf2MtSGe+tk6HKQrdJLZa/7kkg1Wb9M21lePdOiu5R4Xz74Bai7NrxZwtx6K800P8AqbON+/iTy+IoGlqt/sP8DO9/Yn9xflA6Zb5MQ/pm8J/fByk/Gk7aLKjiwYl6WpYMqcyKRiqpZOUQiohFRCKiEVEIqIRUQj0WO5KdDTKCtZ6DpU0RnPCo3kWYKMsdppOh+zCZeeGU4EtxeZkvJ8A8wlP4vfsKf7mjS72+JvIfvFe8su9jZfOazarLp/Tz0Ri3x0S7jLZWuJKkHiQ4pIB4QoZCc89hyFQsuvuBLHCjmB0kkrrrO25Mm2iTdHtUy7fepyUrZjpeZjRkBLbjaspKiT4iUnbmBy2qFiVikPWOZwSeeftJIX7wqxlJpAsW2TI9rNojLiznYr0mSo+0vnO2CfMKTvk5pjVBnUcOTkA4HIfm8qp2znAwTGW1+1aSladbhyXriJbqGU+zrCG8OkhzjI4QBz51I+G8XEjhwOvpuMQzxVmvrn94bahCv8PTEKiOTsslLjDSuFTgOysHzxk1nU/3RviM2ewdswd0otx+9iNldygMRCluZLhKZdYyQO5JIHGCN+XTem9SMV8XssTyByD6yqo5bHMeePpGLFHssQXnU8tKYrCJ6+5UypTaQhACAOFJAVkg7EHJNSva1uChdyR995FAi8Vh85a6cvV0n3h5q4tNNMOxEymGAPG0kq4QFKzgkgZ9M86pvprRAVO+cE/xLEdmPilLPsOltWPvxUINpvSRh2OUhKwSAfEgHhWOW6T151ct19KeIcSH5f4+MqauqxttmmS617OZ9hdK1NANKJ4HUbtL/wDE+h+Fc/T1agcVB38jDvnqOLRt5wBfaWy4W3EKQtOxSrmKz2BU4MbBBGRG65OxUQiohFRCKiElwITst8IRgJG61nkkVdRQ9z8Kf6ldlq1rxNN27PuzZmJAFzvkZakBPeIh48buBkFY9eifn5U496UDuqOfVvz7xZa2t/qW8ughFd79cXF2i46fmR0Wh/8AV1MvM+FD3RDhG6Afu5/CfPNcqorHGloPEN+fT085J7HyrIdpWRY1wlOy7G1bpMGRGWLjbu8yW4z4OS2FjYtqJOPeRjarmetQLeIHPhPmR5++QAYkpjGNxD5VpEm4wLo+S1MjNKQoNqylQUBlJ23AI2rN7wqrVjkf2jfBlgx5iPt2qC3McmIhRxJcOVvBscZPLnz6Comx+HhztOhVznEnVCSiohOEZFEJXSrHbZSI7b8JlbUdwutt8OEBRzk8I2PM86sW2xckHnINWrcxKlrT6bDcrjeLVGQpDkMIRBZTw5cBJ2JON/h9auN5tRa7D15/nlICsIxdR0g5OZkWy0sW1pn2zU9wWqZIdbbClx8/eWnJ2IHhTvuRTSMtjlycVrsB5+Q/cyhsqoUDLHf3S+gzozVoWq+3SHJszwCGX5wDTijkhTbiSACRjnsfMbZpaxGL/wBJSGHluPeJcpHD4jkfWZx2kdm7TMc3Oz5dgFPF4TxKYHnn8SP5fWmVddX4Ldn6Hz9DKCp0/iTdZi8qM7GeU28nCh9R51n2VtWxVuYjiOrqGXlGKrkoqIRUQj0WOuU6lpoZWo/L1qaIXYKvORZgoLHlN+7I9AsNMM3e4tcSB4ozax98/wARXp+6Pj5U/fYunTuKjv1P7RWpDc3ev8BD3UbN0iS2bvaVPSO5TwSYHFs83nmgdFjp58qWpNbKa32zyPl/iX2cQPEvylZbbZGvV1ujqIMlizT4oRJakILXfP5++lJ3BA5q2ycY5Va9jVVqCcsDtjfb86StVDsSBsYYtMpaaQ2ni4UJCRk5OB69aRO5zGAMDEconYqITilBKSVEADqaIHaNCUwo4S80T5BYqXA3lI8a+ceqMlFRCI70QlVdrJHuK230rdjTWf2Utg4cR6eSk/lIIq2u5kBHMHoZBkDb9YI6jkSk3Zlctlx2dDuAVb2kxypEiO4EpWniAxkbnfBBHlTtCrwEKcAjffcEbj1i754txyO23SGFjtLVqt3sKHFutBxxSQvHhSpRVw45YGcCkbbDY3EduX06xlV4RiY72t9n6IgNwtreIa1ch/8AXWen+Q/Q/Cn0Yayvgb2xy9Yow/TtxD2Tz9JijramVlDiSlSTgg9KzSCDgxwHIyJ4rk7Op3NEJp/ZFo43q4pXKR+rIAckEj8P4UD1UefoK0qf+LT3p9puXoPOJv8A1rODoOc2rXd8m6bsjUi1RG3FFwN5UglDScHcgY8gOY51Ro6Vvs4XMs1FjVJlRmXGnZz9yskObLjmO+82FLaIPhPxqi5BXYVU5AltbFlBMsark4qITh2FEIH6i1gGFqjWngW4NlvndKfMJHU/T31r6TswuOO7l5TK1XaHAeCrn5wMlTZUxwrlSXXVH99WQPcOQrbrpSsYUATIe13OWOZHAAOQAD6VbK8Swt16uNuUPZZK+Ac23CVIPw6fDFK3aSm4eIRirU21eyfnNA05qKPeEFsgMykjKmic5Hmn0rz+r0T6c55r5zc0usW8Y5GXlJRyKiEVEII9od6vVliQ12SL3pccKXV90XODA2GB577+nrTuipptYi04i2pssRQUGZestm62Ntu6xUpVKjpEhgjYFQ3TSxPd2EoeR2l+OJcHrPmjtN0s7YLw8jBUlGClf8Rs/dV7xyPup3VKLqxqF9x9/nFqSa2NJ+EBTzNZ0bky1RRKmoQofox4nD5JH94q/TU99aElV1ndoWn01YQ3ojTdvjqgyJk+aVPOsRkBTmAMkgdQkcI959aZuzqrmIICrsM8vwymv+hWARknyhJZdQ2m/IP2dLbdUBlbJ2cR70nelLdPbSfGP4+cvS1LB4TLcDA2qqWTtEIqIQX1xeFwoKYcdXC9JBBUDulHX4nl860+zNMLbONhsPvM7tHUd2nAOZ+0zvlyr0cwZYWS1PXiaI7JCEpHE4sjISP60tqdSunTiaX6ehr34VhRJ0KwGD7LMd7/ABt3gBSfkMispO2H4vGox6TSbsteHwscwLfaXHecZeSUuNqKVDyIrcRw6hl5GZDKUYqeYnYz7kZ9D7Cyh1s5SodKHRXUq3IwVijBl5iaxZbim6W5iUjAKxhaR+FQ2I+deR1FJotNZnp9PcLqw4k+qZdFRCeFnhGcE48utEINv63tcdA7yPc0uKPC20YDqVOq/dTkAE00ujsbkR8xKWvVeeflKPtJtJ1Bo9FzVDcjyYzZcWy6BxhojxpOOo5+mKu0jKlppY5VtvjKtQpKCwcxPmebHMaU6yrOUq2PmOhpO2s1uVPSMo4dQw6w+7H7GLnqKKHE8Tfed455BDe/1VgU7p/6Wne3qdhFrvHcqeW82+93JiJcZKp1sukb9Aphu6MNd6hCDgk4GSg5809KpqqLIAjA754Tt/H3ljsAckEesc0vbYDk5N1ty4rsJmKmJCUyPFgftCs4HiyAPgfPAL7HC92/POT+0K1UniXl0hVSkviohFRCZdrSQX9RyAeTKUtj5Z/5GvT9mpw6dT55P58p5zXtxagjywP3/eUlPxPEKdAXBiNPfjyFpQX0jgUo4yQTt79/pWT2rSzoGHSafZtqo5U9ZoDjrbTanHVBCEjJUo4AFYABYgCbbEKMmZJfJTc28S5TJ/RuOeH1AAAP0z8a9bpa2rpVG5gTy+ocWXMw5GQaYlOIc9nEgrZmxjybUlY/1ZH/AB+tYPbCAMj+efp/ubPZTkh08v3/ANQzrHmtFRCKiEF7gyhjWUCVK76Ut9KmoTKUjhi4BLjh9/hGee5ppGJ07KNsbn18hKSB3gJ+ElJnSvtt21XWPG9nlNrVEdZWTxoGApK0nkrxdMj3VDgXuxYh3HP+ZLiPFwtPmftEs6rTfJDBz+hdUzk9QDlJ+KSKZ12H4Lh/2H1lGl8Javymq9glt7tiXKUj9my20hXqolSv+Pzo1OE01dfnuYU+K52+Eu5OkrrCdXIkvNX5kklSZsx5hY93iKPgQKmurrYcIHAfQA/5nO5dTk+KHNohsQYDMeLFREbSnPcI5IJ3Pv3J361nO7OxZjkxpQAMASbUZKKiEVEJkmsPBqie2o4WSlYGeaSkb/SkdWdTSQ6uwU8sE4z1H7/GeP7YR69SW6HEo35DcdAU6vhBIAqrTnXalitTsSBn2j/PXkPWZtfeWHCx1Ks7gnh6EGqP1epHOxv/AKP8yPePyzOm5OSiuOqY673fNtbqiPgM1a6ayhFuYsA3XJ/PdLrHv4QWY498affRHaU48vCRXdO+t1NgqrdiT/5H677StO8dsLPYOQClQIIyCDVTanVKcGxgf/Y/zIl3BxmG/ZiCpVzcTugKbbz+YBRI+Sk/OtLTrf3Ye1ic8sk8vPfz/aem7CrcI7t1x9P9w8q+b0VEIqISj1VDZXBTOXJlxXoauNp+I33jieLwkcODxA53GPLyq/TsQ3DgEHof5ldi5Gc8oI228RbbeYrsqNf59xmqEduRPaS3wIJGeBvYhPUnh6c6espZ6yFKqo3wN/mftvFlcI4yCSfOB/b5ayLsmQhIAkMNuA/nSSk/QpqpR3miI6qfvJE8GpB8xDPsugvOaHmtw5JiyH3lpQ+lPEWyEgA4NS1rBL0yMgATmlBaskdSZ2NZo8aWzF1fb5s1xxaUImqkuyI7is7cSc+A+hGPWpNcxUtp2A9MAEfHrAJggWDPr0mjVlxyKiED/wDHDLMl1ibCcQWnFIUppQVjBx1xWf8ArgCQ45TEHbSK5SxCMHG2/wDEvrZfLbctokpCl/w1eFXyNNV312eyZo0a2i/+20Bu12yOrZYvsPiDkdPdSCg4Pd5JCvcCT8/Stns50fOntAIPnvvKO0KBYvFjOJlDrrjpy6tSz+Y5rapoqpHDUoUegxMcIq+yMT2iS+hBQl5xKfIKNQfR6d342rBbzxvA1oTkiNoWpCgpKiFDqDvVz1q6lWAI9d5IgEYM9OvOPH9K4tf+Y1XTp6aBipAvuAEiqqvsjE9svycBplbpKiEpbQTuTyAA61CzSad27yxAT5kCHdIx5ZM37RVl/wAP6fjxHiDIOXX1fnVuR8Nh8K89q7u9tLDl0909HRWKqws93LVdpgEpMnvlj8DA4vry+tZ1mrqTrmK39qaak4LZPpvI9j1P9sXQxWYSm20oK1LWrcfD41CnVd6/CBtK9J2mNTd3apgesJacmpI1x7/7Pk+yOIakd0runHPupVjYn0zUlxxDi5TjZwcQFs1nu8LvZ796s6ZTjPfyJpbL7qmueeJSgAjywANq0Lrqn8AQ45AchFErdRksMyv7aIyX4toeB4yrjRxDqMJP+1S7PHEtie77zmrOCrfnKSdGOxGezV5c+XJjMJlK71+KVd4k8acY4QTucDlyNd1YY6wcIBOOvKc0xAo3nqBPtBuEYR75ql7EhCMOhwNcRIwlZUkYByPnXHrtCHKKNvTPw3klZcjDGaRWXHIqIQJfSi1a3y8kGNcUcPiHh4jt/MfWs04q1W/JpgOBpu0ct7L/AH/PvLK56QtssFcZJiPA5C2dhn3f0xV9mjrblsY3f2Tp7d1HCfSVJnXXT/6pfWvbra4ODvfveE7YOefuPzqgW3aYgPuPOKDUarQnh1HiTzgZqfQy0oN00zxTba5lXdN7uM+mOZA8uYr12i7UruUBzv5+f+Za+nWxe9pOVMCCCCQQQQcEHmK1gcxMjG05XZyPw4kmdITHhsOPvKOEobTkn5cqg7qgyxwJNELnCjM0nTunYejkN3bUBS7cSMx4iDxd36k8s+vIdM15ztPtVeHgXl942zVaFeO3dugl6iFfNTkOz3FQLerdLKeah7uvvPwFYAS7U7tsJQKdXr/FaeBPL8/eXceyWiyRlyBHSe5QVKdd8SsD38vhTIoppXixymjXo9LpELheXUyu0Iy4+qddnx4pTpCPQA74+O3+mqNCpJa09Yp2Qpfj1Dc2P0hdWhNqMzGy7EeaTjK21JGfUV1ThgZw8pnkS1X5UMMNztPkKtwtuUOLXlCMjPqrc1ptbTxZw3Pi+MUCWcOMjliNdrbSmbFY2MguIWU5HXCN6l2aQbHP5zletB4FEe7KJEl7R0xq3lpMpEg92XhlAKkpO4FV63g71GfkRLNNxd2wHMEyN7ZB+0i1P1Yw53sxD84Mwld1xo4QgBwZSgeEA5NWcL8GUq5DA3339OZkcrnd+u81AEHlWTHp2iEoNX2hVztZUwD7VHPeNY5nzH99QKV1VXeJtzEzu0tKdRT4faG4nvSl5RdbYkuH9Za8Lycb58/jXdLd3qb8xJdn6sairf2hsZbyGW5DK2XW0rbWMKSoZBFMMoYYIjrorrwsMiBUqPJ0bPEqIFOWp5WHGifuH++R+FZzq2lfiX2T+f6mBYlnZdneV71nmPL8/wAGX8i0WLUEduTIgxpSXE8SXSjCse/nWtTqbFGa22m0BVegbGQYOWvTOl5V5nQhYW0+xn75kOKC/wDSTihO1tTZY1eeXu/iJUNVbfZVwY4frL65ybbpW1FUSIwypXhaZaQE8avXHSl9Vqii8TnJ9Zfq9TXo6uLHuEg6esLsp77YvYLspw8SGl8kDoSP5Dp76Uo05f8AqW7mJaLQtY36nU7seQ8oW8hvT82oIaxnOT5LNgtx4nnVDvyPwjmAf5n3Cs/V2F2FKczzmJ2ne1rDSVczz9PzmYTW6G3BhsxmRhtpPCPX1p1ECKFHSa1NS01iteQkqpy2Qryw9KtE2PFc7t91haGl/uqKSAfnU62VXUtyyJFgSpAmdXKHAuVsbtg01OauSIa4keOuL+gYcXjLvecjgjPFnffzrUR7Ecv3g4Sck53OOmP2ihAIA4TmNds8gRotmjlX7NK1E+4JT/vVehOFss90NSMlElV2FzBKiTrapxSTKiggjmkoygn5KBqNx49PVZ5bTtY4bnXz3hcXL3E059hjTrDCUMGO5LelNpihOMd5+8c88Y5mjFT2973meuAN/dO+MJwcOPtC2wPxn7TFMKWmWwhsNB9JyFlPhJ+YpK0MLDxDBjKEEbGWNVyU4RkYohA6/WqVaLib3Zhkc5DA5EdTjyP0O9Z99T1P31fx/eYes0tmmt/Vace8S9sV9iXljjYUEupHjaUfEn+o9aZo1CWjbnNDSa2rUrlDv1EnyozUyO4xIRxNuJKVJPlVrKGBUxmytbFKNyMEdNvOWS9v2GSslpZK46j/AH1H1HrSGnJptNLcun5+bzE0DtpNQ2kc7Hdfz83j2n1hGq78pRACSCSegzUqNtRZLNEQNbeTI1pbOp9Qu3KRkwYp4WEHko8x/X4ioVD9RabDyHKVadf1+qNzewuw/Pr8oa/drSm/BzUWphEV7DbQJFwWeEJSMhB/3Pp86Tv1QTwpu0ytb2iKz3VPic/SO6WsH2a2uTLV3k9/dxZOeHO+M9fU13TafuxxN7Rk+z9D+nBezdzzMIKbmlFRCVGpWro/aXUWSQliZxJKVEgZAO6QSCASOpBq2g1hwbBkSFgYr4ecENPd9ctRriS7ve21xWEOuxJb6UKU5xHIwkAKQAkbjnxU9fwpVxKqnPUf56xavLPgk7QE7eroXL0phC9mGW2QB0USVk/LA+FR/t6H1Yzvt6n3CDPZVfPsi/xnXV8LTTnj327tfhVn0GQa5pf6tT0deYhqPBYtnwM17tBRAjXKOh0SJE6colhbwW+3FSAAS20NlL8h0zk4FWaEuyHoF59M+8+UjqMKR5n6fCX+jXEQWUWwWxVtjhPFGEl9Jfkn8aigbjpzPwG1L6oFz3nFxHrgHA8t5dThRwAYhTkUnL5QXLVtqgqKA8qQ4k7pZGcH38qWfV1LtnJ9Jm39qaak4zk+koH9fvFR9ngNpHQuOEk/IDFKtr2PJZlv2+c+FPrBqXclPTfbI7SIb3MmOSnJzz50mzlm4gMH0mTbqy9neoOE+kvrZrqZHSlE9lMoDbjSeBWPlg/Smq9a67Nv95paft2xBi0Z9eRnnU19gXJMSZBU63OjrBAUjBxz58tiPqa5qLksw6+0Ia/X0XhLajh1MhSLynvby6wTxTwlKdiMA/e/p8aqa3dyP+0ofWjNzId3xj9/4l3bdT2qy2lmLGS7IdQnKilPAFKO53P9KZr1VdVYUDJj9Hael0tArTJI+/xlPdtX3K4JLbahFZPNDRyo+9XP5YqizV2vtyEQ1PbF9w4V8I9P5kayXz7GJWxDYcdPN1zPFjyHlVdNxq3AGZTpNf8Apt1QE+ZhFD18kqAmQSkHmtpzP0IH86bXX7+JflNWrt9c/wBRMe6Etqv1uuigiJJBc/hqBSr5Hn8Kcq1Fdmynea+n12n1G1bb+XWWZIFXRuUVx1I1abgpq6xZEWGSkNzynjZUT0UU7o328W1X16c2LlCCfLr/AJlTWhT4ht5ydIXbu7F2X3CxHZWpMkYPC3jKsK8tqrHHnu/OTJXHHPlLXd1cut6ffcJ4nXFPKB6FR2HwGBTuvIVlqHJRF9IMg2HqZSW2V7JNadOeEHCx5g86VotNVgcdJdbWLEK+c+m9FXqTqDR4bgzGWLnECWVSFtd7hHRQT1JSPmKZ1NaV3ceMo24lNTs9eOTCUVml2n7QXf1CfNEYqU04UlS3FDKS464cISMZCWwQADkjJpq5LOHuthn5e4DmfUypGTPHzx+bzS7HcWrvao89hK0Nvp4glY3H9+dZVtZqcoeYjqOHXiErL3pKBcip5vMaSrmtAyFH1TSFukR9xsZnavsqjUbjwt5/4gbP0hdohJbZElv95k5PyO9IvpbV6Z938Tz93Y+pr9kcQ9JTvQ5LGe/jvN4/fQRVBVhzEQei1PbUj4RtDTjhwhtaj5JSTXMGQFbHkJYxNP3WZjuYL2D+JY4B9cVYtNrcl/aN1dnamz2UPx2npjT8+TLlxGEIW/Fx3iQsDPuJoWh2YqOYkk7OussdF3K+sjybRcopw/BkI/0E/UbVFq3XmuJTZotRX7SGQyhQOCkg+RBqEXKMOkkx7ZOkkBiG+5nkUtnHzqQR25A/KX16S+w+FCZfW3RFwkEKmqRFR1GQtXyG31pqvR2N7W006Ow7n3tPCPnDazWKDaG/1Vs94RhTqzlSv6fCtCqhKvZnodLo6dMMIN/PrG79eoVsQGZTjweeQrgRGaU44B1VgA4AyNzTlNL2HK8h57S+x1UbwDttjSuO29HcmX61Pq4PaItwdaebBPJbZVwqx1xg+laVl5DEEBGHQgEfA4/POKom23iBnrtKnQdJ6Ta0/bAGkOgrcTxZIazk5PmpW3wNVaZi7tqben3krgAopTr9p85yX1PvuOr+8tRJrOdi7FjzMaVQoCjpGwcVGSmg9lurnLDdW1LKlNAcDqM7ra/qnmPlWjpyNRUaG58xE7gan70cus2vUrdvSy3fZAfvDTim02+FxAR0rVsknpufxKzjNQo48mkeHzPX890lbw+2d/IdJyzqvjM6RLuMsiSy4BNiOK4YyI5yUraV+UZznngg9DXbe5KhUGx5HrnyM6neA5Y79fd6QvhTI0+K3KhvIeYcGULQcg0i6lGKsMERhWDDIkiuTsVEIsCiE4oZFEJXQ7OxEuEqa2pwuSfvgkYHuqlKVRy45mLVaVK7HsHNucscbVdGYsDyohO0QiohIk+czEbSkqQX3SUMMlYSXlgE8Kc9cCpKhacJwIIMXSU/dF360w3JWWExLjbSQmRFUhSiCkHY/eO3Xbyp01qE7qw46g9D+fSLhyW4lGfMdRJVudRaE3rUVwjLt0WSULEVeOMlIxxEDYKWTjHoM71CxTbwUIeIjr+dBOg8HFYdhPnvtC1I/fbu+48rxLVlSRyQB91A9w+tWat1QChOS8/UyNClibW6/aCFZ8aiohHGnlsrSts8K0nIUK6rFTkThAIwZs/ZnriIqGuy30IXbH8oUHDkMqPPP5D9D8a1CDqVF1WzjmPP1ESB7g923snlND1VFeatRD7pNit8TvVBTvG5McA8CFE/h+7/AJiRVGncF9vbY49B6/nKW2r4d/ZEZ0W/cPslgWthpVuhRinon22Qd1cJ/CgKyOLqalqlTjPGfET8h/PpOUE8Ph5D6wjsGo7ffWiYToDyP2jCyAtG+OXUZ2yMg+dK30PSfFy85dXatg2lxVMsiohFRCKiEVEIqIRGiEp7vfEwH0xWIUqfLUgu9xFSkqSgbcRKiAN+W+T0FXV08Y4iQB5mQZ+E45mUM233OJIa1RHU/NkpSrvoLqEpIYUc8DY/CtOATv4iDTCWVsDQ2w8/X19D9JSysD3g3lr7Na5T8XVDby43CxxLdzwB1ojk4DzA5/CqeKxQaCM/z6SeEJFkxjtW7QFXV/2aCopitE9wjqo8u8UP5CnDjRV4H9w/QSgZ1LZ/6j6zJlqKySo5J3J86y47PNEIqIRUQj0WQ5GeDrS8KHnyI8jVldjVtxKd5F0VxwtNj7Pu0dgRDaL0gyLatJQpCxxKZB5j8yPTmPpWhwpqjx1HhsHTz9RE8tR4X3SatdWnbpYI0TTLzDcSQUtLkNLx3UfHiKMfixt6ZpSphXaWuG46eZ9YwwLLivlKm7Xi32uTFsNjXDiym0COuY6Bww2zjw8R5rOMhPU4Jq6qmywG6zJHPHn/AIlbuqkInPz8pLtmoHoWjYlynqcmPuOhpsbBTpU5wp5DnioWUB9QUXYc/pJrYRWGO8LUZI3pOXxhq4Qnn1MNS2FvIUUqbS4CoEcwRUijAcRG0iGUnGY737XHwd6jjzjh4hmuYM7kSJcrzbLWEG4z48XjzwB1wJKsc8A86nXVZZ7AzOM6r7RlXfdWRrVD9raiyZrBQlYfYA7kJUcAlwnGMnpn3VbTpWsbhJwfXn8pXZcEGcZlXqqfdozVrcmh1mC+tTUxm3ujvAs/sgHDjY7A/dwTzq3TJWSwXcjln67SFrMME8uuI4uNdY06LdYEJr2luP7PLtntQUtTOT3ZCztxDfOdjk71wGpkNbHbmDjr12gQ4YOBv1EnRpjtoYuF31JJTEafcSW4yneMMJSkAJHmonJIHnVbILGWukZx15Z6yYbgBdziY52k9pLt1UYkXiZip+5HJ3UeinMfRNNZr0QwN7PoJRh9ScnZfvMpfecfdW46srWs5JPWs5mLEk844AAMCNVGdiohFRCKiEVEJ7adU0sLbJSpJyCDuK6CQcicIB2MONH9oNxsDw4H+FKj40KBLTn+ZPQ+oxWguqruHDqB8Rz+MVNLVnNJ+E2Wx6/07fYjke4oZhLkjDhc4VMuEjGePl/+qi2jtXD0niA5Y5wGoRvDYMH1k+RYZDMHTrVsSzcINqX3pQp4JU8sAhCgccO2SeY3ri3gtYX8Jb6fvJtWcKF3AhbDeU/GbecYcYUtIUppwjiQSORwSM+40kQAcA5l43md2SxTbylMwNQGGjeHJZlHi9pAS6SUp2wAcY58jyrUtvSo8O58IGOnKKJWzb7cz75W3SIot6nlqgRVssXVXeTOPElgeAnu9sbA53UOZq2th/TXiOSvLoefP/UrdT4mx159ekLJciNadZOzLoSIsqChEeStBUlJSo8ScgbE5B9aSVWt04VOYO498YOFsyw2Ii01a0zdK3KCtpxmDMfkCMhxJSUtKJweHoMkkCi+zhvVwdwBmcrXirI6HMnKgof0Y3A1U4w3mMluSsOgJSR+IKPXYGq+8Iv46R12lhUGvDwPuevNOaXZeRp5hEiS5+0mPKOFn8yz43Dvy+tNHTu449S3CPL+BF++UeGkZMx7VWuLjfJSnXJC1qGyVHYIHkhPJP8AOoWasIvBQOEefUya6cseK05+0ElqKzk8zzPnWfGp5ohFRCKiEVEIqIRUQiohO5NEI/GlvxTxMOqSc7gHY+8VZXa9ZypxIuiuMMMwlsmurraFgx5LzPU9wshJ96D4TTn67jGLkDfeLfpSv9tsQ8s/bVcAUokpjyBjcOMlC/mkkfSgLorORKn5wJ1KcwDCiF2uMuIHHZlZP8J4Y+oFTHZ6t7Nn0kf1ZX2ljn/ybaSHWxYHD35y6klvDhxzV59OdWf/AJtmx4+XvkP1qcuGMTO1xtpHCzZgkAbBx7YfJNV/oEX27PpJ/qi3srBO79tF0cK0R1MR+mI7BKh7ys4+QqP/AAa/NjJf8l/IQDvGs7ndXSuRIddV0VIcKyPcOQ+VcOvZdqlCj6zo0obewkwekSHpC+N51a1eajmkWdnOWOTGFVVGFGI3moyU5RCKiEVEIqIT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04800" y="-152400"/>
            <a:ext cx="8534400" cy="2590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Alan Blumberg</a:t>
            </a:r>
          </a:p>
          <a:p>
            <a:pPr algn="l"/>
            <a:r>
              <a:rPr lang="en-US" sz="2800" b="1" dirty="0" err="1" smtClean="0">
                <a:solidFill>
                  <a:schemeClr val="tx1"/>
                </a:solidFill>
              </a:rPr>
              <a:t>ablumberg@stevens.edu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800" b="1" dirty="0" err="1" smtClean="0">
                <a:solidFill>
                  <a:schemeClr val="tx1"/>
                </a:solidFill>
              </a:rPr>
              <a:t>www.stevens.edu</a:t>
            </a:r>
            <a:r>
              <a:rPr lang="en-US" sz="2800" b="1" dirty="0" smtClean="0">
                <a:solidFill>
                  <a:schemeClr val="tx1"/>
                </a:solidFill>
              </a:rPr>
              <a:t>/</a:t>
            </a:r>
            <a:r>
              <a:rPr lang="en-US" sz="2800" b="1" dirty="0" err="1" smtClean="0">
                <a:solidFill>
                  <a:schemeClr val="tx1"/>
                </a:solidFill>
              </a:rPr>
              <a:t>maritimeforecast</a:t>
            </a:r>
            <a:r>
              <a:rPr lang="en-US" sz="2800" b="1" dirty="0" smtClean="0">
                <a:solidFill>
                  <a:schemeClr val="tx1"/>
                </a:solidFill>
              </a:rPr>
              <a:t>/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49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990600"/>
            <a:ext cx="4419600" cy="60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l">
              <a:spcBef>
                <a:spcPts val="1475"/>
              </a:spcBef>
              <a:buClr>
                <a:srgbClr val="000000"/>
              </a:buClr>
              <a:buSzPct val="177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 smtClean="0">
                <a:solidFill>
                  <a:srgbClr val="000000"/>
                </a:solidFill>
                <a:cs typeface="Times New Roman" pitchFamily="18" charset="0"/>
              </a:rPr>
              <a:t>Integrated system</a:t>
            </a:r>
          </a:p>
          <a:p>
            <a:pPr algn="l">
              <a:spcBef>
                <a:spcPts val="1475"/>
              </a:spcBef>
              <a:buClr>
                <a:srgbClr val="000000"/>
              </a:buClr>
              <a:buSzPct val="177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 smtClean="0">
                <a:solidFill>
                  <a:srgbClr val="000000"/>
                </a:solidFill>
                <a:cs typeface="Times New Roman" pitchFamily="18" charset="0"/>
              </a:rPr>
              <a:t>of </a:t>
            </a:r>
            <a:r>
              <a:rPr lang="en-GB" sz="2400" b="1" i="1" dirty="0">
                <a:solidFill>
                  <a:srgbClr val="000000"/>
                </a:solidFill>
                <a:cs typeface="Times New Roman" pitchFamily="18" charset="0"/>
              </a:rPr>
              <a:t>observing</a:t>
            </a:r>
            <a:r>
              <a:rPr lang="en-GB" sz="24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sz="2400" b="1" dirty="0" smtClean="0">
                <a:solidFill>
                  <a:srgbClr val="000000"/>
                </a:solidFill>
                <a:cs typeface="Times New Roman" pitchFamily="18" charset="0"/>
              </a:rPr>
              <a:t>sensors</a:t>
            </a:r>
          </a:p>
          <a:p>
            <a:pPr algn="l">
              <a:spcBef>
                <a:spcPts val="1475"/>
              </a:spcBef>
              <a:buClr>
                <a:srgbClr val="000000"/>
              </a:buClr>
              <a:buSzPct val="177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 smtClean="0">
                <a:solidFill>
                  <a:srgbClr val="000000"/>
                </a:solidFill>
                <a:cs typeface="Times New Roman" pitchFamily="18" charset="0"/>
              </a:rPr>
              <a:t>and </a:t>
            </a:r>
            <a:r>
              <a:rPr lang="en-GB" sz="2400" b="1" i="1" dirty="0">
                <a:solidFill>
                  <a:srgbClr val="000000"/>
                </a:solidFill>
                <a:cs typeface="Times New Roman" pitchFamily="18" charset="0"/>
              </a:rPr>
              <a:t>forecast</a:t>
            </a:r>
            <a:r>
              <a:rPr lang="en-GB" sz="2400" b="1" dirty="0">
                <a:solidFill>
                  <a:srgbClr val="000000"/>
                </a:solidFill>
                <a:cs typeface="Times New Roman" pitchFamily="18" charset="0"/>
              </a:rPr>
              <a:t> models</a:t>
            </a:r>
          </a:p>
          <a:p>
            <a:pPr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2400" b="1" dirty="0" smtClean="0">
              <a:cs typeface="Times New Roman" pitchFamily="18" charset="0"/>
            </a:endParaRPr>
          </a:p>
          <a:p>
            <a:pPr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="1" dirty="0" smtClean="0">
                <a:cs typeface="Times New Roman" pitchFamily="18" charset="0"/>
              </a:rPr>
              <a:t>TO </a:t>
            </a:r>
            <a:r>
              <a:rPr lang="en-US" sz="2400" b="1" u="sng" dirty="0" smtClean="0">
                <a:cs typeface="Times New Roman" pitchFamily="18" charset="0"/>
              </a:rPr>
              <a:t>OBSERVE</a:t>
            </a:r>
            <a:r>
              <a:rPr lang="en-US" sz="2400" b="1" dirty="0" smtClean="0">
                <a:cs typeface="Times New Roman" pitchFamily="18" charset="0"/>
              </a:rPr>
              <a:t> </a:t>
            </a:r>
          </a:p>
          <a:p>
            <a:pPr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="1" dirty="0" smtClean="0">
                <a:cs typeface="Times New Roman" pitchFamily="18" charset="0"/>
              </a:rPr>
              <a:t>TO </a:t>
            </a:r>
            <a:r>
              <a:rPr lang="en-US" sz="2400" b="1" u="sng" dirty="0" smtClean="0">
                <a:cs typeface="Times New Roman" pitchFamily="18" charset="0"/>
              </a:rPr>
              <a:t>PREDICT</a:t>
            </a:r>
          </a:p>
          <a:p>
            <a:pPr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="1" dirty="0" smtClean="0">
                <a:cs typeface="Times New Roman" pitchFamily="18" charset="0"/>
              </a:rPr>
              <a:t>TO </a:t>
            </a:r>
            <a:r>
              <a:rPr lang="en-US" sz="2400" b="1" u="sng" dirty="0" smtClean="0">
                <a:cs typeface="Times New Roman" pitchFamily="18" charset="0"/>
              </a:rPr>
              <a:t>COMMUNICATE</a:t>
            </a:r>
          </a:p>
          <a:p>
            <a:pPr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2400" b="1" u="sng" dirty="0">
              <a:cs typeface="Times New Roman" pitchFamily="18" charset="0"/>
            </a:endParaRPr>
          </a:p>
          <a:p>
            <a:pPr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="1" dirty="0">
                <a:cs typeface="Times New Roman" pitchFamily="18" charset="0"/>
              </a:rPr>
              <a:t>Weather</a:t>
            </a:r>
          </a:p>
          <a:p>
            <a:pPr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="1" dirty="0" smtClean="0">
                <a:cs typeface="Times New Roman" pitchFamily="18" charset="0"/>
              </a:rPr>
              <a:t>Currents</a:t>
            </a:r>
            <a:endParaRPr lang="en-US" sz="2400" b="1" dirty="0">
              <a:cs typeface="Times New Roman" pitchFamily="18" charset="0"/>
            </a:endParaRPr>
          </a:p>
          <a:p>
            <a:pPr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="1" dirty="0" smtClean="0">
                <a:cs typeface="Times New Roman" pitchFamily="18" charset="0"/>
              </a:rPr>
              <a:t>Flooding/Groundings</a:t>
            </a:r>
            <a:endParaRPr lang="en-US" sz="2400" b="1" dirty="0">
              <a:cs typeface="Times New Roman" pitchFamily="18" charset="0"/>
            </a:endParaRPr>
          </a:p>
          <a:p>
            <a:pPr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="1" dirty="0" smtClean="0">
                <a:cs typeface="Times New Roman" pitchFamily="18" charset="0"/>
              </a:rPr>
              <a:t>Waves</a:t>
            </a:r>
          </a:p>
          <a:p>
            <a:pPr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="1" dirty="0" smtClean="0">
                <a:cs typeface="Times New Roman" pitchFamily="18" charset="0"/>
              </a:rPr>
              <a:t>Temperature</a:t>
            </a:r>
          </a:p>
          <a:p>
            <a:pPr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="1" dirty="0" smtClean="0">
                <a:cs typeface="Times New Roman" pitchFamily="18" charset="0"/>
              </a:rPr>
              <a:t>Salinity</a:t>
            </a:r>
          </a:p>
          <a:p>
            <a:pPr algn="l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="1" dirty="0" smtClean="0">
                <a:cs typeface="Times New Roman" pitchFamily="18" charset="0"/>
              </a:rPr>
              <a:t>Water Quality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91000" y="54102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1967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77000" y="5410200"/>
            <a:ext cx="633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2011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8" name="Picture 7" descr="high_res"/>
          <p:cNvPicPr>
            <a:picLocks noChangeAspect="1" noChangeArrowheads="1"/>
          </p:cNvPicPr>
          <p:nvPr/>
        </p:nvPicPr>
        <p:blipFill>
          <a:blip r:embed="rId3" cstate="print"/>
          <a:srcRect l="16292" t="15694"/>
          <a:stretch>
            <a:fillRect/>
          </a:stretch>
        </p:blipFill>
        <p:spPr bwMode="auto">
          <a:xfrm>
            <a:off x="3862465" y="2963055"/>
            <a:ext cx="2590800" cy="33861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1" name="Picture 20" descr="E:\pri2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2914394"/>
            <a:ext cx="2667000" cy="3486406"/>
          </a:xfrm>
          <a:prstGeom prst="rect">
            <a:avLst/>
          </a:prstGeom>
          <a:noFill/>
        </p:spPr>
      </p:pic>
      <p:sp>
        <p:nvSpPr>
          <p:cNvPr id="23" name="Rounded Rectangle 22"/>
          <p:cNvSpPr/>
          <p:nvPr/>
        </p:nvSpPr>
        <p:spPr bwMode="auto">
          <a:xfrm>
            <a:off x="4480560" y="3718560"/>
            <a:ext cx="91440" cy="91440"/>
          </a:xfrm>
          <a:prstGeom prst="roundRect">
            <a:avLst/>
          </a:prstGeom>
          <a:solidFill>
            <a:schemeClr val="accent1">
              <a:alpha val="2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1" name="Straight Arrow Connector 30"/>
          <p:cNvCxnSpPr>
            <a:stCxn id="23" idx="3"/>
          </p:cNvCxnSpPr>
          <p:nvPr/>
        </p:nvCxnSpPr>
        <p:spPr bwMode="auto">
          <a:xfrm>
            <a:off x="4572000" y="3764280"/>
            <a:ext cx="2514600" cy="111252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9" name="Group 28"/>
          <p:cNvGrpSpPr/>
          <p:nvPr/>
        </p:nvGrpSpPr>
        <p:grpSpPr>
          <a:xfrm>
            <a:off x="0" y="-76200"/>
            <a:ext cx="9144000" cy="990601"/>
            <a:chOff x="0" y="-76200"/>
            <a:chExt cx="9144000" cy="990601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0" y="-76200"/>
              <a:ext cx="9144000" cy="990601"/>
              <a:chOff x="480" y="-48"/>
              <a:chExt cx="4895" cy="624"/>
            </a:xfrm>
          </p:grpSpPr>
          <p:sp>
            <p:nvSpPr>
              <p:cNvPr id="8197" name="AutoShape 4"/>
              <p:cNvSpPr>
                <a:spLocks noChangeArrowheads="1"/>
              </p:cNvSpPr>
              <p:nvPr/>
            </p:nvSpPr>
            <p:spPr bwMode="auto">
              <a:xfrm>
                <a:off x="480" y="-48"/>
                <a:ext cx="4895" cy="623"/>
              </a:xfrm>
              <a:prstGeom prst="roundRect">
                <a:avLst>
                  <a:gd name="adj" fmla="val 157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198" name="Text Box 5"/>
              <p:cNvSpPr txBox="1">
                <a:spLocks noChangeArrowheads="1"/>
              </p:cNvSpPr>
              <p:nvPr/>
            </p:nvSpPr>
            <p:spPr bwMode="auto">
              <a:xfrm>
                <a:off x="480" y="293"/>
                <a:ext cx="4895" cy="2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0000" tIns="46800" rIns="90000" bIns="46800" anchor="ctr">
                <a:spAutoFit/>
              </a:bodyPr>
              <a:lstStyle/>
              <a:p>
                <a:pPr algn="ctr">
                  <a:lnSpc>
                    <a:spcPct val="96000"/>
                  </a:lnSpc>
                  <a:buClr>
                    <a:srgbClr val="061C62"/>
                  </a:buClr>
                  <a:buSzPct val="244000"/>
                  <a:buFont typeface="Times New Roman" pitchFamily="18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400" b="1" dirty="0" smtClean="0">
                    <a:solidFill>
                      <a:srgbClr val="C00000"/>
                    </a:solidFill>
                    <a:latin typeface="Arial" charset="0"/>
                  </a:rPr>
                  <a:t>NYHOPS: New York </a:t>
                </a:r>
                <a:r>
                  <a:rPr lang="en-GB" sz="2400" b="1" dirty="0" err="1" smtClean="0">
                    <a:solidFill>
                      <a:srgbClr val="C00000"/>
                    </a:solidFill>
                    <a:latin typeface="Arial" charset="0"/>
                  </a:rPr>
                  <a:t>Harbor</a:t>
                </a:r>
                <a:r>
                  <a:rPr lang="en-GB" sz="2400" b="1" dirty="0" smtClean="0">
                    <a:solidFill>
                      <a:srgbClr val="C00000"/>
                    </a:solidFill>
                    <a:latin typeface="Arial" charset="0"/>
                  </a:rPr>
                  <a:t> Observing and Prediction System</a:t>
                </a:r>
                <a:endParaRPr lang="en-GB" sz="2400" dirty="0">
                  <a:solidFill>
                    <a:srgbClr val="C00000"/>
                  </a:solidFill>
                  <a:latin typeface="Arial" charset="0"/>
                </a:endParaRPr>
              </a:p>
            </p:txBody>
          </p:sp>
        </p:grpSp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42947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40000"/>
                </a:spcBef>
              </a:pPr>
              <a:r>
                <a:rPr lang="en-US" sz="2800" b="1" dirty="0" smtClean="0">
                  <a:solidFill>
                    <a:schemeClr val="bg1"/>
                  </a:solidFill>
                </a:rPr>
                <a:t>Davidson Laboratory Ocean Modeling and Forecasting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8"/>
          <p:cNvGrpSpPr/>
          <p:nvPr/>
        </p:nvGrpSpPr>
        <p:grpSpPr>
          <a:xfrm>
            <a:off x="2714298" y="938808"/>
            <a:ext cx="1372179" cy="1728192"/>
            <a:chOff x="162128" y="304800"/>
            <a:chExt cx="1210051" cy="1524000"/>
          </a:xfrm>
        </p:grpSpPr>
        <p:pic>
          <p:nvPicPr>
            <p:cNvPr id="30" name="Picture 5" descr="DSCN0350"/>
            <p:cNvPicPr>
              <a:picLocks noChangeAspect="1" noChangeArrowheads="1"/>
            </p:cNvPicPr>
            <p:nvPr/>
          </p:nvPicPr>
          <p:blipFill>
            <a:blip r:embed="rId5" cstate="print"/>
            <a:srcRect l="31960"/>
            <a:stretch>
              <a:fillRect/>
            </a:stretch>
          </p:blipFill>
          <p:spPr bwMode="auto">
            <a:xfrm>
              <a:off x="238328" y="304800"/>
              <a:ext cx="1133851" cy="1524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2" name="Picture 14" descr="http://marine.rutgers.edu/main/components/com_fpss/images/antenna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2128" y="304800"/>
              <a:ext cx="853440" cy="5365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3" name="Picture 4" descr="CTD1"/>
            <p:cNvPicPr>
              <a:picLocks noChangeAspect="1" noChangeArrowheads="1"/>
            </p:cNvPicPr>
            <p:nvPr/>
          </p:nvPicPr>
          <p:blipFill>
            <a:blip r:embed="rId7" cstate="print"/>
            <a:srcRect l="11905" t="17830" r="11905"/>
            <a:stretch>
              <a:fillRect/>
            </a:stretch>
          </p:blipFill>
          <p:spPr bwMode="auto">
            <a:xfrm>
              <a:off x="162128" y="814494"/>
              <a:ext cx="613410" cy="1014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34" name="Picture 4" descr="observations_network_3"/>
          <p:cNvPicPr>
            <a:picLocks noChangeAspect="1" noChangeArrowheads="1"/>
          </p:cNvPicPr>
          <p:nvPr/>
        </p:nvPicPr>
        <p:blipFill>
          <a:blip r:embed="rId8" cstate="print"/>
          <a:srcRect l="2213" t="4502" r="31820" b="24967"/>
          <a:stretch>
            <a:fillRect/>
          </a:stretch>
        </p:blipFill>
        <p:spPr bwMode="auto">
          <a:xfrm>
            <a:off x="4421011" y="914400"/>
            <a:ext cx="2048106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4015833" y="1912203"/>
            <a:ext cx="532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+</a:t>
            </a:r>
            <a:endParaRPr lang="en-US" sz="4800" b="1" dirty="0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9" cstate="print"/>
          <a:srcRect l="8333" r="8333"/>
          <a:stretch>
            <a:fillRect/>
          </a:stretch>
        </p:blipFill>
        <p:spPr bwMode="auto">
          <a:xfrm>
            <a:off x="6807200" y="914400"/>
            <a:ext cx="233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6400800" y="1912203"/>
            <a:ext cx="5325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+</a:t>
            </a:r>
            <a:endParaRPr lang="en-US" sz="48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712934" y="2082225"/>
            <a:ext cx="1362452" cy="584775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 time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Observations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19600" y="2082225"/>
            <a:ext cx="2057400" cy="584775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 data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models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19850" y="2082225"/>
            <a:ext cx="2324150" cy="584775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Distributed Inflows and Effluents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" name="Picture 5" descr="regina-liberty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95600" y="4946824"/>
            <a:ext cx="1764311" cy="19111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2" name="Picture 2" descr="9-24 &amp; 25-03 06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53000" y="5619750"/>
            <a:ext cx="1447800" cy="10858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40124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rge_movi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86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70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7778" r="10000" b="65555"/>
          <a:stretch/>
        </p:blipFill>
        <p:spPr>
          <a:xfrm>
            <a:off x="914400" y="4495800"/>
            <a:ext cx="7391400" cy="18288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0381" t="7440" r="54821" b="12202"/>
          <a:stretch>
            <a:fillRect/>
          </a:stretch>
        </p:blipFill>
        <p:spPr bwMode="auto">
          <a:xfrm>
            <a:off x="5574049" y="256319"/>
            <a:ext cx="225863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0029" t="7440" r="55660" b="12495"/>
          <a:stretch>
            <a:fillRect/>
          </a:stretch>
        </p:blipFill>
        <p:spPr bwMode="auto">
          <a:xfrm>
            <a:off x="3334842" y="256319"/>
            <a:ext cx="2214083" cy="4099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 l="17570" t="6944" r="55660" b="12450"/>
          <a:stretch>
            <a:fillRect/>
          </a:stretch>
        </p:blipFill>
        <p:spPr bwMode="auto">
          <a:xfrm>
            <a:off x="929701" y="228600"/>
            <a:ext cx="2438126" cy="412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 l="16733" t="87250" r="54670" b="9295"/>
          <a:stretch>
            <a:fillRect/>
          </a:stretch>
        </p:blipFill>
        <p:spPr bwMode="auto">
          <a:xfrm>
            <a:off x="851010" y="4334099"/>
            <a:ext cx="2604540" cy="17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77798" t="21780" r="15857" b="839"/>
          <a:stretch>
            <a:fillRect/>
          </a:stretch>
        </p:blipFill>
        <p:spPr bwMode="auto">
          <a:xfrm>
            <a:off x="7801911" y="533400"/>
            <a:ext cx="577909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8181200" y="1600200"/>
            <a:ext cx="1524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-5400000">
            <a:off x="6871900" y="2147501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ahoma" pitchFamily="34" charset="0"/>
              </a:rPr>
              <a:t>Total Water Elevation (m above MSL)</a:t>
            </a:r>
            <a:endParaRPr lang="en-US" sz="1400" dirty="0">
              <a:latin typeface="Tahoma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2438400" y="4572000"/>
            <a:ext cx="0" cy="123444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534313" y="4586990"/>
            <a:ext cx="0" cy="123444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905982" y="4572000"/>
            <a:ext cx="0" cy="123444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33600" y="543739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</a:t>
            </a:r>
            <a:r>
              <a:rPr lang="en-US" sz="2000" baseline="-25000" dirty="0" smtClean="0"/>
              <a:t>1</a:t>
            </a:r>
            <a:endParaRPr lang="en-US" baseline="-25000" dirty="0"/>
          </a:p>
        </p:txBody>
      </p:sp>
      <p:sp>
        <p:nvSpPr>
          <p:cNvPr id="33" name="TextBox 32"/>
          <p:cNvSpPr txBox="1"/>
          <p:nvPr/>
        </p:nvSpPr>
        <p:spPr>
          <a:xfrm>
            <a:off x="5248175" y="5430321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</a:t>
            </a:r>
            <a:r>
              <a:rPr lang="en-US" sz="2000" baseline="-25000" dirty="0" smtClean="0"/>
              <a:t>2</a:t>
            </a:r>
            <a:endParaRPr lang="en-US" baseline="-25000" dirty="0"/>
          </a:p>
        </p:txBody>
      </p:sp>
      <p:sp>
        <p:nvSpPr>
          <p:cNvPr id="34" name="TextBox 33"/>
          <p:cNvSpPr txBox="1"/>
          <p:nvPr/>
        </p:nvSpPr>
        <p:spPr>
          <a:xfrm>
            <a:off x="5627225" y="5424079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</a:t>
            </a:r>
            <a:r>
              <a:rPr lang="en-US" sz="2000" baseline="-25000" dirty="0" smtClean="0"/>
              <a:t>3</a:t>
            </a:r>
            <a:endParaRPr lang="en-US" baseline="-25000" dirty="0"/>
          </a:p>
        </p:txBody>
      </p:sp>
      <p:sp>
        <p:nvSpPr>
          <p:cNvPr id="35" name="TextBox 34"/>
          <p:cNvSpPr txBox="1"/>
          <p:nvPr/>
        </p:nvSpPr>
        <p:spPr>
          <a:xfrm>
            <a:off x="1219200" y="1524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</a:t>
            </a:r>
            <a:r>
              <a:rPr lang="en-US" sz="3200" baseline="-25000" dirty="0" smtClean="0"/>
              <a:t>1</a:t>
            </a:r>
            <a:endParaRPr lang="en-US" baseline="-25000" dirty="0"/>
          </a:p>
        </p:txBody>
      </p:sp>
      <p:sp>
        <p:nvSpPr>
          <p:cNvPr id="36" name="TextBox 35"/>
          <p:cNvSpPr txBox="1"/>
          <p:nvPr/>
        </p:nvSpPr>
        <p:spPr>
          <a:xfrm>
            <a:off x="3429000" y="1524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</a:t>
            </a:r>
            <a:r>
              <a:rPr lang="en-US" sz="3200" baseline="-25000" dirty="0" smtClean="0"/>
              <a:t>2</a:t>
            </a:r>
            <a:endParaRPr lang="en-US" baseline="-25000" dirty="0"/>
          </a:p>
        </p:txBody>
      </p:sp>
      <p:sp>
        <p:nvSpPr>
          <p:cNvPr id="37" name="TextBox 36"/>
          <p:cNvSpPr txBox="1"/>
          <p:nvPr/>
        </p:nvSpPr>
        <p:spPr>
          <a:xfrm>
            <a:off x="5562600" y="15240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</a:t>
            </a:r>
            <a:r>
              <a:rPr lang="en-US" sz="3200" baseline="-25000" dirty="0" smtClean="0"/>
              <a:t>3</a:t>
            </a:r>
            <a:endParaRPr lang="en-US" baseline="-25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3" t="50000" r="11667" b="31111"/>
          <a:stretch/>
        </p:blipFill>
        <p:spPr>
          <a:xfrm>
            <a:off x="7122697" y="4596064"/>
            <a:ext cx="1071563" cy="121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7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6516" y="-228600"/>
            <a:ext cx="95250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Validation Versus Observations: Surge </a:t>
            </a:r>
            <a:r>
              <a:rPr lang="en-US" sz="2800" dirty="0"/>
              <a:t>Run Using </a:t>
            </a:r>
            <a:r>
              <a:rPr lang="en-US" sz="2800" dirty="0" smtClean="0"/>
              <a:t>RU-WRF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t="35593" r="88135" b="37289"/>
          <a:stretch/>
        </p:blipFill>
        <p:spPr>
          <a:xfrm>
            <a:off x="762000" y="910390"/>
            <a:ext cx="3810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t="35593" r="61017" b="37288"/>
          <a:stretch/>
        </p:blipFill>
        <p:spPr>
          <a:xfrm>
            <a:off x="3445042" y="834190"/>
            <a:ext cx="2314074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3" t="8333" r="36441" b="65537"/>
          <a:stretch/>
        </p:blipFill>
        <p:spPr>
          <a:xfrm>
            <a:off x="5654842" y="824665"/>
            <a:ext cx="2209800" cy="1762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t="62712" r="61864" b="10408"/>
          <a:stretch/>
        </p:blipFill>
        <p:spPr>
          <a:xfrm>
            <a:off x="1066800" y="850232"/>
            <a:ext cx="2438400" cy="1812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6" t="62712" r="36440" b="4520"/>
          <a:stretch/>
        </p:blipFill>
        <p:spPr>
          <a:xfrm>
            <a:off x="1219200" y="2626896"/>
            <a:ext cx="2286000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5" t="41242" r="37288" b="46328"/>
          <a:stretch/>
        </p:blipFill>
        <p:spPr>
          <a:xfrm>
            <a:off x="3657600" y="2739190"/>
            <a:ext cx="1905000" cy="838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7" t="35593" r="10169" b="38418"/>
          <a:stretch/>
        </p:blipFill>
        <p:spPr>
          <a:xfrm>
            <a:off x="5610726" y="2646948"/>
            <a:ext cx="2286000" cy="1752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6" t="88225" r="37065" b="4520"/>
          <a:stretch/>
        </p:blipFill>
        <p:spPr>
          <a:xfrm>
            <a:off x="5542548" y="4387516"/>
            <a:ext cx="2229852" cy="489284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1477994"/>
              </p:ext>
            </p:extLst>
          </p:nvPr>
        </p:nvGraphicFramePr>
        <p:xfrm>
          <a:off x="1447800" y="5033963"/>
          <a:ext cx="6138863" cy="174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Worksheet" r:id="rId5" imgW="4048033" imgH="1152616" progId="Excel.Sheet.12">
                  <p:embed/>
                </p:oleObj>
              </mc:Choice>
              <mc:Fallback>
                <p:oleObj name="Worksheet" r:id="rId5" imgW="4048033" imgH="115261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47800" y="5033963"/>
                        <a:ext cx="6138863" cy="174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3524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Sandy - Process Omission Experiments</a:t>
            </a:r>
            <a:endParaRPr lang="en-US" sz="3600" dirty="0"/>
          </a:p>
        </p:txBody>
      </p:sp>
      <p:pic>
        <p:nvPicPr>
          <p:cNvPr id="3" name="Picture 2" descr="elev_acbar.jpg"/>
          <p:cNvPicPr>
            <a:picLocks noChangeAspect="1"/>
          </p:cNvPicPr>
          <p:nvPr/>
        </p:nvPicPr>
        <p:blipFill rotWithShape="1">
          <a:blip r:embed="rId2" cstate="print"/>
          <a:srcRect r="7143"/>
          <a:stretch/>
        </p:blipFill>
        <p:spPr>
          <a:xfrm>
            <a:off x="0" y="4381500"/>
            <a:ext cx="2971800" cy="2400300"/>
          </a:xfrm>
          <a:prstGeom prst="rect">
            <a:avLst/>
          </a:prstGeom>
        </p:spPr>
      </p:pic>
      <p:pic>
        <p:nvPicPr>
          <p:cNvPr id="5" name="Picture 4" descr="elev_kpbar.jpg"/>
          <p:cNvPicPr>
            <a:picLocks noChangeAspect="1"/>
          </p:cNvPicPr>
          <p:nvPr/>
        </p:nvPicPr>
        <p:blipFill rotWithShape="1">
          <a:blip r:embed="rId3" cstate="print"/>
          <a:srcRect r="7143" b="7936"/>
          <a:stretch/>
        </p:blipFill>
        <p:spPr>
          <a:xfrm>
            <a:off x="6172200" y="2095500"/>
            <a:ext cx="2971800" cy="2209800"/>
          </a:xfrm>
          <a:prstGeom prst="rect">
            <a:avLst/>
          </a:prstGeom>
        </p:spPr>
      </p:pic>
      <p:pic>
        <p:nvPicPr>
          <p:cNvPr id="6" name="Picture 5" descr="elev_poubar.jpg"/>
          <p:cNvPicPr>
            <a:picLocks noChangeAspect="1"/>
          </p:cNvPicPr>
          <p:nvPr/>
        </p:nvPicPr>
        <p:blipFill rotWithShape="1">
          <a:blip r:embed="rId4" cstate="print"/>
          <a:srcRect r="6716"/>
          <a:stretch/>
        </p:blipFill>
        <p:spPr>
          <a:xfrm>
            <a:off x="3110552" y="2095500"/>
            <a:ext cx="2985448" cy="2400300"/>
          </a:xfrm>
          <a:prstGeom prst="rect">
            <a:avLst/>
          </a:prstGeom>
        </p:spPr>
      </p:pic>
      <p:pic>
        <p:nvPicPr>
          <p:cNvPr id="4" name="Picture 3" descr="elev_batbar.jpg"/>
          <p:cNvPicPr>
            <a:picLocks noChangeAspect="1"/>
          </p:cNvPicPr>
          <p:nvPr/>
        </p:nvPicPr>
        <p:blipFill rotWithShape="1">
          <a:blip r:embed="rId5" cstate="print"/>
          <a:srcRect r="7143" b="7936"/>
          <a:stretch/>
        </p:blipFill>
        <p:spPr>
          <a:xfrm>
            <a:off x="0" y="2095500"/>
            <a:ext cx="2971800" cy="22098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365744"/>
              </p:ext>
            </p:extLst>
          </p:nvPr>
        </p:nvGraphicFramePr>
        <p:xfrm>
          <a:off x="3210825" y="4914900"/>
          <a:ext cx="2732775" cy="1373988"/>
        </p:xfrm>
        <a:graphic>
          <a:graphicData uri="http://schemas.openxmlformats.org/drawingml/2006/table">
            <a:tbl>
              <a:tblPr/>
              <a:tblGrid>
                <a:gridCol w="761692"/>
                <a:gridCol w="1971083"/>
              </a:tblGrid>
              <a:tr h="2291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nodis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no 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freshwater discharge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00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homog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homogeneous 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water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1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notay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no wave 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steepness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1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nopre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no 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atmospheric 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pressure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1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nonwa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no remote forcing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1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inclu</a:t>
                      </a:r>
                      <a:endParaRPr lang="en-US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control run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7" b="6977"/>
          <a:stretch/>
        </p:blipFill>
        <p:spPr>
          <a:xfrm>
            <a:off x="6096000" y="43815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16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Irene </a:t>
            </a:r>
            <a:r>
              <a:rPr lang="en-US" dirty="0"/>
              <a:t>- Process Omission Experiments</a:t>
            </a:r>
          </a:p>
        </p:txBody>
      </p:sp>
      <p:pic>
        <p:nvPicPr>
          <p:cNvPr id="3" name="Picture 2" descr="Screen Shot 2013-06-03 at 5.21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851210"/>
            <a:ext cx="8890000" cy="585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36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if Sandy had come 9 hours earlier?</a:t>
            </a:r>
            <a:br>
              <a:rPr lang="en-US" sz="3000" dirty="0">
                <a:latin typeface="Times New Roman" pitchFamily="18" charset="0"/>
                <a:cs typeface="Times New Roman" pitchFamily="18" charset="0"/>
              </a:rPr>
            </a:b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(HW at UER/WLIS)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71599"/>
            <a:ext cx="7100048" cy="5486401"/>
          </a:xfrm>
        </p:spPr>
      </p:pic>
    </p:spTree>
    <p:extLst>
      <p:ext uri="{BB962C8B-B14F-4D97-AF65-F5344CB8AC3E}">
        <p14:creationId xmlns:p14="http://schemas.microsoft.com/office/powerpoint/2010/main" val="407632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t="1634" r="6372"/>
          <a:stretch>
            <a:fillRect/>
          </a:stretch>
        </p:blipFill>
        <p:spPr bwMode="auto">
          <a:xfrm>
            <a:off x="0" y="1909207"/>
            <a:ext cx="5105400" cy="494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7" name="Picture 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t="2043" r="6699"/>
          <a:stretch>
            <a:fillRect/>
          </a:stretch>
        </p:blipFill>
        <p:spPr bwMode="auto">
          <a:xfrm>
            <a:off x="4038600" y="1942863"/>
            <a:ext cx="5105401" cy="491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91404" y="76200"/>
            <a:ext cx="737894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Sandy on Steroids</a:t>
            </a:r>
          </a:p>
          <a:p>
            <a:pPr algn="ctr"/>
            <a:r>
              <a:rPr lang="en-US" sz="2800" dirty="0" smtClean="0"/>
              <a:t>(Sandy with Irene’s SST)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with </a:t>
            </a:r>
            <a:r>
              <a:rPr lang="en-US" sz="2800" dirty="0"/>
              <a:t>8˚ </a:t>
            </a:r>
            <a:r>
              <a:rPr lang="en-US" sz="2800" dirty="0" smtClean="0"/>
              <a:t>warmer</a:t>
            </a:r>
            <a:r>
              <a:rPr lang="en-US" sz="2800" dirty="0"/>
              <a:t> </a:t>
            </a:r>
            <a:r>
              <a:rPr lang="en-US" sz="2800" dirty="0" smtClean="0"/>
              <a:t>SST ==&gt; 3ft more surge at battery</a:t>
            </a:r>
            <a:endParaRPr lang="en-US" sz="2800" dirty="0"/>
          </a:p>
          <a:p>
            <a:pPr algn="ctr"/>
            <a:endParaRPr lang="en-US" sz="2800" dirty="0"/>
          </a:p>
        </p:txBody>
      </p:sp>
      <p:pic>
        <p:nvPicPr>
          <p:cNvPr id="19463" name="Picture 7" descr="http://universitysymposium.com/files/2012/12/RutgersLogo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8757"/>
            <a:ext cx="1714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59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3294</TotalTime>
  <Words>202</Words>
  <Application>Microsoft Office PowerPoint</Application>
  <PresentationFormat>On-screen Show (4:3)</PresentationFormat>
  <Paragraphs>71</Paragraphs>
  <Slides>12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Worksheet</vt:lpstr>
      <vt:lpstr> Improving Storm Surge Forecasts and Adapting Our Urban Coasts </vt:lpstr>
      <vt:lpstr>PowerPoint Presentation</vt:lpstr>
      <vt:lpstr>PowerPoint Presentation</vt:lpstr>
      <vt:lpstr>PowerPoint Presentation</vt:lpstr>
      <vt:lpstr>Validation Versus Observations: Surge Run Using RU-WRF</vt:lpstr>
      <vt:lpstr>Sandy - Process Omission Experiments</vt:lpstr>
      <vt:lpstr>Irene - Process Omission Experiments</vt:lpstr>
      <vt:lpstr>What if Sandy had come 9 hours earlier? (HW at UER/WLIS)</vt:lpstr>
      <vt:lpstr>PowerPoint Presentation</vt:lpstr>
      <vt:lpstr>Sandy flood data –&gt; the human scale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Admin</cp:lastModifiedBy>
  <cp:revision>468</cp:revision>
  <cp:lastPrinted>2013-03-28T21:16:17Z</cp:lastPrinted>
  <dcterms:created xsi:type="dcterms:W3CDTF">2006-08-16T00:00:00Z</dcterms:created>
  <dcterms:modified xsi:type="dcterms:W3CDTF">2013-06-05T12:54:41Z</dcterms:modified>
</cp:coreProperties>
</file>