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317" r:id="rId3"/>
    <p:sldId id="312" r:id="rId4"/>
    <p:sldId id="270" r:id="rId5"/>
    <p:sldId id="279" r:id="rId6"/>
    <p:sldId id="311" r:id="rId7"/>
    <p:sldId id="287" r:id="rId8"/>
    <p:sldId id="298" r:id="rId9"/>
    <p:sldId id="299" r:id="rId10"/>
    <p:sldId id="282" r:id="rId11"/>
    <p:sldId id="288" r:id="rId12"/>
    <p:sldId id="315" r:id="rId13"/>
    <p:sldId id="316" r:id="rId14"/>
    <p:sldId id="264" r:id="rId15"/>
    <p:sldId id="289" r:id="rId16"/>
    <p:sldId id="266" r:id="rId17"/>
    <p:sldId id="267" r:id="rId18"/>
    <p:sldId id="268" r:id="rId19"/>
    <p:sldId id="269" r:id="rId20"/>
    <p:sldId id="309" r:id="rId21"/>
    <p:sldId id="307" r:id="rId22"/>
    <p:sldId id="310" r:id="rId2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3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3D84C0EE-CBAE-4881-BCD8-862897F21B27}" type="datetimeFigureOut">
              <a:rPr lang="en-US" smtClean="0"/>
              <a:pPr/>
              <a:t>6/4/13</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0FEF15B9-61B9-48C7-BA30-20DAC722C5C0}" type="slidenum">
              <a:rPr lang="en-US" smtClean="0"/>
              <a:pPr/>
              <a:t>‹#›</a:t>
            </a:fld>
            <a:endParaRPr lang="en-US"/>
          </a:p>
        </p:txBody>
      </p:sp>
    </p:spTree>
    <p:extLst>
      <p:ext uri="{BB962C8B-B14F-4D97-AF65-F5344CB8AC3E}">
        <p14:creationId xmlns:p14="http://schemas.microsoft.com/office/powerpoint/2010/main" val="626207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BE62CA5-FA9D-4273-893B-7645D0B92181}" type="datetimeFigureOut">
              <a:rPr lang="en-US" smtClean="0"/>
              <a:pPr/>
              <a:t>6/4/13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6EE9C118-F69B-4673-BD6F-A765F1853E7D}" type="slidenum">
              <a:rPr lang="en-US" smtClean="0"/>
              <a:pPr/>
              <a:t>‹#›</a:t>
            </a:fld>
            <a:endParaRPr lang="en-US"/>
          </a:p>
        </p:txBody>
      </p:sp>
    </p:spTree>
    <p:extLst>
      <p:ext uri="{BB962C8B-B14F-4D97-AF65-F5344CB8AC3E}">
        <p14:creationId xmlns:p14="http://schemas.microsoft.com/office/powerpoint/2010/main" val="365418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hotos.nj.com/star-ledger/2012/10/long_gas_lines_across_nj_after_13.html" TargetMode="External"/><Relationship Id="rId4" Type="http://schemas.openxmlformats.org/officeDocument/2006/relationships/hyperlink" Target="http://animalnewyork.com/2012/hurricane-sandy-the-aftermath-in-photos/" TargetMode="External"/><Relationship Id="rId5" Type="http://schemas.openxmlformats.org/officeDocument/2006/relationships/hyperlink" Target="http://news.nationalgeographic.com/news/2012/10/pictures/hurricane-sandy-pictures-floods-fire-snow-in-the-aftermath/"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ヒラギノ角ゴ Pro W3" charset="-128"/>
              </a:rPr>
              <a:t>Photo credits: Philadelphia, © 2009, J. Britton (Drexel); Boston and NYC, public domain photos from Wikimedia Commons</a:t>
            </a:r>
          </a:p>
        </p:txBody>
      </p:sp>
      <p:sp>
        <p:nvSpPr>
          <p:cNvPr id="30724" name="Slide Number Placeholder 3"/>
          <p:cNvSpPr>
            <a:spLocks noGrp="1"/>
          </p:cNvSpPr>
          <p:nvPr>
            <p:ph type="sldNum" sz="quarter" idx="5"/>
          </p:nvPr>
        </p:nvSpPr>
        <p:spPr bwMode="auto">
          <a:noFill/>
          <a:ln>
            <a:miter lim="800000"/>
            <a:headEnd/>
            <a:tailEnd/>
          </a:ln>
        </p:spPr>
        <p:txBody>
          <a:bodyPr/>
          <a:lstStyle/>
          <a:p>
            <a:fld id="{FBD0DFA0-CE9D-457E-91E1-19F63A284AC6}" type="slidenum">
              <a:rPr lang="en-US" smtClean="0">
                <a:ea typeface="MS PGothic" pitchFamily="34" charset="-128"/>
              </a:rPr>
              <a:pPr/>
              <a:t>1</a:t>
            </a:fld>
            <a:endParaRPr lang="en-US"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ヒラギノ角ゴ Pro W3" charset="-128"/>
            </a:endParaRPr>
          </a:p>
        </p:txBody>
      </p:sp>
      <p:sp>
        <p:nvSpPr>
          <p:cNvPr id="24580" name="Slide Number Placeholder 3"/>
          <p:cNvSpPr txBox="1">
            <a:spLocks noGrp="1"/>
          </p:cNvSpPr>
          <p:nvPr/>
        </p:nvSpPr>
        <p:spPr bwMode="auto">
          <a:xfrm>
            <a:off x="3937170" y="8772134"/>
            <a:ext cx="3011699" cy="461804"/>
          </a:xfrm>
          <a:prstGeom prst="rect">
            <a:avLst/>
          </a:prstGeom>
          <a:noFill/>
          <a:ln w="9525">
            <a:noFill/>
            <a:miter lim="800000"/>
            <a:headEnd/>
            <a:tailEnd/>
          </a:ln>
        </p:spPr>
        <p:txBody>
          <a:bodyPr lIns="92483" tIns="46242" rIns="92483" bIns="46242" anchor="b"/>
          <a:lstStyle/>
          <a:p>
            <a:pPr algn="r" defTabSz="923310"/>
            <a:fld id="{ABAB4BE0-B2CF-435F-BB41-DD5CBB326AAC}" type="slidenum">
              <a:rPr lang="en-US" sz="1200">
                <a:latin typeface="Calibri" pitchFamily="34" charset="0"/>
              </a:rPr>
              <a:pPr algn="r" defTabSz="923310"/>
              <a:t>2</a:t>
            </a:fld>
            <a:endParaRPr lang="en-US"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71422-566A-488E-B195-D84A50B96AA8}" type="slidenum">
              <a:rPr lang="en-US" smtClean="0"/>
              <a:pPr/>
              <a:t>5</a:t>
            </a:fld>
            <a:endParaRPr lang="en-US" dirty="0"/>
          </a:p>
        </p:txBody>
      </p:sp>
    </p:spTree>
    <p:extLst>
      <p:ext uri="{BB962C8B-B14F-4D97-AF65-F5344CB8AC3E}">
        <p14:creationId xmlns:p14="http://schemas.microsoft.com/office/powerpoint/2010/main" val="173000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body"/>
          </p:nvPr>
        </p:nvSpPr>
        <p:spPr>
          <a:xfrm>
            <a:off x="1" y="0"/>
            <a:ext cx="360" cy="360"/>
          </a:xfrm>
          <a:prstGeom prst="rect">
            <a:avLst/>
          </a:prstGeom>
        </p:spPr>
        <p:txBody>
          <a:bodyPr lIns="89991" tIns="44996" rIns="89991" bIns="44996"/>
          <a:lstStyle/>
          <a:p>
            <a:r>
              <a:rPr lang="en-US">
                <a:solidFill>
                  <a:srgbClr val="000000"/>
                </a:solidFill>
                <a:latin typeface="+mn-lt"/>
                <a:ea typeface="+mn-ea"/>
              </a:rPr>
              <a:t>Cause of death: drowning; falling trees; electocution</a:t>
            </a:r>
            <a:endParaRPr/>
          </a:p>
          <a:p>
            <a:r>
              <a:rPr lang="en-US">
                <a:solidFill>
                  <a:srgbClr val="000000"/>
                </a:solidFill>
                <a:latin typeface="+mn-lt"/>
                <a:ea typeface="+mn-ea"/>
              </a:rPr>
              <a:t>Utilities: Management of multiple crews</a:t>
            </a:r>
            <a:endParaRPr/>
          </a:p>
          <a:p>
            <a:endParaRPr/>
          </a:p>
        </p:txBody>
      </p:sp>
      <p:sp>
        <p:nvSpPr>
          <p:cNvPr id="275" name="TextShape 2"/>
          <p:cNvSpPr txBox="1"/>
          <p:nvPr/>
        </p:nvSpPr>
        <p:spPr>
          <a:xfrm>
            <a:off x="1" y="0"/>
            <a:ext cx="360" cy="360"/>
          </a:xfrm>
          <a:prstGeom prst="rect">
            <a:avLst/>
          </a:prstGeom>
        </p:spPr>
        <p:txBody>
          <a:bodyPr lIns="89991" tIns="44996" rIns="89991" bIns="44996"/>
          <a:lstStyle/>
          <a:p>
            <a:fld id="{11217111-0111-4191-A121-C1F1715171A1}" type="slidenum">
              <a:rPr lang="en-US">
                <a:solidFill>
                  <a:srgbClr val="000000"/>
                </a:solidFill>
                <a:latin typeface="+mn-lt"/>
                <a:ea typeface="+mn-ea"/>
              </a:rPr>
              <a:pPr/>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Gas lines - William Perlman/The Star-Ledger; retrieved from: </a:t>
            </a:r>
            <a:r>
              <a:rPr lang="en-US" dirty="0" smtClean="0">
                <a:hlinkClick r:id="rId3"/>
              </a:rPr>
              <a:t>http://photos.nj.com/star-ledger/2012/10/long_gas_lines_across_nj_after_13.html</a:t>
            </a:r>
            <a:endParaRPr lang="en-US" dirty="0" smtClean="0"/>
          </a:p>
          <a:p>
            <a:r>
              <a:rPr lang="en-US" dirty="0" smtClean="0"/>
              <a:t/>
            </a:r>
            <a:br>
              <a:rPr lang="en-US" dirty="0" smtClean="0"/>
            </a:br>
            <a:r>
              <a:rPr lang="en-US" i="1" dirty="0" smtClean="0"/>
              <a:t>Breezy Point fires - @</a:t>
            </a:r>
            <a:r>
              <a:rPr lang="en-US" i="1" dirty="0" err="1" smtClean="0"/>
              <a:t>Jon_Eiseman</a:t>
            </a:r>
            <a:r>
              <a:rPr lang="en-US" i="1" dirty="0" smtClean="0"/>
              <a:t>; retrieved from: </a:t>
            </a:r>
            <a:r>
              <a:rPr lang="en-US" dirty="0" smtClean="0">
                <a:hlinkClick r:id="rId4"/>
              </a:rPr>
              <a:t>http://animalnewyork.com/2012/hurricane-sandy-the-aftermath-in-photos/</a:t>
            </a:r>
            <a:endParaRPr lang="en-US" dirty="0" smtClean="0"/>
          </a:p>
          <a:p>
            <a:r>
              <a:rPr lang="en-US" dirty="0" smtClean="0"/>
              <a:t/>
            </a:r>
            <a:br>
              <a:rPr lang="en-US" dirty="0" smtClean="0"/>
            </a:br>
            <a:endParaRPr lang="en-US" dirty="0" smtClean="0"/>
          </a:p>
          <a:p>
            <a:r>
              <a:rPr lang="en-US" dirty="0" smtClean="0"/>
              <a:t>Hospital </a:t>
            </a:r>
            <a:r>
              <a:rPr lang="en-US" dirty="0" err="1" smtClean="0"/>
              <a:t>evac</a:t>
            </a:r>
            <a:r>
              <a:rPr lang="en-US" dirty="0" smtClean="0"/>
              <a:t> - </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John </a:t>
            </a:r>
            <a:r>
              <a:rPr lang="en-US" sz="1200" kern="1200" dirty="0" err="1" smtClean="0">
                <a:solidFill>
                  <a:schemeClr val="tx1"/>
                </a:solidFill>
                <a:latin typeface="+mn-lt"/>
                <a:ea typeface="+mn-ea"/>
                <a:cs typeface="+mn-cs"/>
              </a:rPr>
              <a:t>Minchillo</a:t>
            </a:r>
            <a:r>
              <a:rPr lang="en-US" sz="1200" kern="1200" dirty="0" smtClean="0">
                <a:solidFill>
                  <a:schemeClr val="tx1"/>
                </a:solidFill>
                <a:latin typeface="+mn-lt"/>
                <a:ea typeface="+mn-ea"/>
                <a:cs typeface="+mn-cs"/>
              </a:rPr>
              <a:t>, AP; retrieved from: </a:t>
            </a:r>
            <a:r>
              <a:rPr lang="en-US" dirty="0" smtClean="0">
                <a:hlinkClick r:id="rId5"/>
              </a:rPr>
              <a:t>http://news.nationalgeographic.com/news/2012/10/pictures/hurricane-sandy-pictures-floods-fire-snow-in-the-aftermath/#/hurricane-superstorm-sandy-hits-hospital_60726_600x450.jpg</a:t>
            </a:r>
            <a:endParaRPr lang="en-US" dirty="0" smtClean="0"/>
          </a:p>
          <a:p>
            <a:endParaRPr lang="en-US" dirty="0"/>
          </a:p>
        </p:txBody>
      </p:sp>
      <p:sp>
        <p:nvSpPr>
          <p:cNvPr id="4" name="Slide Number Placeholder 3"/>
          <p:cNvSpPr>
            <a:spLocks noGrp="1"/>
          </p:cNvSpPr>
          <p:nvPr>
            <p:ph type="sldNum" sz="quarter" idx="10"/>
          </p:nvPr>
        </p:nvSpPr>
        <p:spPr/>
        <p:txBody>
          <a:bodyPr/>
          <a:lstStyle/>
          <a:p>
            <a:fld id="{92928DDC-609F-4D09-85D8-63CE55DDB06F}"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algn="r"/>
            <a:fld id="{8131D1F1-81C1-4101-B1F1-31718121D1C1}" type="slidenum">
              <a:rPr lang="en-US" smtClean="0"/>
              <a:pPr algn="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body"/>
          </p:nvPr>
        </p:nvSpPr>
        <p:spPr>
          <a:xfrm>
            <a:off x="0" y="0"/>
            <a:ext cx="360" cy="360"/>
          </a:xfrm>
          <a:prstGeom prst="rect">
            <a:avLst/>
          </a:prstGeom>
        </p:spPr>
        <p:txBody>
          <a:bodyPr lIns="89997" tIns="44999" rIns="89997" bIns="44999">
            <a:normAutofit fontScale="25000" lnSpcReduction="20000"/>
          </a:bodyPr>
          <a:lstStyle/>
          <a:p>
            <a:r>
              <a:rPr lang="en-US" dirty="0" err="1">
                <a:solidFill>
                  <a:srgbClr val="000000"/>
                </a:solidFill>
                <a:latin typeface="+mn-lt"/>
                <a:ea typeface="+mn-ea"/>
              </a:rPr>
              <a:t>Shangahi</a:t>
            </a:r>
            <a:r>
              <a:rPr lang="en-US" dirty="0">
                <a:solidFill>
                  <a:srgbClr val="000000"/>
                </a:solidFill>
                <a:latin typeface="+mn-lt"/>
                <a:ea typeface="+mn-ea"/>
              </a:rPr>
              <a:t> - http://commons.wikimedia.org/wiki/File:PudongBW.jpg</a:t>
            </a:r>
            <a:endParaRPr dirty="0"/>
          </a:p>
          <a:p>
            <a:r>
              <a:rPr lang="en-US" dirty="0">
                <a:solidFill>
                  <a:srgbClr val="000000"/>
                </a:solidFill>
                <a:latin typeface="+mn-lt"/>
                <a:ea typeface="+mn-ea"/>
              </a:rPr>
              <a:t>Hyderabad - http://wikitravel.org/shared/Image:Hyderabad_from_Char_Minar.jpg</a:t>
            </a:r>
            <a:endParaRPr dirty="0"/>
          </a:p>
          <a:p>
            <a:r>
              <a:rPr lang="en-US" dirty="0">
                <a:solidFill>
                  <a:srgbClr val="000000"/>
                </a:solidFill>
                <a:latin typeface="+mn-lt"/>
                <a:ea typeface="+mn-ea"/>
              </a:rPr>
              <a:t>Esmeraldas – ARC3 </a:t>
            </a:r>
            <a:endParaRPr dirty="0"/>
          </a:p>
          <a:p>
            <a:endParaRPr dirty="0"/>
          </a:p>
          <a:p>
            <a:r>
              <a:rPr lang="en-US" dirty="0">
                <a:solidFill>
                  <a:srgbClr val="000000"/>
                </a:solidFill>
              </a:rPr>
              <a:t>Doha Conference is particularly important in terms of ensuring clarity on the second commitment period of Kyoto Protocol, institutionalization of new mechanisms on climate finance, adaptation technology transfer and advancing main elements of a new global climate regime that is expected to enter into force by 2020. In Doha, ICLEI will primarily focus on engagement of direct action potential of local governments in the global efforts on raising level of ambition, which is crucial to prevent further escalation of causes and impacts of global climate change while international negotiations continue. </a:t>
            </a:r>
            <a:endParaRPr dirty="0"/>
          </a:p>
        </p:txBody>
      </p:sp>
      <p:sp>
        <p:nvSpPr>
          <p:cNvPr id="285" name="TextShape 2"/>
          <p:cNvSpPr txBox="1"/>
          <p:nvPr/>
        </p:nvSpPr>
        <p:spPr>
          <a:xfrm>
            <a:off x="0" y="0"/>
            <a:ext cx="360" cy="360"/>
          </a:xfrm>
          <a:prstGeom prst="rect">
            <a:avLst/>
          </a:prstGeom>
        </p:spPr>
        <p:txBody>
          <a:bodyPr lIns="89997" tIns="44999" rIns="89997" bIns="44999"/>
          <a:lstStyle/>
          <a:p>
            <a:fld id="{F1313191-4191-4111-B1D1-91F1D111C101}" type="slidenum">
              <a:rPr lang="en-US">
                <a:solidFill>
                  <a:srgbClr val="000000"/>
                </a:solidFill>
                <a:latin typeface="+mn-lt"/>
                <a:ea typeface="+mn-ea"/>
              </a:rPr>
              <a:pPr/>
              <a:t>21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064AC1-2E42-4843-B3F9-3E18FA0B6C94}"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37DB11-4FCE-4C47-912A-505F51499A0A}" type="datetime1">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372-7F69-4BCB-AFF6-B32E4EB73F4F}" type="datetime1">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9F0CE-71DD-4DFF-B8F0-6E95A428CA43}" type="datetime1">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435DB-3224-4DDF-B33C-A76C7F9FD0DE}" type="datetime1">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0508AF-9397-4E6F-84DD-4D220687E8E4}" type="datetime1">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B996F-BABE-4C4B-BCD3-268788821747}" type="datetime1">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A23A74-41A8-4FC9-8463-17A8E65D9F43}" type="datetime1">
              <a:rPr lang="en-US" smtClean="0"/>
              <a:pPr/>
              <a:t>6/4/13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7CEF83-B0D8-4A60-AEE3-4C7C05DC6C6F}" type="datetime1">
              <a:rPr lang="en-US" smtClean="0"/>
              <a:pPr/>
              <a:t>6/4/13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45BBB-8A14-45D1-BCD1-4711532B29E4}" type="datetime1">
              <a:rPr lang="en-US" smtClean="0"/>
              <a:pPr/>
              <a:t>6/4/13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313058-824B-4E7D-8727-B75D22A16994}" type="datetime1">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168824-2BF4-4DA1-990B-91BDBBF8C8BF}" type="datetime1">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44C-6C35-424F-9B15-B83C92DF15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ACC98-7B14-46E1-BCDD-066A0A6EFCCB}" type="datetime1">
              <a:rPr lang="en-US" smtClean="0"/>
              <a:pPr/>
              <a:t>6/4/13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3E44C-6C35-424F-9B15-B83C92DF15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hyperlink" Target="http://www.ccrun.org/" TargetMode="External"/><Relationship Id="rId4" Type="http://schemas.openxmlformats.org/officeDocument/2006/relationships/hyperlink" Target="http://www.nyserda.ny.gov/climaid" TargetMode="External"/><Relationship Id="rId5" Type="http://schemas.openxmlformats.org/officeDocument/2006/relationships/hyperlink" Target="http://www.nyas.org/" TargetMode="External"/><Relationship Id="rId6" Type="http://schemas.openxmlformats.org/officeDocument/2006/relationships/image" Target="../media/image6.png"/><Relationship Id="rId7" Type="http://schemas.openxmlformats.org/officeDocument/2006/relationships/image" Target="../media/image45.jpe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eoimages.gsfc.nasa.gov/images/imagerecords/79000/79556/sandy_vir_2012303.jpg"/>
          <p:cNvPicPr>
            <a:picLocks noChangeAspect="1" noChangeArrowheads="1"/>
          </p:cNvPicPr>
          <p:nvPr/>
        </p:nvPicPr>
        <p:blipFill>
          <a:blip r:embed="rId3" cstate="print"/>
          <a:srcRect/>
          <a:stretch>
            <a:fillRect/>
          </a:stretch>
        </p:blipFill>
        <p:spPr bwMode="auto">
          <a:xfrm>
            <a:off x="0" y="5565"/>
            <a:ext cx="9144000" cy="6858000"/>
          </a:xfrm>
          <a:prstGeom prst="rect">
            <a:avLst/>
          </a:prstGeom>
          <a:noFill/>
        </p:spPr>
      </p:pic>
      <p:sp>
        <p:nvSpPr>
          <p:cNvPr id="2050" name="Slide Number Placeholder 5"/>
          <p:cNvSpPr>
            <a:spLocks noGrp="1"/>
          </p:cNvSpPr>
          <p:nvPr>
            <p:ph type="sldNum" sz="quarter" idx="12"/>
          </p:nvPr>
        </p:nvSpPr>
        <p:spPr bwMode="auto">
          <a:noFill/>
          <a:ln>
            <a:miter lim="800000"/>
            <a:headEnd/>
            <a:tailEnd/>
          </a:ln>
        </p:spPr>
        <p:txBody>
          <a:bodyPr/>
          <a:lstStyle/>
          <a:p>
            <a:fld id="{42153FF7-EC5F-4240-AB5D-C48475E0E3BB}" type="slidenum">
              <a:rPr lang="en-US" smtClean="0">
                <a:ea typeface="MS PGothic" pitchFamily="34" charset="-128"/>
              </a:rPr>
              <a:pPr/>
              <a:t>1</a:t>
            </a:fld>
            <a:endParaRPr lang="en-US" smtClean="0">
              <a:ea typeface="MS PGothic" pitchFamily="34" charset="-128"/>
            </a:endParaRPr>
          </a:p>
        </p:txBody>
      </p:sp>
      <p:sp>
        <p:nvSpPr>
          <p:cNvPr id="2051" name="Title 1"/>
          <p:cNvSpPr>
            <a:spLocks noGrp="1"/>
          </p:cNvSpPr>
          <p:nvPr>
            <p:ph type="title"/>
          </p:nvPr>
        </p:nvSpPr>
        <p:spPr>
          <a:xfrm>
            <a:off x="152400" y="76200"/>
            <a:ext cx="8915400" cy="1714500"/>
          </a:xfrm>
        </p:spPr>
        <p:txBody>
          <a:bodyPr>
            <a:noAutofit/>
          </a:bodyPr>
          <a:lstStyle/>
          <a:p>
            <a:pPr>
              <a:spcAft>
                <a:spcPts val="1200"/>
              </a:spcAft>
            </a:pPr>
            <a:r>
              <a:rPr lang="en-US" sz="3600" dirty="0" smtClean="0">
                <a:solidFill>
                  <a:schemeClr val="bg1"/>
                </a:solidFill>
                <a:ea typeface="ヒラギノ角ゴ Pro W3" charset="-128"/>
              </a:rPr>
              <a:t/>
            </a:r>
            <a:br>
              <a:rPr lang="en-US" sz="3600" dirty="0" smtClean="0">
                <a:solidFill>
                  <a:schemeClr val="bg1"/>
                </a:solidFill>
                <a:ea typeface="ヒラギノ角ゴ Pro W3" charset="-128"/>
              </a:rPr>
            </a:br>
            <a:r>
              <a:rPr lang="en-US" sz="3600" dirty="0">
                <a:solidFill>
                  <a:srgbClr val="FFFFFF"/>
                </a:solidFill>
              </a:rPr>
              <a:t>Climate Science, Impacts, and Adaptation at the Consortium for Climate Risk in the Urban Northeast (CCRUN</a:t>
            </a:r>
            <a:r>
              <a:rPr lang="en-US" sz="3600" dirty="0" smtClean="0">
                <a:solidFill>
                  <a:srgbClr val="FFFFFF"/>
                </a:solidFill>
              </a:rPr>
              <a:t>):</a:t>
            </a:r>
            <a:r>
              <a:rPr lang="en-US" sz="3600" dirty="0">
                <a:solidFill>
                  <a:srgbClr val="FFFFFF"/>
                </a:solidFill>
                <a:ea typeface="ヒラギノ角ゴ Pro W3" charset="-128"/>
              </a:rPr>
              <a:t/>
            </a:r>
            <a:br>
              <a:rPr lang="en-US" sz="3600" dirty="0">
                <a:solidFill>
                  <a:srgbClr val="FFFFFF"/>
                </a:solidFill>
                <a:ea typeface="ヒラギノ角ゴ Pro W3" charset="-128"/>
              </a:rPr>
            </a:br>
            <a:r>
              <a:rPr lang="en-US" sz="3600" dirty="0">
                <a:solidFill>
                  <a:srgbClr val="FFFFFF"/>
                </a:solidFill>
                <a:ea typeface="ヒラギノ角ゴ Pro W3" charset="-128"/>
              </a:rPr>
              <a:t>Science for Hurricane Sandy </a:t>
            </a:r>
            <a:r>
              <a:rPr lang="en-US" sz="3600" dirty="0" smtClean="0">
                <a:solidFill>
                  <a:srgbClr val="FFFFFF"/>
                </a:solidFill>
                <a:ea typeface="ヒラギノ角ゴ Pro W3" charset="-128"/>
              </a:rPr>
              <a:t>Recovery</a:t>
            </a:r>
            <a:endParaRPr lang="en-US" sz="3600" i="1" dirty="0" smtClean="0">
              <a:solidFill>
                <a:srgbClr val="FFFFFF"/>
              </a:solidFill>
              <a:ea typeface="ヒラギノ角ゴ Pro W3" charset="-128"/>
            </a:endParaRPr>
          </a:p>
        </p:txBody>
      </p:sp>
      <p:pic>
        <p:nvPicPr>
          <p:cNvPr id="2053" name="Picture 13" descr="1000px-NOAA_logo.svg.png"/>
          <p:cNvPicPr>
            <a:picLocks noChangeAspect="1"/>
          </p:cNvPicPr>
          <p:nvPr/>
        </p:nvPicPr>
        <p:blipFill>
          <a:blip r:embed="rId4" cstate="print"/>
          <a:srcRect/>
          <a:stretch>
            <a:fillRect/>
          </a:stretch>
        </p:blipFill>
        <p:spPr bwMode="auto">
          <a:xfrm>
            <a:off x="8153400" y="5967413"/>
            <a:ext cx="838200" cy="838200"/>
          </a:xfrm>
          <a:prstGeom prst="rect">
            <a:avLst/>
          </a:prstGeom>
          <a:noFill/>
          <a:ln w="9525">
            <a:noFill/>
            <a:miter lim="800000"/>
            <a:headEnd/>
            <a:tailEnd/>
          </a:ln>
        </p:spPr>
      </p:pic>
      <p:grpSp>
        <p:nvGrpSpPr>
          <p:cNvPr id="2" name="Group 17"/>
          <p:cNvGrpSpPr>
            <a:grpSpLocks/>
          </p:cNvGrpSpPr>
          <p:nvPr/>
        </p:nvGrpSpPr>
        <p:grpSpPr bwMode="auto">
          <a:xfrm>
            <a:off x="0" y="3048000"/>
            <a:ext cx="9144000" cy="2044700"/>
            <a:chOff x="0" y="2908300"/>
            <a:chExt cx="9144000" cy="2044700"/>
          </a:xfrm>
        </p:grpSpPr>
        <p:pic>
          <p:nvPicPr>
            <p:cNvPr id="2061" name="Picture 12" descr="NYC_rev.jpg"/>
            <p:cNvPicPr>
              <a:picLocks noChangeAspect="1"/>
            </p:cNvPicPr>
            <p:nvPr/>
          </p:nvPicPr>
          <p:blipFill>
            <a:blip r:embed="rId5" cstate="print"/>
            <a:srcRect/>
            <a:stretch>
              <a:fillRect/>
            </a:stretch>
          </p:blipFill>
          <p:spPr bwMode="auto">
            <a:xfrm>
              <a:off x="3276600" y="2908300"/>
              <a:ext cx="3003550" cy="1905000"/>
            </a:xfrm>
            <a:prstGeom prst="rect">
              <a:avLst/>
            </a:prstGeom>
            <a:noFill/>
            <a:ln w="9525">
              <a:noFill/>
              <a:miter lim="800000"/>
              <a:headEnd/>
              <a:tailEnd/>
            </a:ln>
          </p:spPr>
        </p:pic>
        <p:pic>
          <p:nvPicPr>
            <p:cNvPr id="2062" name="Picture 15" descr="Boston_downtown_skyline rev.jpg"/>
            <p:cNvPicPr>
              <a:picLocks noChangeAspect="1"/>
            </p:cNvPicPr>
            <p:nvPr/>
          </p:nvPicPr>
          <p:blipFill>
            <a:blip r:embed="rId6" cstate="print"/>
            <a:srcRect/>
            <a:stretch>
              <a:fillRect/>
            </a:stretch>
          </p:blipFill>
          <p:spPr bwMode="auto">
            <a:xfrm>
              <a:off x="0" y="2908300"/>
              <a:ext cx="3276600" cy="1946841"/>
            </a:xfrm>
            <a:prstGeom prst="rect">
              <a:avLst/>
            </a:prstGeom>
            <a:noFill/>
            <a:ln w="9525">
              <a:noFill/>
              <a:miter lim="800000"/>
              <a:headEnd/>
              <a:tailEnd/>
            </a:ln>
          </p:spPr>
        </p:pic>
        <p:pic>
          <p:nvPicPr>
            <p:cNvPr id="2063" name="Picture 10" descr="philly_rev.jpg"/>
            <p:cNvPicPr>
              <a:picLocks noChangeAspect="1"/>
            </p:cNvPicPr>
            <p:nvPr/>
          </p:nvPicPr>
          <p:blipFill>
            <a:blip r:embed="rId7" cstate="print"/>
            <a:srcRect/>
            <a:stretch>
              <a:fillRect/>
            </a:stretch>
          </p:blipFill>
          <p:spPr bwMode="auto">
            <a:xfrm>
              <a:off x="6248400" y="2908300"/>
              <a:ext cx="2895600" cy="1921858"/>
            </a:xfrm>
            <a:prstGeom prst="rect">
              <a:avLst/>
            </a:prstGeom>
            <a:noFill/>
            <a:ln w="9525">
              <a:noFill/>
              <a:miter lim="800000"/>
              <a:headEnd/>
              <a:tailEnd/>
            </a:ln>
          </p:spPr>
        </p:pic>
        <p:sp>
          <p:nvSpPr>
            <p:cNvPr id="17" name="Rectangle 16"/>
            <p:cNvSpPr/>
            <p:nvPr/>
          </p:nvSpPr>
          <p:spPr>
            <a:xfrm>
              <a:off x="0" y="4800600"/>
              <a:ext cx="91440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ea typeface="Arial" charset="0"/>
                <a:cs typeface="Arial" charset="0"/>
              </a:endParaRPr>
            </a:p>
          </p:txBody>
        </p:sp>
      </p:grpSp>
      <p:grpSp>
        <p:nvGrpSpPr>
          <p:cNvPr id="3" name="Group 21"/>
          <p:cNvGrpSpPr>
            <a:grpSpLocks/>
          </p:cNvGrpSpPr>
          <p:nvPr/>
        </p:nvGrpSpPr>
        <p:grpSpPr bwMode="auto">
          <a:xfrm>
            <a:off x="1066800" y="4843461"/>
            <a:ext cx="7153275" cy="338138"/>
            <a:chOff x="1066800" y="4385917"/>
            <a:chExt cx="7152520" cy="338339"/>
          </a:xfrm>
        </p:grpSpPr>
        <p:sp>
          <p:nvSpPr>
            <p:cNvPr id="27657" name="TextBox 18"/>
            <p:cNvSpPr txBox="1">
              <a:spLocks noChangeArrowheads="1"/>
            </p:cNvSpPr>
            <p:nvPr/>
          </p:nvSpPr>
          <p:spPr bwMode="auto">
            <a:xfrm>
              <a:off x="1066800" y="4385917"/>
              <a:ext cx="758745" cy="338339"/>
            </a:xfrm>
            <a:prstGeom prst="rect">
              <a:avLst/>
            </a:prstGeom>
            <a:noFill/>
            <a:ln w="9525">
              <a:noFill/>
              <a:miter lim="800000"/>
              <a:headEnd/>
              <a:tailEnd/>
            </a:ln>
          </p:spPr>
          <p:txBody>
            <a:bodyPr wrap="none">
              <a:spAutoFit/>
            </a:bodyPr>
            <a:lstStyle/>
            <a:p>
              <a:pPr>
                <a:defRPr/>
              </a:pPr>
              <a:r>
                <a:rPr lang="en-US" sz="1600" i="1" dirty="0">
                  <a:latin typeface="+mn-lt"/>
                  <a:ea typeface="ＭＳ Ｐゴシック" pitchFamily="34" charset="-128"/>
                  <a:cs typeface="+mn-cs"/>
                </a:rPr>
                <a:t>Boston</a:t>
              </a:r>
            </a:p>
          </p:txBody>
        </p:sp>
        <p:sp>
          <p:nvSpPr>
            <p:cNvPr id="27658" name="TextBox 19"/>
            <p:cNvSpPr txBox="1">
              <a:spLocks noChangeArrowheads="1"/>
            </p:cNvSpPr>
            <p:nvPr/>
          </p:nvSpPr>
          <p:spPr bwMode="auto">
            <a:xfrm>
              <a:off x="4190670" y="4385917"/>
              <a:ext cx="963511" cy="338339"/>
            </a:xfrm>
            <a:prstGeom prst="rect">
              <a:avLst/>
            </a:prstGeom>
            <a:noFill/>
            <a:ln w="9525">
              <a:noFill/>
              <a:miter lim="800000"/>
              <a:headEnd/>
              <a:tailEnd/>
            </a:ln>
          </p:spPr>
          <p:txBody>
            <a:bodyPr wrap="none">
              <a:spAutoFit/>
            </a:bodyPr>
            <a:lstStyle/>
            <a:p>
              <a:pPr>
                <a:defRPr/>
              </a:pPr>
              <a:r>
                <a:rPr lang="en-US" sz="1600" i="1" dirty="0">
                  <a:latin typeface="+mn-lt"/>
                  <a:ea typeface="ＭＳ Ｐゴシック" pitchFamily="34" charset="-128"/>
                  <a:cs typeface="+mn-cs"/>
                </a:rPr>
                <a:t>New York</a:t>
              </a:r>
            </a:p>
          </p:txBody>
        </p:sp>
        <p:sp>
          <p:nvSpPr>
            <p:cNvPr id="27659" name="TextBox 20"/>
            <p:cNvSpPr txBox="1">
              <a:spLocks noChangeArrowheads="1"/>
            </p:cNvSpPr>
            <p:nvPr/>
          </p:nvSpPr>
          <p:spPr bwMode="auto">
            <a:xfrm>
              <a:off x="7009773" y="4385917"/>
              <a:ext cx="1209547" cy="338339"/>
            </a:xfrm>
            <a:prstGeom prst="rect">
              <a:avLst/>
            </a:prstGeom>
            <a:noFill/>
            <a:ln w="9525">
              <a:noFill/>
              <a:miter lim="800000"/>
              <a:headEnd/>
              <a:tailEnd/>
            </a:ln>
          </p:spPr>
          <p:txBody>
            <a:bodyPr wrap="none">
              <a:spAutoFit/>
            </a:bodyPr>
            <a:lstStyle/>
            <a:p>
              <a:pPr>
                <a:defRPr/>
              </a:pPr>
              <a:r>
                <a:rPr lang="en-US" sz="1600" i="1" dirty="0">
                  <a:latin typeface="+mn-lt"/>
                  <a:ea typeface="ＭＳ Ｐゴシック" pitchFamily="34" charset="-128"/>
                  <a:cs typeface="+mn-cs"/>
                </a:rPr>
                <a:t>Philadelphia</a:t>
              </a:r>
            </a:p>
          </p:txBody>
        </p:sp>
      </p:grpSp>
      <p:pic>
        <p:nvPicPr>
          <p:cNvPr id="2057" name="Picture 1" descr="CCRUN horizontal logo.png"/>
          <p:cNvPicPr>
            <a:picLocks noChangeAspect="1"/>
          </p:cNvPicPr>
          <p:nvPr/>
        </p:nvPicPr>
        <p:blipFill>
          <a:blip r:embed="rId8" cstate="print"/>
          <a:srcRect/>
          <a:stretch>
            <a:fillRect/>
          </a:stretch>
        </p:blipFill>
        <p:spPr bwMode="auto">
          <a:xfrm>
            <a:off x="144463" y="5900738"/>
            <a:ext cx="1600200" cy="842962"/>
          </a:xfrm>
          <a:prstGeom prst="rect">
            <a:avLst/>
          </a:prstGeom>
          <a:noFill/>
          <a:ln w="9525">
            <a:noFill/>
            <a:miter lim="800000"/>
            <a:headEnd/>
            <a:tailEnd/>
          </a:ln>
        </p:spPr>
      </p:pic>
      <p:sp>
        <p:nvSpPr>
          <p:cNvPr id="4" name="TextBox 3"/>
          <p:cNvSpPr txBox="1"/>
          <p:nvPr/>
        </p:nvSpPr>
        <p:spPr>
          <a:xfrm>
            <a:off x="914400" y="5334000"/>
            <a:ext cx="7848600" cy="1200329"/>
          </a:xfrm>
          <a:prstGeom prst="rect">
            <a:avLst/>
          </a:prstGeom>
          <a:noFill/>
        </p:spPr>
        <p:txBody>
          <a:bodyPr wrap="square" rtlCol="0">
            <a:spAutoFit/>
          </a:bodyPr>
          <a:lstStyle/>
          <a:p>
            <a:pPr algn="ctr"/>
            <a:r>
              <a:rPr lang="en-US" b="1" dirty="0" smtClean="0">
                <a:solidFill>
                  <a:schemeClr val="bg1"/>
                </a:solidFill>
              </a:rPr>
              <a:t>Radley </a:t>
            </a:r>
            <a:r>
              <a:rPr lang="en-US" b="1" dirty="0" smtClean="0">
                <a:solidFill>
                  <a:schemeClr val="bg1"/>
                </a:solidFill>
              </a:rPr>
              <a:t>Horton</a:t>
            </a:r>
          </a:p>
          <a:p>
            <a:pPr algn="ctr"/>
            <a:r>
              <a:rPr lang="en-US" b="1" dirty="0">
                <a:solidFill>
                  <a:schemeClr val="bg1"/>
                </a:solidFill>
              </a:rPr>
              <a:t>8th Annual NOAA‐CREST Symposium</a:t>
            </a:r>
          </a:p>
          <a:p>
            <a:pPr algn="ctr"/>
            <a:r>
              <a:rPr lang="en-US" b="1" dirty="0" smtClean="0">
                <a:solidFill>
                  <a:schemeClr val="bg1"/>
                </a:solidFill>
              </a:rPr>
              <a:t>Steinman </a:t>
            </a:r>
            <a:r>
              <a:rPr lang="en-US" b="1" dirty="0">
                <a:solidFill>
                  <a:schemeClr val="bg1"/>
                </a:solidFill>
              </a:rPr>
              <a:t>Hall Auditorium, The City College of New York, </a:t>
            </a:r>
            <a:r>
              <a:rPr lang="en-US" b="1" dirty="0" smtClean="0">
                <a:solidFill>
                  <a:schemeClr val="bg1"/>
                </a:solidFill>
              </a:rPr>
              <a:t>NY</a:t>
            </a:r>
            <a:endParaRPr lang="en-US" b="1" dirty="0" smtClean="0">
              <a:solidFill>
                <a:schemeClr val="bg1"/>
              </a:solidFill>
            </a:endParaRPr>
          </a:p>
          <a:p>
            <a:pPr algn="ctr"/>
            <a:r>
              <a:rPr lang="en-US" b="1" dirty="0" smtClean="0">
                <a:solidFill>
                  <a:schemeClr val="bg1"/>
                </a:solidFill>
              </a:rPr>
              <a:t>June 5</a:t>
            </a:r>
            <a:r>
              <a:rPr lang="en-US" b="1" dirty="0" smtClean="0">
                <a:solidFill>
                  <a:schemeClr val="bg1"/>
                </a:solidFill>
              </a:rPr>
              <a:t>, </a:t>
            </a:r>
            <a:r>
              <a:rPr lang="en-US" b="1" dirty="0" smtClean="0">
                <a:solidFill>
                  <a:schemeClr val="bg1"/>
                </a:solidFill>
              </a:rPr>
              <a:t>2013 </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CCRUN Tracked the Storm</a:t>
            </a:r>
            <a:endParaRPr lang="en-US" b="1" dirty="0"/>
          </a:p>
        </p:txBody>
      </p:sp>
      <p:pic>
        <p:nvPicPr>
          <p:cNvPr id="4" name="Picture 3" descr="SSWS projections for Sand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430"/>
            <a:ext cx="4399826" cy="5691570"/>
          </a:xfrm>
          <a:prstGeom prst="rect">
            <a:avLst/>
          </a:prstGeom>
        </p:spPr>
      </p:pic>
      <p:pic>
        <p:nvPicPr>
          <p:cNvPr id="5" name="Picture 4" descr="windtempforPRlo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969" y="2667000"/>
            <a:ext cx="4822031" cy="3429000"/>
          </a:xfrm>
          <a:prstGeom prst="rect">
            <a:avLst/>
          </a:prstGeom>
        </p:spPr>
      </p:pic>
      <p:sp>
        <p:nvSpPr>
          <p:cNvPr id="6" name="TextBox 5"/>
          <p:cNvSpPr txBox="1"/>
          <p:nvPr/>
        </p:nvSpPr>
        <p:spPr>
          <a:xfrm>
            <a:off x="4572000" y="6019800"/>
            <a:ext cx="4495800" cy="923330"/>
          </a:xfrm>
          <a:prstGeom prst="rect">
            <a:avLst/>
          </a:prstGeom>
          <a:noFill/>
        </p:spPr>
        <p:txBody>
          <a:bodyPr wrap="square" rtlCol="0">
            <a:spAutoFit/>
          </a:bodyPr>
          <a:lstStyle/>
          <a:p>
            <a:r>
              <a:rPr lang="en-US" dirty="0" smtClean="0"/>
              <a:t>Wind speed observations from </a:t>
            </a:r>
            <a:r>
              <a:rPr lang="en-US" dirty="0" err="1" smtClean="0"/>
              <a:t>NYCMetNet</a:t>
            </a:r>
            <a:endParaRPr lang="en-US" dirty="0" smtClean="0"/>
          </a:p>
          <a:p>
            <a:r>
              <a:rPr lang="en-US" dirty="0" smtClean="0"/>
              <a:t>CUNY/ NOAA Cooperative Remote Sensing Science and Technology Center (CREST) </a:t>
            </a:r>
            <a:endParaRPr lang="en-US" dirty="0"/>
          </a:p>
        </p:txBody>
      </p:sp>
      <p:sp>
        <p:nvSpPr>
          <p:cNvPr id="7" name="TextBox 6"/>
          <p:cNvSpPr txBox="1"/>
          <p:nvPr/>
        </p:nvSpPr>
        <p:spPr>
          <a:xfrm>
            <a:off x="4267200" y="1154668"/>
            <a:ext cx="4916731" cy="1200329"/>
          </a:xfrm>
          <a:prstGeom prst="rect">
            <a:avLst/>
          </a:prstGeom>
          <a:noFill/>
        </p:spPr>
        <p:txBody>
          <a:bodyPr wrap="none" rtlCol="0">
            <a:spAutoFit/>
          </a:bodyPr>
          <a:lstStyle/>
          <a:p>
            <a:r>
              <a:rPr lang="en-US" dirty="0" smtClean="0"/>
              <a:t>New York Harbor Observing and Prediction System</a:t>
            </a:r>
          </a:p>
          <a:p>
            <a:r>
              <a:rPr lang="en-US" dirty="0" smtClean="0"/>
              <a:t>(NYHOPS Model), Stevens Institute of Technology</a:t>
            </a:r>
          </a:p>
          <a:p>
            <a:endParaRPr lang="en-US" dirty="0" smtClean="0"/>
          </a:p>
          <a:p>
            <a:r>
              <a:rPr lang="en-US" dirty="0" smtClean="0"/>
              <a:t>Storm surge forecast </a:t>
            </a:r>
            <a:endParaRPr lang="en-US" dirty="0"/>
          </a:p>
        </p:txBody>
      </p:sp>
      <p:sp>
        <p:nvSpPr>
          <p:cNvPr id="8" name="Slide Number Placeholder 7"/>
          <p:cNvSpPr>
            <a:spLocks noGrp="1"/>
          </p:cNvSpPr>
          <p:nvPr>
            <p:ph type="sldNum" sz="quarter" idx="12"/>
          </p:nvPr>
        </p:nvSpPr>
        <p:spPr/>
        <p:txBody>
          <a:bodyPr/>
          <a:lstStyle/>
          <a:p>
            <a:fld id="{5D63E44C-6C35-424F-9B15-B83C92DF151F}" type="slidenum">
              <a:rPr lang="en-US" smtClean="0"/>
              <a:pPr/>
              <a:t>10</a:t>
            </a:fld>
            <a:endParaRPr lang="en-US"/>
          </a:p>
        </p:txBody>
      </p:sp>
    </p:spTree>
    <p:extLst>
      <p:ext uri="{BB962C8B-B14F-4D97-AF65-F5344CB8AC3E}">
        <p14:creationId xmlns:p14="http://schemas.microsoft.com/office/powerpoint/2010/main" val="1416292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0"/>
          <p:cNvPicPr/>
          <p:nvPr/>
        </p:nvPicPr>
        <p:blipFill>
          <a:blip r:embed="rId3" cstate="print"/>
          <a:stretch>
            <a:fillRect/>
          </a:stretch>
        </p:blipFill>
        <p:spPr>
          <a:xfrm>
            <a:off x="5410080" y="2940360"/>
            <a:ext cx="3253680" cy="1707840"/>
          </a:xfrm>
          <a:prstGeom prst="rect">
            <a:avLst/>
          </a:prstGeom>
        </p:spPr>
      </p:pic>
      <p:sp>
        <p:nvSpPr>
          <p:cNvPr id="188" name="TextShape 1"/>
          <p:cNvSpPr txBox="1"/>
          <p:nvPr/>
        </p:nvSpPr>
        <p:spPr>
          <a:xfrm>
            <a:off x="457200" y="-152400"/>
            <a:ext cx="8229240" cy="1142640"/>
          </a:xfrm>
          <a:prstGeom prst="rect">
            <a:avLst/>
          </a:prstGeom>
        </p:spPr>
        <p:txBody>
          <a:bodyPr anchor="ctr"/>
          <a:lstStyle/>
          <a:p>
            <a:pPr algn="ctr"/>
            <a:r>
              <a:rPr lang="en-US" sz="3200" b="1" dirty="0">
                <a:solidFill>
                  <a:srgbClr val="000000"/>
                </a:solidFill>
                <a:latin typeface="Calibri"/>
              </a:rPr>
              <a:t>Hurricane </a:t>
            </a:r>
            <a:r>
              <a:rPr lang="en-US" sz="3200" b="1" dirty="0" smtClean="0">
                <a:solidFill>
                  <a:srgbClr val="000000"/>
                </a:solidFill>
                <a:latin typeface="Calibri"/>
              </a:rPr>
              <a:t>Sandy</a:t>
            </a:r>
          </a:p>
          <a:p>
            <a:pPr algn="ctr"/>
            <a:r>
              <a:rPr lang="en-US" sz="2800" b="1" dirty="0" smtClean="0">
                <a:solidFill>
                  <a:srgbClr val="000000"/>
                </a:solidFill>
                <a:latin typeface="Calibri"/>
              </a:rPr>
              <a:t>Links </a:t>
            </a:r>
            <a:r>
              <a:rPr lang="en-US" sz="2800" b="1" dirty="0">
                <a:solidFill>
                  <a:srgbClr val="000000"/>
                </a:solidFill>
                <a:latin typeface="Calibri"/>
              </a:rPr>
              <a:t>to Climate </a:t>
            </a:r>
            <a:r>
              <a:rPr lang="en-US" sz="2800" b="1" dirty="0" smtClean="0">
                <a:solidFill>
                  <a:srgbClr val="000000"/>
                </a:solidFill>
                <a:latin typeface="Calibri"/>
              </a:rPr>
              <a:t>Change Science</a:t>
            </a:r>
            <a:endParaRPr sz="2800" dirty="0"/>
          </a:p>
        </p:txBody>
      </p:sp>
      <p:sp>
        <p:nvSpPr>
          <p:cNvPr id="189" name="TextShape 2"/>
          <p:cNvSpPr txBox="1"/>
          <p:nvPr/>
        </p:nvSpPr>
        <p:spPr>
          <a:xfrm>
            <a:off x="0" y="0"/>
            <a:ext cx="360" cy="360"/>
          </a:xfrm>
          <a:prstGeom prst="rect">
            <a:avLst/>
          </a:prstGeom>
        </p:spPr>
        <p:txBody>
          <a:bodyPr lIns="90000" tIns="45000" rIns="90000" bIns="45000"/>
          <a:lstStyle/>
          <a:p>
            <a:endParaRPr dirty="0"/>
          </a:p>
        </p:txBody>
      </p:sp>
      <p:pic>
        <p:nvPicPr>
          <p:cNvPr id="190" name="Picture 4"/>
          <p:cNvPicPr/>
          <p:nvPr/>
        </p:nvPicPr>
        <p:blipFill>
          <a:blip r:embed="rId4" cstate="print"/>
          <a:stretch>
            <a:fillRect/>
          </a:stretch>
        </p:blipFill>
        <p:spPr>
          <a:xfrm>
            <a:off x="6119880" y="4671000"/>
            <a:ext cx="1957320" cy="1958400"/>
          </a:xfrm>
          <a:prstGeom prst="rect">
            <a:avLst/>
          </a:prstGeom>
        </p:spPr>
      </p:pic>
      <p:sp>
        <p:nvSpPr>
          <p:cNvPr id="191" name="CustomShape 3"/>
          <p:cNvSpPr/>
          <p:nvPr/>
        </p:nvSpPr>
        <p:spPr>
          <a:xfrm>
            <a:off x="6153600" y="6629400"/>
            <a:ext cx="2685600" cy="333720"/>
          </a:xfrm>
          <a:prstGeom prst="rect">
            <a:avLst/>
          </a:prstGeom>
        </p:spPr>
        <p:txBody>
          <a:bodyPr lIns="90000" tIns="45000" rIns="90000" bIns="45000"/>
          <a:lstStyle/>
          <a:p>
            <a:r>
              <a:rPr lang="en-US" sz="800" b="1" dirty="0">
                <a:solidFill>
                  <a:srgbClr val="000000"/>
                </a:solidFill>
                <a:latin typeface="Calibri"/>
              </a:rPr>
              <a:t>Median Minimum Sea Ice Extent  1979-2009</a:t>
            </a:r>
            <a:endParaRPr dirty="0"/>
          </a:p>
        </p:txBody>
      </p:sp>
      <p:pic>
        <p:nvPicPr>
          <p:cNvPr id="192" name="Picture 5"/>
          <p:cNvPicPr/>
          <p:nvPr/>
        </p:nvPicPr>
        <p:blipFill>
          <a:blip r:embed="rId5" cstate="print"/>
          <a:stretch>
            <a:fillRect/>
          </a:stretch>
        </p:blipFill>
        <p:spPr>
          <a:xfrm>
            <a:off x="5257800" y="948000"/>
            <a:ext cx="3504960" cy="1947600"/>
          </a:xfrm>
          <a:prstGeom prst="rect">
            <a:avLst/>
          </a:prstGeom>
        </p:spPr>
      </p:pic>
      <p:sp>
        <p:nvSpPr>
          <p:cNvPr id="193" name="CustomShape 4"/>
          <p:cNvSpPr/>
          <p:nvPr/>
        </p:nvSpPr>
        <p:spPr>
          <a:xfrm>
            <a:off x="228600" y="1022160"/>
            <a:ext cx="4800240" cy="8502840"/>
          </a:xfrm>
          <a:prstGeom prst="rect">
            <a:avLst/>
          </a:prstGeom>
        </p:spPr>
        <p:txBody>
          <a:bodyPr lIns="90000" tIns="45000" rIns="90000" bIns="45000"/>
          <a:lstStyle/>
          <a:p>
            <a:pPr>
              <a:buFont typeface="Arial"/>
              <a:buChar char="•"/>
            </a:pPr>
            <a:r>
              <a:rPr lang="en-US" b="1" dirty="0" smtClean="0">
                <a:solidFill>
                  <a:srgbClr val="000000"/>
                </a:solidFill>
                <a:latin typeface="Calibri"/>
              </a:rPr>
              <a:t> ~</a:t>
            </a:r>
            <a:r>
              <a:rPr lang="en-US" b="1" dirty="0">
                <a:solidFill>
                  <a:srgbClr val="000000"/>
                </a:solidFill>
                <a:latin typeface="Calibri"/>
              </a:rPr>
              <a:t>1 </a:t>
            </a:r>
            <a:r>
              <a:rPr lang="en-US" b="1" dirty="0" err="1">
                <a:solidFill>
                  <a:srgbClr val="000000"/>
                </a:solidFill>
                <a:latin typeface="Calibri"/>
              </a:rPr>
              <a:t>ft</a:t>
            </a:r>
            <a:r>
              <a:rPr lang="en-US" b="1" dirty="0">
                <a:solidFill>
                  <a:srgbClr val="000000"/>
                </a:solidFill>
                <a:latin typeface="Calibri"/>
              </a:rPr>
              <a:t> of sea level rise in past 100 years in New York metropolitan region, </a:t>
            </a:r>
            <a:r>
              <a:rPr lang="en-US" b="1" dirty="0" smtClean="0">
                <a:solidFill>
                  <a:srgbClr val="000000"/>
                </a:solidFill>
                <a:latin typeface="Calibri"/>
              </a:rPr>
              <a:t>due </a:t>
            </a:r>
            <a:r>
              <a:rPr lang="en-US" b="1" dirty="0">
                <a:solidFill>
                  <a:srgbClr val="000000"/>
                </a:solidFill>
                <a:latin typeface="Calibri"/>
              </a:rPr>
              <a:t>to </a:t>
            </a:r>
            <a:r>
              <a:rPr lang="en-US" b="1" dirty="0" smtClean="0">
                <a:solidFill>
                  <a:srgbClr val="000000"/>
                </a:solidFill>
                <a:latin typeface="Calibri"/>
              </a:rPr>
              <a:t>local land subsidence, global thermal </a:t>
            </a:r>
            <a:r>
              <a:rPr lang="en-US" b="1" dirty="0">
                <a:solidFill>
                  <a:srgbClr val="000000"/>
                </a:solidFill>
                <a:latin typeface="Calibri"/>
              </a:rPr>
              <a:t>expansion of ocean </a:t>
            </a:r>
            <a:r>
              <a:rPr lang="en-US" b="1" dirty="0" smtClean="0">
                <a:solidFill>
                  <a:srgbClr val="000000"/>
                </a:solidFill>
                <a:latin typeface="Calibri"/>
              </a:rPr>
              <a:t>water, melting of land-based ice, and local surface elevation  </a:t>
            </a:r>
          </a:p>
          <a:p>
            <a:pPr>
              <a:buFont typeface="Arial"/>
              <a:buChar char="•"/>
            </a:pPr>
            <a:endParaRPr lang="en-US" b="1" dirty="0" smtClean="0">
              <a:solidFill>
                <a:srgbClr val="000000"/>
              </a:solidFill>
              <a:latin typeface="Calibri"/>
            </a:endParaRPr>
          </a:p>
          <a:p>
            <a:pPr>
              <a:buFont typeface="Arial"/>
              <a:buChar char="•"/>
            </a:pPr>
            <a:r>
              <a:rPr lang="en-US" b="1" dirty="0" smtClean="0">
                <a:solidFill>
                  <a:srgbClr val="000000"/>
                </a:solidFill>
                <a:ea typeface="Tahoma"/>
              </a:rPr>
              <a:t> Hurricane </a:t>
            </a:r>
            <a:r>
              <a:rPr lang="en-US" b="1" dirty="0">
                <a:solidFill>
                  <a:srgbClr val="000000"/>
                </a:solidFill>
                <a:ea typeface="Tahoma"/>
              </a:rPr>
              <a:t>Sandy is defined as a 1 in </a:t>
            </a:r>
            <a:endParaRPr lang="en-US" b="1" dirty="0" smtClean="0">
              <a:solidFill>
                <a:srgbClr val="000000"/>
              </a:solidFill>
              <a:ea typeface="Tahoma"/>
            </a:endParaRPr>
          </a:p>
          <a:p>
            <a:r>
              <a:rPr lang="en-US" b="1" dirty="0" smtClean="0">
                <a:solidFill>
                  <a:srgbClr val="000000"/>
                </a:solidFill>
                <a:ea typeface="Tahoma"/>
              </a:rPr>
              <a:t>multi-century </a:t>
            </a:r>
            <a:r>
              <a:rPr lang="en-US" b="1" dirty="0">
                <a:solidFill>
                  <a:srgbClr val="000000"/>
                </a:solidFill>
                <a:ea typeface="Tahoma"/>
              </a:rPr>
              <a:t>event in current climate – </a:t>
            </a:r>
          </a:p>
          <a:p>
            <a:r>
              <a:rPr lang="en-US" b="1" dirty="0">
                <a:solidFill>
                  <a:srgbClr val="000000"/>
                </a:solidFill>
                <a:ea typeface="Tahoma"/>
              </a:rPr>
              <a:t>Coastal flooding projected to occur more frequently and to greater extent in future due to sea-level rise </a:t>
            </a:r>
            <a:r>
              <a:rPr lang="en-US" b="1" dirty="0" smtClean="0">
                <a:solidFill>
                  <a:srgbClr val="000000"/>
                </a:solidFill>
                <a:ea typeface="Tahoma"/>
              </a:rPr>
              <a:t>alone</a:t>
            </a:r>
            <a:endParaRPr dirty="0"/>
          </a:p>
          <a:p>
            <a:endParaRPr dirty="0"/>
          </a:p>
          <a:p>
            <a:pPr>
              <a:buFont typeface="Arial"/>
              <a:buChar char="•"/>
            </a:pPr>
            <a:r>
              <a:rPr lang="en-US" b="1" dirty="0" smtClean="0">
                <a:solidFill>
                  <a:srgbClr val="000000"/>
                </a:solidFill>
                <a:latin typeface="Calibri"/>
              </a:rPr>
              <a:t> Frequency of intense hurricanes in the North Atlantic may </a:t>
            </a:r>
            <a:r>
              <a:rPr lang="en-US" b="1" dirty="0">
                <a:solidFill>
                  <a:srgbClr val="000000"/>
                </a:solidFill>
                <a:latin typeface="Calibri"/>
              </a:rPr>
              <a:t>increase in future</a:t>
            </a:r>
            <a:r>
              <a:rPr lang="en-US" b="1" dirty="0" smtClean="0">
                <a:solidFill>
                  <a:srgbClr val="FF0000"/>
                </a:solidFill>
                <a:latin typeface="Calibri"/>
              </a:rPr>
              <a:t>*</a:t>
            </a:r>
            <a:endParaRPr dirty="0"/>
          </a:p>
          <a:p>
            <a:endParaRPr dirty="0"/>
          </a:p>
          <a:p>
            <a:pPr>
              <a:buFont typeface="Arial"/>
              <a:buChar char="•"/>
            </a:pPr>
            <a:r>
              <a:rPr lang="en-US" b="1" dirty="0" smtClean="0">
                <a:solidFill>
                  <a:srgbClr val="000000"/>
                </a:solidFill>
                <a:latin typeface="Calibri"/>
              </a:rPr>
              <a:t> Arctic </a:t>
            </a:r>
            <a:r>
              <a:rPr lang="en-US" b="1" dirty="0">
                <a:solidFill>
                  <a:srgbClr val="000000"/>
                </a:solidFill>
                <a:latin typeface="Calibri"/>
              </a:rPr>
              <a:t>sea-ice may </a:t>
            </a:r>
            <a:r>
              <a:rPr lang="en-US" b="1" dirty="0" smtClean="0">
                <a:solidFill>
                  <a:srgbClr val="000000"/>
                </a:solidFill>
                <a:latin typeface="Calibri"/>
              </a:rPr>
              <a:t>influencing the jet </a:t>
            </a:r>
            <a:r>
              <a:rPr lang="en-US" b="1" dirty="0">
                <a:solidFill>
                  <a:srgbClr val="000000"/>
                </a:solidFill>
                <a:latin typeface="Calibri"/>
              </a:rPr>
              <a:t>stream, </a:t>
            </a:r>
            <a:r>
              <a:rPr lang="en-US" b="1" i="1" dirty="0" smtClean="0">
                <a:solidFill>
                  <a:srgbClr val="000000"/>
                </a:solidFill>
                <a:latin typeface="Calibri"/>
              </a:rPr>
              <a:t>possibly</a:t>
            </a:r>
            <a:r>
              <a:rPr lang="en-US" b="1" dirty="0" smtClean="0">
                <a:solidFill>
                  <a:srgbClr val="000000"/>
                </a:solidFill>
                <a:latin typeface="Calibri"/>
              </a:rPr>
              <a:t> making westward</a:t>
            </a:r>
            <a:r>
              <a:rPr lang="en-US" b="1" dirty="0">
                <a:solidFill>
                  <a:srgbClr val="000000"/>
                </a:solidFill>
                <a:latin typeface="Calibri"/>
              </a:rPr>
              <a:t>-turning storm tracks more likely</a:t>
            </a:r>
            <a:r>
              <a:rPr lang="en-US" b="1" dirty="0" smtClean="0">
                <a:solidFill>
                  <a:srgbClr val="FF0000"/>
                </a:solidFill>
                <a:latin typeface="Calibri"/>
              </a:rPr>
              <a:t>**</a:t>
            </a:r>
            <a:endParaRPr dirty="0" smtClean="0"/>
          </a:p>
          <a:p>
            <a:endParaRPr lang="en-US" sz="2000" b="1" dirty="0" smtClean="0">
              <a:solidFill>
                <a:srgbClr val="FF0000"/>
              </a:solidFill>
              <a:latin typeface="Calibri"/>
              <a:ea typeface="Tahoma"/>
            </a:endParaRPr>
          </a:p>
          <a:p>
            <a:r>
              <a:rPr lang="en-US" sz="2000" b="1" dirty="0" smtClean="0">
                <a:solidFill>
                  <a:srgbClr val="FF0000"/>
                </a:solidFill>
                <a:latin typeface="Calibri"/>
                <a:ea typeface="Tahoma"/>
              </a:rPr>
              <a:t>**Areas </a:t>
            </a:r>
            <a:r>
              <a:rPr lang="en-US" sz="2000" b="1" dirty="0">
                <a:solidFill>
                  <a:srgbClr val="FF0000"/>
                </a:solidFill>
                <a:latin typeface="Calibri"/>
                <a:ea typeface="Tahoma"/>
              </a:rPr>
              <a:t>of active </a:t>
            </a:r>
            <a:r>
              <a:rPr lang="en-US" sz="2000" b="1" dirty="0" smtClean="0">
                <a:solidFill>
                  <a:srgbClr val="FF0000"/>
                </a:solidFill>
                <a:latin typeface="Calibri"/>
                <a:ea typeface="Tahoma"/>
              </a:rPr>
              <a:t>research</a:t>
            </a:r>
            <a:endParaRPr sz="2000" dirty="0"/>
          </a:p>
        </p:txBody>
      </p:sp>
      <p:sp>
        <p:nvSpPr>
          <p:cNvPr id="194" name="CustomShape 5"/>
          <p:cNvSpPr/>
          <p:nvPr/>
        </p:nvSpPr>
        <p:spPr>
          <a:xfrm>
            <a:off x="6610320" y="854760"/>
            <a:ext cx="3295440" cy="212040"/>
          </a:xfrm>
          <a:prstGeom prst="rect">
            <a:avLst/>
          </a:prstGeom>
        </p:spPr>
        <p:txBody>
          <a:bodyPr lIns="90000" tIns="45000" rIns="90000" bIns="45000"/>
          <a:lstStyle/>
          <a:p>
            <a:r>
              <a:rPr lang="en-US" sz="800" b="1">
                <a:solidFill>
                  <a:srgbClr val="000000"/>
                </a:solidFill>
                <a:latin typeface="Calibri"/>
              </a:rPr>
              <a:t>Sea level rise at Battery, NYC 1900-2009, NPCC</a:t>
            </a:r>
            <a:endParaRPr/>
          </a:p>
        </p:txBody>
      </p:sp>
      <p:sp>
        <p:nvSpPr>
          <p:cNvPr id="195" name="CustomShape 6"/>
          <p:cNvSpPr/>
          <p:nvPr/>
        </p:nvSpPr>
        <p:spPr>
          <a:xfrm>
            <a:off x="5257800" y="2743200"/>
            <a:ext cx="4038120" cy="333720"/>
          </a:xfrm>
          <a:prstGeom prst="rect">
            <a:avLst/>
          </a:prstGeom>
        </p:spPr>
        <p:txBody>
          <a:bodyPr lIns="90000" tIns="45000" rIns="90000" bIns="45000"/>
          <a:lstStyle/>
          <a:p>
            <a:r>
              <a:rPr lang="en-US" sz="800" b="1">
                <a:solidFill>
                  <a:srgbClr val="000000"/>
                </a:solidFill>
                <a:latin typeface="Calibri"/>
              </a:rPr>
              <a:t>North Atlantic SSTs and Hurricane Power Dissipation Index 1950-2005, Emmanuel </a:t>
            </a:r>
            <a:endParaRPr/>
          </a:p>
        </p:txBody>
      </p:sp>
      <p:sp>
        <p:nvSpPr>
          <p:cNvPr id="11" name="Slide Number Placeholder 10"/>
          <p:cNvSpPr>
            <a:spLocks noGrp="1"/>
          </p:cNvSpPr>
          <p:nvPr>
            <p:ph type="sldNum" sz="quarter" idx="12"/>
          </p:nvPr>
        </p:nvSpPr>
        <p:spPr/>
        <p:txBody>
          <a:bodyPr/>
          <a:lstStyle/>
          <a:p>
            <a:fld id="{5D63E44C-6C35-424F-9B15-B83C92DF151F}" type="slidenum">
              <a:rPr lang="en-US" smtClean="0"/>
              <a:pPr/>
              <a:t>11</a:t>
            </a:fld>
            <a:endParaRPr lang="en-US"/>
          </a:p>
        </p:txBody>
      </p:sp>
    </p:spTree>
    <p:extLst>
      <p:ext uri="{BB962C8B-B14F-4D97-AF65-F5344CB8AC3E}">
        <p14:creationId xmlns:p14="http://schemas.microsoft.com/office/powerpoint/2010/main" val="13298128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838200"/>
            <a:ext cx="4191000" cy="457200"/>
          </a:xfrm>
        </p:spPr>
        <p:txBody>
          <a:bodyPr>
            <a:normAutofit fontScale="90000"/>
          </a:bodyPr>
          <a:lstStyle/>
          <a:p>
            <a:pPr eaLnBrk="1" hangingPunct="1"/>
            <a:r>
              <a:rPr lang="en-US" sz="3600" b="1" dirty="0" smtClean="0">
                <a:solidFill>
                  <a:srgbClr val="3366FF"/>
                </a:solidFill>
              </a:rPr>
              <a:t>Arctic Sea Ice has been decreasing rapidly; more rapidly than projected by climate models </a:t>
            </a:r>
          </a:p>
        </p:txBody>
      </p:sp>
      <p:sp>
        <p:nvSpPr>
          <p:cNvPr id="28678" name="TextBox 7"/>
          <p:cNvSpPr txBox="1">
            <a:spLocks noChangeArrowheads="1"/>
          </p:cNvSpPr>
          <p:nvPr/>
        </p:nvSpPr>
        <p:spPr bwMode="auto">
          <a:xfrm>
            <a:off x="7772400" y="6337300"/>
            <a:ext cx="1371600" cy="214313"/>
          </a:xfrm>
          <a:prstGeom prst="rect">
            <a:avLst/>
          </a:prstGeom>
          <a:noFill/>
          <a:ln w="9525">
            <a:noFill/>
            <a:miter lim="800000"/>
            <a:headEnd/>
            <a:tailEnd/>
          </a:ln>
        </p:spPr>
        <p:txBody>
          <a:bodyPr>
            <a:spAutoFit/>
          </a:bodyPr>
          <a:lstStyle/>
          <a:p>
            <a:r>
              <a:rPr lang="en-US" sz="800">
                <a:ea typeface="ヒラギノ角ゴ Pro W3" pitchFamily="1" charset="-128"/>
              </a:rPr>
              <a:t>Source: NPCC, 2010</a:t>
            </a:r>
          </a:p>
        </p:txBody>
      </p:sp>
      <p:sp>
        <p:nvSpPr>
          <p:cNvPr id="16" name="Slide Number Placeholder 15"/>
          <p:cNvSpPr>
            <a:spLocks noGrp="1"/>
          </p:cNvSpPr>
          <p:nvPr>
            <p:ph type="sldNum" sz="quarter" idx="12"/>
          </p:nvPr>
        </p:nvSpPr>
        <p:spPr>
          <a:xfrm>
            <a:off x="6934200" y="6534150"/>
            <a:ext cx="2133600" cy="476250"/>
          </a:xfrm>
        </p:spPr>
        <p:txBody>
          <a:bodyPr/>
          <a:lstStyle/>
          <a:p>
            <a:pPr>
              <a:defRPr/>
            </a:pPr>
            <a:fld id="{03F8C058-7C01-4E18-8A81-E74EA58F7167}" type="slidenum">
              <a:rPr lang="en-US" smtClean="0"/>
              <a:pPr>
                <a:defRPr/>
              </a:pPr>
              <a:t>12</a:t>
            </a:fld>
            <a:endParaRPr lang="en-US" dirty="0"/>
          </a:p>
        </p:txBody>
      </p:sp>
      <p:pic>
        <p:nvPicPr>
          <p:cNvPr id="4" name="Picture 3" descr="Kinn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943350"/>
            <a:ext cx="3886200" cy="2914650"/>
          </a:xfrm>
          <a:prstGeom prst="rect">
            <a:avLst/>
          </a:prstGeom>
        </p:spPr>
      </p:pic>
      <p:pic>
        <p:nvPicPr>
          <p:cNvPr id="6" name="Picture 5" descr="CMIP3_Sea_Ice_models_v_reality-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23168"/>
            <a:ext cx="5257800" cy="3702025"/>
          </a:xfrm>
          <a:prstGeom prst="rect">
            <a:avLst/>
          </a:prstGeo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066" t="41152" r="12830"/>
          <a:stretch/>
        </p:blipFill>
        <p:spPr bwMode="auto">
          <a:xfrm>
            <a:off x="76200" y="2286000"/>
            <a:ext cx="2943574" cy="402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1279" y="6519446"/>
            <a:ext cx="1982321" cy="338554"/>
          </a:xfrm>
          <a:prstGeom prst="rect">
            <a:avLst/>
          </a:prstGeom>
          <a:noFill/>
        </p:spPr>
        <p:txBody>
          <a:bodyPr wrap="none" rtlCol="0">
            <a:spAutoFit/>
          </a:bodyPr>
          <a:lstStyle/>
          <a:p>
            <a:r>
              <a:rPr lang="en-US" sz="1600" b="1" i="1" dirty="0" smtClean="0"/>
              <a:t>Liu et al., PNAS 2012</a:t>
            </a:r>
            <a:endParaRPr lang="en-US" sz="1600" b="1" i="1" dirty="0"/>
          </a:p>
        </p:txBody>
      </p:sp>
      <p:sp>
        <p:nvSpPr>
          <p:cNvPr id="11" name="TextBox 10"/>
          <p:cNvSpPr txBox="1"/>
          <p:nvPr/>
        </p:nvSpPr>
        <p:spPr>
          <a:xfrm>
            <a:off x="2133600" y="5257800"/>
            <a:ext cx="3276600" cy="1200329"/>
          </a:xfrm>
          <a:prstGeom prst="rect">
            <a:avLst/>
          </a:prstGeom>
          <a:noFill/>
        </p:spPr>
        <p:txBody>
          <a:bodyPr wrap="square" rtlCol="0">
            <a:spAutoFit/>
          </a:bodyPr>
          <a:lstStyle/>
          <a:p>
            <a:pPr algn="ctr"/>
            <a:r>
              <a:rPr lang="en-US" i="1" dirty="0" smtClean="0"/>
              <a:t>Change in winter snow cover (%) corresponding to a 1 million square km decrease in autumn arctic sea ice area </a:t>
            </a:r>
            <a:endParaRPr lang="en-US" i="1" dirty="0"/>
          </a:p>
        </p:txBody>
      </p:sp>
    </p:spTree>
    <p:extLst>
      <p:ext uri="{BB962C8B-B14F-4D97-AF65-F5344CB8AC3E}">
        <p14:creationId xmlns:p14="http://schemas.microsoft.com/office/powerpoint/2010/main" val="4153053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gt500_FULLanom_all_eq.eps"/>
          <p:cNvPicPr>
            <a:picLocks noChangeAspect="1"/>
          </p:cNvPicPr>
          <p:nvPr/>
        </p:nvPicPr>
        <p:blipFill rotWithShape="1">
          <a:blip r:embed="rId2">
            <a:extLst>
              <a:ext uri="{28A0092B-C50C-407E-A947-70E740481C1C}">
                <a14:useLocalDpi xmlns:a14="http://schemas.microsoft.com/office/drawing/2010/main" val="0"/>
              </a:ext>
            </a:extLst>
          </a:blip>
          <a:srcRect l="-3627" t="66127"/>
          <a:stretch/>
        </p:blipFill>
        <p:spPr>
          <a:xfrm>
            <a:off x="-381000" y="9970"/>
            <a:ext cx="10668000" cy="2809429"/>
          </a:xfrm>
          <a:prstGeom prst="rect">
            <a:avLst/>
          </a:prstGeom>
        </p:spPr>
      </p:pic>
      <p:pic>
        <p:nvPicPr>
          <p:cNvPr id="6" name="Picture 5" descr="mslp_FULLanom_all.eps"/>
          <p:cNvPicPr>
            <a:picLocks noChangeAspect="1"/>
          </p:cNvPicPr>
          <p:nvPr/>
        </p:nvPicPr>
        <p:blipFill rotWithShape="1">
          <a:blip r:embed="rId3">
            <a:extLst>
              <a:ext uri="{28A0092B-C50C-407E-A947-70E740481C1C}">
                <a14:useLocalDpi xmlns:a14="http://schemas.microsoft.com/office/drawing/2010/main" val="0"/>
              </a:ext>
            </a:extLst>
          </a:blip>
          <a:srcRect l="-1800" t="67022"/>
          <a:stretch/>
        </p:blipFill>
        <p:spPr>
          <a:xfrm>
            <a:off x="-201557" y="2455024"/>
            <a:ext cx="9574157" cy="2497976"/>
          </a:xfrm>
          <a:prstGeom prst="rect">
            <a:avLst/>
          </a:prstGeom>
        </p:spPr>
      </p:pic>
      <p:sp>
        <p:nvSpPr>
          <p:cNvPr id="4" name="Slide Number Placeholder 3"/>
          <p:cNvSpPr>
            <a:spLocks noGrp="1"/>
          </p:cNvSpPr>
          <p:nvPr>
            <p:ph type="sldNum" sz="quarter" idx="12"/>
          </p:nvPr>
        </p:nvSpPr>
        <p:spPr/>
        <p:txBody>
          <a:bodyPr/>
          <a:lstStyle/>
          <a:p>
            <a:fld id="{5D63E44C-6C35-424F-9B15-B83C92DF151F}" type="slidenum">
              <a:rPr lang="en-US" smtClean="0"/>
              <a:pPr/>
              <a:t>13</a:t>
            </a:fld>
            <a:endParaRPr lang="en-US"/>
          </a:p>
        </p:txBody>
      </p:sp>
      <p:pic>
        <p:nvPicPr>
          <p:cNvPr id="5" name="Picture 4" descr="uwnd850_FULLanom_all.eps"/>
          <p:cNvPicPr>
            <a:picLocks noChangeAspect="1"/>
          </p:cNvPicPr>
          <p:nvPr/>
        </p:nvPicPr>
        <p:blipFill rotWithShape="1">
          <a:blip r:embed="rId4">
            <a:extLst>
              <a:ext uri="{28A0092B-C50C-407E-A947-70E740481C1C}">
                <a14:useLocalDpi xmlns:a14="http://schemas.microsoft.com/office/drawing/2010/main" val="0"/>
              </a:ext>
            </a:extLst>
          </a:blip>
          <a:srcRect l="-1800" t="66351"/>
          <a:stretch/>
        </p:blipFill>
        <p:spPr>
          <a:xfrm>
            <a:off x="-228600" y="4606810"/>
            <a:ext cx="9601200" cy="2555987"/>
          </a:xfrm>
          <a:prstGeom prst="rect">
            <a:avLst/>
          </a:prstGeom>
        </p:spPr>
      </p:pic>
      <p:sp>
        <p:nvSpPr>
          <p:cNvPr id="8" name="TextBox 7"/>
          <p:cNvSpPr txBox="1"/>
          <p:nvPr/>
        </p:nvSpPr>
        <p:spPr>
          <a:xfrm>
            <a:off x="7772040" y="2979003"/>
            <a:ext cx="1829160" cy="830997"/>
          </a:xfrm>
          <a:prstGeom prst="rect">
            <a:avLst/>
          </a:prstGeom>
          <a:noFill/>
        </p:spPr>
        <p:txBody>
          <a:bodyPr wrap="square" rtlCol="0">
            <a:spAutoFit/>
          </a:bodyPr>
          <a:lstStyle/>
          <a:p>
            <a:r>
              <a:rPr lang="en-US" sz="1600" b="1" i="1" dirty="0" smtClean="0"/>
              <a:t>Horton, Liu, and </a:t>
            </a:r>
            <a:r>
              <a:rPr lang="en-US" sz="1600" b="1" i="1" dirty="0" err="1" smtClean="0"/>
              <a:t>Tillinger</a:t>
            </a:r>
            <a:r>
              <a:rPr lang="en-US" sz="1600" b="1" i="1" dirty="0" smtClean="0"/>
              <a:t>, in preparation</a:t>
            </a:r>
            <a:endParaRPr lang="en-US" sz="1600" b="1" i="1" dirty="0"/>
          </a:p>
        </p:txBody>
      </p:sp>
    </p:spTree>
    <p:extLst>
      <p:ext uri="{BB962C8B-B14F-4D97-AF65-F5344CB8AC3E}">
        <p14:creationId xmlns:p14="http://schemas.microsoft.com/office/powerpoint/2010/main" val="21274361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Research Agenda</a:t>
            </a:r>
            <a:r>
              <a:rPr lang="en-US" sz="3200" dirty="0"/>
              <a:t/>
            </a:r>
            <a:br>
              <a:rPr lang="en-US" sz="3200" dirty="0"/>
            </a:br>
            <a:r>
              <a:rPr lang="en-US" sz="3200" b="1" dirty="0" smtClean="0">
                <a:solidFill>
                  <a:schemeClr val="accent2"/>
                </a:solidFill>
              </a:rPr>
              <a:t>Weather and Climate</a:t>
            </a:r>
            <a:endParaRPr lang="en-US" sz="3200" b="1" dirty="0">
              <a:solidFill>
                <a:schemeClr val="accent2"/>
              </a:solidFill>
            </a:endParaRPr>
          </a:p>
        </p:txBody>
      </p:sp>
      <p:sp>
        <p:nvSpPr>
          <p:cNvPr id="3" name="Content Placeholder 2"/>
          <p:cNvSpPr>
            <a:spLocks noGrp="1"/>
          </p:cNvSpPr>
          <p:nvPr>
            <p:ph idx="1"/>
          </p:nvPr>
        </p:nvSpPr>
        <p:spPr/>
        <p:txBody>
          <a:bodyPr>
            <a:normAutofit fontScale="92500" lnSpcReduction="20000"/>
          </a:bodyPr>
          <a:lstStyle/>
          <a:p>
            <a:r>
              <a:rPr lang="en-US" dirty="0" smtClean="0"/>
              <a:t>Key </a:t>
            </a:r>
            <a:r>
              <a:rPr lang="en-US" dirty="0"/>
              <a:t>areas to research </a:t>
            </a:r>
            <a:r>
              <a:rPr lang="en-US" dirty="0" smtClean="0"/>
              <a:t>include:</a:t>
            </a:r>
            <a:endParaRPr lang="en-US" dirty="0"/>
          </a:p>
          <a:p>
            <a:pPr lvl="1"/>
            <a:r>
              <a:rPr lang="en-US" b="1" dirty="0">
                <a:solidFill>
                  <a:schemeClr val="accent2"/>
                </a:solidFill>
              </a:rPr>
              <a:t>Assess progress in forecast skill.</a:t>
            </a:r>
          </a:p>
          <a:p>
            <a:pPr lvl="1"/>
            <a:r>
              <a:rPr lang="en-US" b="1" dirty="0">
                <a:solidFill>
                  <a:schemeClr val="accent2"/>
                </a:solidFill>
              </a:rPr>
              <a:t>Evaluate historical flood heights, including those of Hurricane Sandy, to see if 1/100 storm height needs to be revised.</a:t>
            </a:r>
          </a:p>
          <a:p>
            <a:pPr lvl="1"/>
            <a:r>
              <a:rPr lang="en-US" sz="3100" dirty="0"/>
              <a:t>Research the influence of large-scale changes on hurricane strength and path (e.g., changes in North Atlantic Ocean temperatures, interactions with mid-latitude storms, and changes in </a:t>
            </a:r>
            <a:r>
              <a:rPr lang="en-US" sz="3100" dirty="0" smtClean="0"/>
              <a:t>large-scale </a:t>
            </a:r>
            <a:r>
              <a:rPr lang="en-US" sz="3100" dirty="0"/>
              <a:t>steering patterns).</a:t>
            </a:r>
          </a:p>
          <a:p>
            <a:pPr lvl="1"/>
            <a:r>
              <a:rPr lang="en-US" dirty="0"/>
              <a:t>Investigate how climate change may affect future storms and their impacts as sea levels rise.</a:t>
            </a:r>
          </a:p>
          <a:p>
            <a:endParaRPr lang="en-US" dirty="0"/>
          </a:p>
        </p:txBody>
      </p:sp>
      <p:sp>
        <p:nvSpPr>
          <p:cNvPr id="4" name="Slide Number Placeholder 3"/>
          <p:cNvSpPr>
            <a:spLocks noGrp="1"/>
          </p:cNvSpPr>
          <p:nvPr>
            <p:ph type="sldNum" sz="quarter" idx="12"/>
          </p:nvPr>
        </p:nvSpPr>
        <p:spPr/>
        <p:txBody>
          <a:bodyPr/>
          <a:lstStyle/>
          <a:p>
            <a:fld id="{5D63E44C-6C35-424F-9B15-B83C92DF151F}" type="slidenum">
              <a:rPr lang="en-US" smtClean="0"/>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a:t>
            </a:r>
            <a:r>
              <a:rPr lang="en-US" sz="3200" b="1" dirty="0" smtClean="0"/>
              <a:t/>
            </a:r>
            <a:br>
              <a:rPr lang="en-US" sz="3200" b="1" dirty="0" smtClean="0"/>
            </a:br>
            <a:r>
              <a:rPr lang="en-US" sz="3200" b="1" dirty="0" smtClean="0">
                <a:solidFill>
                  <a:schemeClr val="tx2"/>
                </a:solidFill>
              </a:rPr>
              <a:t>Integrated</a:t>
            </a:r>
            <a:r>
              <a:rPr lang="en-US" sz="3200" b="1" dirty="0" smtClean="0">
                <a:solidFill>
                  <a:schemeClr val="accent2"/>
                </a:solidFill>
              </a:rPr>
              <a:t> </a:t>
            </a:r>
            <a:r>
              <a:rPr lang="en-US" sz="3200" b="1" dirty="0" smtClean="0"/>
              <a:t>Research </a:t>
            </a:r>
            <a:r>
              <a:rPr lang="en-US" sz="3200" b="1" dirty="0"/>
              <a:t>Agenda</a:t>
            </a:r>
            <a:r>
              <a:rPr lang="en-US" sz="3200" dirty="0"/>
              <a:t/>
            </a:r>
            <a:br>
              <a:rPr lang="en-US" sz="3200" dirty="0"/>
            </a:br>
            <a:r>
              <a:rPr lang="en-US" sz="3200" b="1" dirty="0" smtClean="0">
                <a:solidFill>
                  <a:schemeClr val="accent2"/>
                </a:solidFill>
              </a:rPr>
              <a:t>Vulnerability and Adaptation</a:t>
            </a:r>
            <a:endParaRPr lang="en-US" sz="3200" b="1" dirty="0">
              <a:solidFill>
                <a:schemeClr val="accent2"/>
              </a:solidFill>
            </a:endParaRPr>
          </a:p>
        </p:txBody>
      </p:sp>
      <p:sp>
        <p:nvSpPr>
          <p:cNvPr id="3" name="Content Placeholder 2"/>
          <p:cNvSpPr>
            <a:spLocks noGrp="1"/>
          </p:cNvSpPr>
          <p:nvPr>
            <p:ph idx="1"/>
          </p:nvPr>
        </p:nvSpPr>
        <p:spPr>
          <a:xfrm>
            <a:off x="304800" y="1600200"/>
            <a:ext cx="8534400" cy="5105400"/>
          </a:xfrm>
        </p:spPr>
        <p:txBody>
          <a:bodyPr>
            <a:normAutofit fontScale="62500" lnSpcReduction="20000"/>
          </a:bodyPr>
          <a:lstStyle/>
          <a:p>
            <a:r>
              <a:rPr lang="en-US" sz="3800" b="1" i="1" dirty="0"/>
              <a:t>S</a:t>
            </a:r>
            <a:r>
              <a:rPr lang="en-US" sz="3800" b="1" i="1" dirty="0" smtClean="0"/>
              <a:t>tudy </a:t>
            </a:r>
            <a:r>
              <a:rPr lang="en-US" sz="3800" b="1" i="1" dirty="0"/>
              <a:t>the determinants of social resilience to coastal flooding in urban neighborhoods and why vulnerability and resilience differ across communities that experience the same flood levels. </a:t>
            </a:r>
          </a:p>
          <a:p>
            <a:pPr lvl="1"/>
            <a:r>
              <a:rPr lang="en-US" dirty="0"/>
              <a:t>Research whether poorer people suffer larger impacts and are less able to recover than the less poor, and whether poverty magnifies vulnerability only in some contexts, such as in public housing with its complexity of exacerbating factors</a:t>
            </a:r>
            <a:r>
              <a:rPr lang="en-US" dirty="0" smtClean="0"/>
              <a:t>.</a:t>
            </a:r>
            <a:endParaRPr lang="en-US" dirty="0"/>
          </a:p>
          <a:p>
            <a:pPr lvl="1"/>
            <a:r>
              <a:rPr lang="en-US" dirty="0"/>
              <a:t>Examine the interactions between characteristics of households, communities, and institutions that create different patterns of vulnerability in different communities and how city and neighborhood agencies can help to build resilience in communities that experience different types of vulnerability. </a:t>
            </a:r>
          </a:p>
          <a:p>
            <a:pPr lvl="1"/>
            <a:r>
              <a:rPr lang="en-US" dirty="0"/>
              <a:t>Collect data within communities that document why people did or did not evacuate, why they did or did not prepare, how and why coping strategies and assistance received differed across neighborhoods, how obstacles faced differed across neighborhoods, and how and why the economic impacts differed across neighborhoods. </a:t>
            </a:r>
          </a:p>
          <a:p>
            <a:pPr lvl="1"/>
            <a:r>
              <a:rPr lang="en-US" sz="3800" b="1" dirty="0">
                <a:solidFill>
                  <a:schemeClr val="accent2"/>
                </a:solidFill>
              </a:rPr>
              <a:t>Monitor how and why the recovery process proceeds differently in different neighborhoods.</a:t>
            </a:r>
          </a:p>
          <a:p>
            <a:endParaRPr lang="en-US" dirty="0"/>
          </a:p>
        </p:txBody>
      </p:sp>
      <p:sp>
        <p:nvSpPr>
          <p:cNvPr id="4" name="Slide Number Placeholder 3"/>
          <p:cNvSpPr>
            <a:spLocks noGrp="1"/>
          </p:cNvSpPr>
          <p:nvPr>
            <p:ph type="sldNum" sz="quarter" idx="12"/>
          </p:nvPr>
        </p:nvSpPr>
        <p:spPr/>
        <p:txBody>
          <a:bodyPr/>
          <a:lstStyle/>
          <a:p>
            <a:fld id="{5D63E44C-6C35-424F-9B15-B83C92DF151F}" type="slidenum">
              <a:rPr lang="en-US" smtClean="0"/>
              <a:pPr/>
              <a:t>15</a:t>
            </a:fld>
            <a:endParaRPr lang="en-US"/>
          </a:p>
        </p:txBody>
      </p:sp>
    </p:spTree>
    <p:extLst>
      <p:ext uri="{BB962C8B-B14F-4D97-AF65-F5344CB8AC3E}">
        <p14:creationId xmlns:p14="http://schemas.microsoft.com/office/powerpoint/2010/main" val="28308041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Research Agenda</a:t>
            </a:r>
            <a:r>
              <a:rPr lang="en-US" sz="3200" dirty="0"/>
              <a:t/>
            </a:r>
            <a:br>
              <a:rPr lang="en-US" sz="3200" dirty="0"/>
            </a:br>
            <a:r>
              <a:rPr lang="en-US" sz="3200" b="1" dirty="0" smtClean="0">
                <a:solidFill>
                  <a:schemeClr val="accent2"/>
                </a:solidFill>
              </a:rPr>
              <a:t>Coastal Zones</a:t>
            </a:r>
            <a:endParaRPr lang="en-US" sz="3200" b="1" dirty="0">
              <a:solidFill>
                <a:schemeClr val="accent2"/>
              </a:solidFill>
            </a:endParaRPr>
          </a:p>
        </p:txBody>
      </p:sp>
      <p:sp>
        <p:nvSpPr>
          <p:cNvPr id="3" name="Content Placeholder 2"/>
          <p:cNvSpPr>
            <a:spLocks noGrp="1"/>
          </p:cNvSpPr>
          <p:nvPr>
            <p:ph idx="1"/>
          </p:nvPr>
        </p:nvSpPr>
        <p:spPr>
          <a:xfrm>
            <a:off x="457200" y="1600200"/>
            <a:ext cx="8458200" cy="5029200"/>
          </a:xfrm>
        </p:spPr>
        <p:txBody>
          <a:bodyPr>
            <a:normAutofit fontScale="62500" lnSpcReduction="20000"/>
          </a:bodyPr>
          <a:lstStyle/>
          <a:p>
            <a:r>
              <a:rPr lang="en-US" dirty="0" smtClean="0"/>
              <a:t>Key research topics include:</a:t>
            </a:r>
            <a:endParaRPr lang="en-US" dirty="0"/>
          </a:p>
          <a:p>
            <a:pPr lvl="1"/>
            <a:r>
              <a:rPr lang="en-US" sz="3800" b="1" dirty="0">
                <a:solidFill>
                  <a:schemeClr val="accent2"/>
                </a:solidFill>
              </a:rPr>
              <a:t>Develop new metrics of coastal storm risk that communicate danger better, e.g., how can we translate ‘storm-surge height’ into ‘flood danger’ or other human-scale metrics; include danger from waves in communications as well as surge.</a:t>
            </a:r>
          </a:p>
          <a:p>
            <a:pPr lvl="1"/>
            <a:r>
              <a:rPr lang="en-US" dirty="0"/>
              <a:t>Create high-fidelity web-based models of street-level flooding.</a:t>
            </a:r>
          </a:p>
          <a:p>
            <a:pPr lvl="1"/>
            <a:r>
              <a:rPr lang="en-US" dirty="0"/>
              <a:t>Evaluate role and extent required of wetlands and other ecologically-based adaptation approaches in absorbing coastal flooding and wave damage.</a:t>
            </a:r>
          </a:p>
          <a:p>
            <a:pPr lvl="1"/>
            <a:r>
              <a:rPr lang="en-US" dirty="0"/>
              <a:t>Conduct assessment of storm-surge barriers, in regard to feasibility and economic, environmental, and social costs and benefits.</a:t>
            </a:r>
          </a:p>
          <a:p>
            <a:pPr lvl="1"/>
            <a:r>
              <a:rPr lang="en-US" dirty="0"/>
              <a:t>Design and assess protective measures such as subway and tunnel closures; raising of power stations, etc.</a:t>
            </a:r>
          </a:p>
          <a:p>
            <a:pPr lvl="1"/>
            <a:r>
              <a:rPr lang="en-US" dirty="0"/>
              <a:t>Evaluate role of policies, planning, design, and insurance in developing resilient coastal communities. </a:t>
            </a:r>
          </a:p>
          <a:p>
            <a:pPr lvl="1"/>
            <a:r>
              <a:rPr lang="en-US" dirty="0"/>
              <a:t>Develop and test </a:t>
            </a:r>
            <a:r>
              <a:rPr lang="en-US" dirty="0" err="1"/>
              <a:t>geoengineering</a:t>
            </a:r>
            <a:r>
              <a:rPr lang="en-US" dirty="0"/>
              <a:t> approaches to reducing intensity of hurricanes. </a:t>
            </a:r>
          </a:p>
        </p:txBody>
      </p:sp>
      <p:sp>
        <p:nvSpPr>
          <p:cNvPr id="4" name="Slide Number Placeholder 3"/>
          <p:cNvSpPr>
            <a:spLocks noGrp="1"/>
          </p:cNvSpPr>
          <p:nvPr>
            <p:ph type="sldNum" sz="quarter" idx="12"/>
          </p:nvPr>
        </p:nvSpPr>
        <p:spPr/>
        <p:txBody>
          <a:bodyPr/>
          <a:lstStyle/>
          <a:p>
            <a:fld id="{5D63E44C-6C35-424F-9B15-B83C92DF151F}" type="slidenum">
              <a:rPr lang="en-US" smtClean="0"/>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Research Agenda</a:t>
            </a:r>
            <a:r>
              <a:rPr lang="en-US" sz="3200" dirty="0"/>
              <a:t/>
            </a:r>
            <a:br>
              <a:rPr lang="en-US" sz="3200" dirty="0"/>
            </a:br>
            <a:r>
              <a:rPr lang="en-US" sz="3200" b="1" dirty="0" smtClean="0">
                <a:solidFill>
                  <a:schemeClr val="accent2"/>
                </a:solidFill>
              </a:rPr>
              <a:t>Water Resources</a:t>
            </a:r>
            <a:endParaRPr lang="en-US" sz="3200" b="1" dirty="0">
              <a:solidFill>
                <a:schemeClr val="accent2"/>
              </a:solidFill>
            </a:endParaRPr>
          </a:p>
        </p:txBody>
      </p:sp>
      <p:sp>
        <p:nvSpPr>
          <p:cNvPr id="3" name="Content Placeholder 2"/>
          <p:cNvSpPr>
            <a:spLocks noGrp="1"/>
          </p:cNvSpPr>
          <p:nvPr>
            <p:ph idx="1"/>
          </p:nvPr>
        </p:nvSpPr>
        <p:spPr>
          <a:xfrm>
            <a:off x="457200" y="1600200"/>
            <a:ext cx="8458200" cy="5029200"/>
          </a:xfrm>
        </p:spPr>
        <p:txBody>
          <a:bodyPr>
            <a:normAutofit/>
          </a:bodyPr>
          <a:lstStyle/>
          <a:p>
            <a:pPr>
              <a:spcBef>
                <a:spcPts val="0"/>
              </a:spcBef>
            </a:pPr>
            <a:r>
              <a:rPr lang="en-US" sz="2600" dirty="0"/>
              <a:t>With the occurrence of extreme precipitation events associated with hurricanes and storms, new analysis is needed to improve and update the Intensity – Duration – Frequency (IDF) curves used to design </a:t>
            </a:r>
            <a:r>
              <a:rPr lang="en-US" sz="2600" dirty="0" err="1"/>
              <a:t>stormwater</a:t>
            </a:r>
            <a:r>
              <a:rPr lang="en-US" sz="2600" dirty="0"/>
              <a:t> and sewer systems. Innovative approaches include:</a:t>
            </a:r>
          </a:p>
          <a:p>
            <a:pPr lvl="1">
              <a:spcBef>
                <a:spcPts val="0"/>
              </a:spcBef>
            </a:pPr>
            <a:r>
              <a:rPr lang="en-US" b="1" dirty="0">
                <a:solidFill>
                  <a:schemeClr val="accent2"/>
                </a:solidFill>
              </a:rPr>
              <a:t>Analyze high-resolution data to update exposure to extreme precipitation events over the storm sewer </a:t>
            </a:r>
            <a:r>
              <a:rPr lang="en-US" b="1" dirty="0" smtClean="0">
                <a:solidFill>
                  <a:schemeClr val="accent2"/>
                </a:solidFill>
              </a:rPr>
              <a:t>network. </a:t>
            </a:r>
          </a:p>
          <a:p>
            <a:pPr lvl="1">
              <a:spcBef>
                <a:spcPts val="0"/>
              </a:spcBef>
            </a:pPr>
            <a:r>
              <a:rPr lang="en-US" sz="2400" dirty="0" smtClean="0"/>
              <a:t>Stochastic </a:t>
            </a:r>
            <a:r>
              <a:rPr lang="en-US" sz="2400" dirty="0"/>
              <a:t>simulations of potential simultaneous or discrete </a:t>
            </a:r>
            <a:r>
              <a:rPr lang="en-US" sz="2400" dirty="0" err="1"/>
              <a:t>exceedences</a:t>
            </a:r>
            <a:r>
              <a:rPr lang="en-US" sz="2400" dirty="0"/>
              <a:t> of a specified rainfall intensity-duration can be generated to facilitate several scenario analyses. </a:t>
            </a:r>
          </a:p>
          <a:p>
            <a:endParaRPr lang="en-US" dirty="0"/>
          </a:p>
        </p:txBody>
      </p:sp>
      <p:sp>
        <p:nvSpPr>
          <p:cNvPr id="4" name="Slide Number Placeholder 3"/>
          <p:cNvSpPr>
            <a:spLocks noGrp="1"/>
          </p:cNvSpPr>
          <p:nvPr>
            <p:ph type="sldNum" sz="quarter" idx="12"/>
          </p:nvPr>
        </p:nvSpPr>
        <p:spPr/>
        <p:txBody>
          <a:bodyPr/>
          <a:lstStyle/>
          <a:p>
            <a:fld id="{5D63E44C-6C35-424F-9B15-B83C92DF151F}" type="slidenum">
              <a:rPr lang="en-US" smtClean="0"/>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Research Agenda</a:t>
            </a:r>
            <a:r>
              <a:rPr lang="en-US" sz="3200" dirty="0"/>
              <a:t/>
            </a:r>
            <a:br>
              <a:rPr lang="en-US" sz="3200" dirty="0"/>
            </a:br>
            <a:r>
              <a:rPr lang="en-US" sz="3200" b="1" dirty="0" smtClean="0">
                <a:solidFill>
                  <a:schemeClr val="accent2"/>
                </a:solidFill>
              </a:rPr>
              <a:t>Public Health</a:t>
            </a:r>
            <a:endParaRPr lang="en-US" sz="3200" b="1" dirty="0">
              <a:solidFill>
                <a:schemeClr val="accent2"/>
              </a:solidFill>
            </a:endParaRPr>
          </a:p>
        </p:txBody>
      </p:sp>
      <p:sp>
        <p:nvSpPr>
          <p:cNvPr id="3" name="Content Placeholder 2"/>
          <p:cNvSpPr>
            <a:spLocks noGrp="1"/>
          </p:cNvSpPr>
          <p:nvPr>
            <p:ph idx="1"/>
          </p:nvPr>
        </p:nvSpPr>
        <p:spPr>
          <a:xfrm>
            <a:off x="457200" y="1600200"/>
            <a:ext cx="8458200" cy="5029200"/>
          </a:xfrm>
        </p:spPr>
        <p:txBody>
          <a:bodyPr>
            <a:normAutofit fontScale="77500" lnSpcReduction="20000"/>
          </a:bodyPr>
          <a:lstStyle/>
          <a:p>
            <a:r>
              <a:rPr lang="en-US" dirty="0"/>
              <a:t>Hurricane Sandy caused over 110 deaths spread over 9 northeastern states. </a:t>
            </a:r>
            <a:endParaRPr lang="en-US" dirty="0" smtClean="0"/>
          </a:p>
          <a:p>
            <a:r>
              <a:rPr lang="en-US" dirty="0" smtClean="0"/>
              <a:t>These </a:t>
            </a:r>
            <a:r>
              <a:rPr lang="en-US" dirty="0"/>
              <a:t>figures do not account for </a:t>
            </a:r>
            <a:r>
              <a:rPr lang="en-US" b="1" dirty="0">
                <a:solidFill>
                  <a:schemeClr val="accent2"/>
                </a:solidFill>
              </a:rPr>
              <a:t>longer term health problems that are likely to emerge over time: mold-related respiratory disease, gastrointestinal infections from contaminated water, and a range of mental health outcomes, </a:t>
            </a:r>
            <a:r>
              <a:rPr lang="en-US" dirty="0"/>
              <a:t>to name a few. Research is urgently needed into measures that can reduce both the </a:t>
            </a:r>
            <a:r>
              <a:rPr lang="en-US" b="1" dirty="0">
                <a:solidFill>
                  <a:schemeClr val="accent2"/>
                </a:solidFill>
              </a:rPr>
              <a:t>immediate and longer term health impacts of future storm events in the NE. </a:t>
            </a:r>
            <a:r>
              <a:rPr lang="en-US" dirty="0"/>
              <a:t>This research will be enhanced by partnerships between health and climate scientists, along stakeholder organizations and the </a:t>
            </a:r>
            <a:r>
              <a:rPr lang="en-US" dirty="0" smtClean="0"/>
              <a:t>public. </a:t>
            </a:r>
            <a:endParaRPr lang="en-US" dirty="0"/>
          </a:p>
          <a:p>
            <a:pPr lvl="1"/>
            <a:r>
              <a:rPr lang="en-US" sz="3300" b="1" dirty="0">
                <a:solidFill>
                  <a:schemeClr val="accent2"/>
                </a:solidFill>
              </a:rPr>
              <a:t>Epidemiology of the immediate deaths that occurred, as well as the evacuation of the hospitals</a:t>
            </a:r>
          </a:p>
        </p:txBody>
      </p:sp>
      <p:sp>
        <p:nvSpPr>
          <p:cNvPr id="4" name="Slide Number Placeholder 3"/>
          <p:cNvSpPr>
            <a:spLocks noGrp="1"/>
          </p:cNvSpPr>
          <p:nvPr>
            <p:ph type="sldNum" sz="quarter" idx="12"/>
          </p:nvPr>
        </p:nvSpPr>
        <p:spPr/>
        <p:txBody>
          <a:bodyPr/>
          <a:lstStyle/>
          <a:p>
            <a:fld id="{5D63E44C-6C35-424F-9B15-B83C92DF151F}"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CCRUN Post-Hurricane Sandy Research Agenda</a:t>
            </a:r>
            <a:r>
              <a:rPr lang="en-US" sz="3200" dirty="0"/>
              <a:t/>
            </a:r>
            <a:br>
              <a:rPr lang="en-US" sz="3200" dirty="0"/>
            </a:br>
            <a:r>
              <a:rPr lang="en-US" sz="3200" b="1" dirty="0" smtClean="0">
                <a:solidFill>
                  <a:schemeClr val="accent2"/>
                </a:solidFill>
              </a:rPr>
              <a:t>Green Infrastructure</a:t>
            </a:r>
            <a:endParaRPr lang="en-US" sz="3200" b="1" dirty="0">
              <a:solidFill>
                <a:schemeClr val="accent2"/>
              </a:solidFill>
            </a:endParaRPr>
          </a:p>
        </p:txBody>
      </p:sp>
      <p:sp>
        <p:nvSpPr>
          <p:cNvPr id="3" name="Content Placeholder 2"/>
          <p:cNvSpPr>
            <a:spLocks noGrp="1"/>
          </p:cNvSpPr>
          <p:nvPr>
            <p:ph idx="1"/>
          </p:nvPr>
        </p:nvSpPr>
        <p:spPr>
          <a:xfrm>
            <a:off x="457200" y="1600200"/>
            <a:ext cx="8458200" cy="5029200"/>
          </a:xfrm>
        </p:spPr>
        <p:txBody>
          <a:bodyPr>
            <a:normAutofit fontScale="77500" lnSpcReduction="20000"/>
          </a:bodyPr>
          <a:lstStyle/>
          <a:p>
            <a:pPr lvl="0"/>
            <a:r>
              <a:rPr lang="en-US" b="1" dirty="0" smtClean="0"/>
              <a:t>Research the </a:t>
            </a:r>
            <a:r>
              <a:rPr lang="en-US" b="1" dirty="0"/>
              <a:t>effectiveness of the northeast region’s portfolio of green </a:t>
            </a:r>
            <a:r>
              <a:rPr lang="en-US" b="1" dirty="0" smtClean="0"/>
              <a:t>infrastructure. Questions include:</a:t>
            </a:r>
            <a:endParaRPr lang="en-US" b="1" dirty="0"/>
          </a:p>
          <a:p>
            <a:pPr lvl="1"/>
            <a:r>
              <a:rPr lang="en-US" dirty="0"/>
              <a:t>Can real damages associated with hurricane Sandy be correlated with the degree to which green infrastructure was interspersed within or surrounded specific regional development clusters?</a:t>
            </a:r>
          </a:p>
          <a:p>
            <a:pPr lvl="1"/>
            <a:r>
              <a:rPr lang="en-US" dirty="0"/>
              <a:t>What types of damages were averted due explicitly to the presence of green infrastructure?</a:t>
            </a:r>
          </a:p>
          <a:p>
            <a:pPr lvl="1"/>
            <a:r>
              <a:rPr lang="en-US" sz="3100" b="1" dirty="0">
                <a:solidFill>
                  <a:schemeClr val="accent2"/>
                </a:solidFill>
              </a:rPr>
              <a:t>Did the placement, density, or type of green infrastructure relative to the position both of the coastline and specific urban clusters play a role in the extent to which GI was able to provide </a:t>
            </a:r>
            <a:r>
              <a:rPr lang="en-US" sz="3100" b="1" dirty="0" smtClean="0">
                <a:solidFill>
                  <a:schemeClr val="accent2"/>
                </a:solidFill>
              </a:rPr>
              <a:t>damage reduction?</a:t>
            </a:r>
            <a:endParaRPr lang="en-US" sz="3100" b="1" dirty="0">
              <a:solidFill>
                <a:schemeClr val="accent2"/>
              </a:solidFill>
            </a:endParaRPr>
          </a:p>
          <a:p>
            <a:pPr lvl="1"/>
            <a:r>
              <a:rPr lang="en-US" dirty="0"/>
              <a:t>What kind of impacts did Hurricane Sandy have on regional green infrastructure? How long will it take for the green infrastructure to rebound?</a:t>
            </a:r>
          </a:p>
          <a:p>
            <a:pPr lvl="1"/>
            <a:r>
              <a:rPr lang="en-US" dirty="0" smtClean="0"/>
              <a:t>Did </a:t>
            </a:r>
            <a:r>
              <a:rPr lang="en-US" dirty="0"/>
              <a:t>the presence of green infrastructure actually increase any risks to human communities, for example falling trees? </a:t>
            </a:r>
          </a:p>
        </p:txBody>
      </p:sp>
      <p:sp>
        <p:nvSpPr>
          <p:cNvPr id="4" name="Slide Number Placeholder 3"/>
          <p:cNvSpPr>
            <a:spLocks noGrp="1"/>
          </p:cNvSpPr>
          <p:nvPr>
            <p:ph type="sldNum" sz="quarter" idx="12"/>
          </p:nvPr>
        </p:nvSpPr>
        <p:spPr/>
        <p:txBody>
          <a:bodyPr/>
          <a:lstStyle/>
          <a:p>
            <a:fld id="{5D63E44C-6C35-424F-9B15-B83C92DF151F}"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noChangeAspect="1"/>
          </p:cNvGrpSpPr>
          <p:nvPr/>
        </p:nvGrpSpPr>
        <p:grpSpPr bwMode="auto">
          <a:xfrm>
            <a:off x="1562100" y="914400"/>
            <a:ext cx="6097588" cy="5727700"/>
            <a:chOff x="1298302" y="551546"/>
            <a:chExt cx="6623323" cy="6221485"/>
          </a:xfrm>
        </p:grpSpPr>
        <p:sp>
          <p:nvSpPr>
            <p:cNvPr id="21" name="Circular Arrow 20"/>
            <p:cNvSpPr>
              <a:spLocks noChangeAspect="1"/>
            </p:cNvSpPr>
            <p:nvPr/>
          </p:nvSpPr>
          <p:spPr bwMode="auto">
            <a:xfrm rot="10800000">
              <a:off x="1298302" y="951597"/>
              <a:ext cx="6604354" cy="5821434"/>
            </a:xfrm>
            <a:custGeom>
              <a:avLst/>
              <a:gdLst>
                <a:gd name="T0" fmla="*/ 233608 w 6604354"/>
                <a:gd name="T1" fmla="*/ 2876117 h 5821434"/>
                <a:gd name="T2" fmla="*/ 3020721 w 6604354"/>
                <a:gd name="T3" fmla="*/ 244636 h 5821434"/>
                <a:gd name="T4" fmla="*/ 6273494 w 6604354"/>
                <a:gd name="T5" fmla="*/ 2241172 h 5821434"/>
                <a:gd name="T6" fmla="*/ 6496999 w 6604354"/>
                <a:gd name="T7" fmla="*/ 2240876 h 5821434"/>
                <a:gd name="T8" fmla="*/ 6157439 w 6604354"/>
                <a:gd name="T9" fmla="*/ 2906940 h 5821434"/>
                <a:gd name="T10" fmla="*/ 5603177 w 6604354"/>
                <a:gd name="T11" fmla="*/ 2242059 h 5821434"/>
                <a:gd name="T12" fmla="*/ 5824453 w 6604354"/>
                <a:gd name="T13" fmla="*/ 2241766 h 5821434"/>
                <a:gd name="T14" fmla="*/ 3023305 w 6604354"/>
                <a:gd name="T15" fmla="*/ 673044 h 5821434"/>
                <a:gd name="T16" fmla="*/ 660703 w 6604354"/>
                <a:gd name="T17" fmla="*/ 2880932 h 5821434"/>
                <a:gd name="T18" fmla="*/ 233608 w 6604354"/>
                <a:gd name="T19" fmla="*/ 2876117 h 5821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04354" h="5821434">
                  <a:moveTo>
                    <a:pt x="233608" y="2876117"/>
                  </a:moveTo>
                  <a:cubicBezTo>
                    <a:pt x="253905" y="1505954"/>
                    <a:pt x="1456714" y="370311"/>
                    <a:pt x="3020721" y="244636"/>
                  </a:cubicBezTo>
                  <a:cubicBezTo>
                    <a:pt x="4519454" y="124207"/>
                    <a:pt x="5897110" y="969805"/>
                    <a:pt x="6273494" y="2241172"/>
                  </a:cubicBezTo>
                  <a:lnTo>
                    <a:pt x="6496999" y="2240876"/>
                  </a:lnTo>
                  <a:lnTo>
                    <a:pt x="6157439" y="2906940"/>
                  </a:lnTo>
                  <a:lnTo>
                    <a:pt x="5603177" y="2242059"/>
                  </a:lnTo>
                  <a:lnTo>
                    <a:pt x="5824453" y="2241766"/>
                  </a:lnTo>
                  <a:cubicBezTo>
                    <a:pt x="5449715" y="1216547"/>
                    <a:pt x="4276820" y="559692"/>
                    <a:pt x="3023305" y="673044"/>
                  </a:cubicBezTo>
                  <a:cubicBezTo>
                    <a:pt x="1693111" y="793330"/>
                    <a:pt x="678408" y="1741586"/>
                    <a:pt x="660703" y="2880932"/>
                  </a:cubicBezTo>
                  <a:lnTo>
                    <a:pt x="233608" y="2876117"/>
                  </a:lnTo>
                  <a:close/>
                </a:path>
              </a:pathLst>
            </a:custGeom>
            <a:gradFill rotWithShape="1">
              <a:gsLst>
                <a:gs pos="0">
                  <a:srgbClr val="9CC746"/>
                </a:gs>
                <a:gs pos="20000">
                  <a:srgbClr val="9BC348"/>
                </a:gs>
                <a:gs pos="100000">
                  <a:srgbClr val="769535"/>
                </a:gs>
              </a:gsLst>
              <a:lin ang="5400000"/>
            </a:gradFill>
            <a:ln w="9525" cap="flat" cmpd="sng">
              <a:solidFill>
                <a:srgbClr val="98B954"/>
              </a:solidFill>
              <a:prstDash val="solid"/>
              <a:round/>
              <a:headEnd/>
              <a:tailEnd/>
            </a:ln>
            <a:effectLst>
              <a:outerShdw dist="23000" dir="5400000" rotWithShape="0">
                <a:srgbClr val="000000">
                  <a:alpha val="34998"/>
                </a:srgbClr>
              </a:outerShdw>
            </a:effectLst>
          </p:spPr>
          <p:txBody>
            <a:bodyPr anchor="ctr"/>
            <a:lstStyle/>
            <a:p>
              <a:pPr>
                <a:defRPr/>
              </a:pPr>
              <a:endParaRPr lang="en-US"/>
            </a:p>
          </p:txBody>
        </p:sp>
        <p:grpSp>
          <p:nvGrpSpPr>
            <p:cNvPr id="3" name="Group 19"/>
            <p:cNvGrpSpPr>
              <a:grpSpLocks noChangeAspect="1"/>
            </p:cNvGrpSpPr>
            <p:nvPr/>
          </p:nvGrpSpPr>
          <p:grpSpPr bwMode="auto">
            <a:xfrm>
              <a:off x="2389189" y="2057400"/>
              <a:ext cx="4349750" cy="3090863"/>
              <a:chOff x="2143833" y="2285600"/>
              <a:chExt cx="4927776" cy="3501537"/>
            </a:xfrm>
          </p:grpSpPr>
          <p:sp>
            <p:nvSpPr>
              <p:cNvPr id="6" name="Rounded Rectangle 5"/>
              <p:cNvSpPr/>
              <p:nvPr/>
            </p:nvSpPr>
            <p:spPr>
              <a:xfrm>
                <a:off x="2673965" y="2285046"/>
                <a:ext cx="1215090" cy="3451779"/>
              </a:xfrm>
              <a:prstGeom prst="roundRect">
                <a:avLst/>
              </a:prstGeom>
              <a:solidFill>
                <a:schemeClr val="accent1">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900" b="1" dirty="0">
                    <a:solidFill>
                      <a:schemeClr val="tx2">
                        <a:lumMod val="50000"/>
                      </a:schemeClr>
                    </a:solidFill>
                    <a:effectLst>
                      <a:outerShdw blurRad="50800" dist="38100" dir="2700000" algn="tl" rotWithShape="0">
                        <a:srgbClr val="000000">
                          <a:alpha val="43000"/>
                        </a:srgbClr>
                      </a:outerShdw>
                    </a:effectLst>
                    <a:latin typeface="Arial"/>
                    <a:cs typeface="Arial"/>
                  </a:rPr>
                  <a:t>Water</a:t>
                </a:r>
                <a:r>
                  <a:rPr lang="en-US" sz="2000" dirty="0">
                    <a:solidFill>
                      <a:schemeClr val="tx1"/>
                    </a:solidFill>
                  </a:rPr>
                  <a:t> </a:t>
                </a:r>
              </a:p>
            </p:txBody>
          </p:sp>
          <p:sp>
            <p:nvSpPr>
              <p:cNvPr id="7" name="Rounded Rectangle 6"/>
              <p:cNvSpPr/>
              <p:nvPr/>
            </p:nvSpPr>
            <p:spPr>
              <a:xfrm>
                <a:off x="5393267" y="2285046"/>
                <a:ext cx="1209231" cy="3502569"/>
              </a:xfrm>
              <a:prstGeom prst="roundRect">
                <a:avLst/>
              </a:prstGeom>
              <a:solidFill>
                <a:srgbClr val="D3838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schemeClr val="accent2">
                        <a:lumMod val="50000"/>
                      </a:schemeClr>
                    </a:solidFill>
                    <a:latin typeface="Arial"/>
                    <a:cs typeface="Arial"/>
                  </a:rPr>
                  <a:t>Health</a:t>
                </a:r>
              </a:p>
            </p:txBody>
          </p:sp>
          <p:sp>
            <p:nvSpPr>
              <p:cNvPr id="8" name="Rounded Rectangle 7"/>
              <p:cNvSpPr/>
              <p:nvPr/>
            </p:nvSpPr>
            <p:spPr>
              <a:xfrm>
                <a:off x="4017988" y="2285046"/>
                <a:ext cx="1260022" cy="3502569"/>
              </a:xfrm>
              <a:prstGeom prst="roundRec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lstStyle/>
              <a:p>
                <a:pPr algn="ctr" fontAlgn="auto">
                  <a:spcBef>
                    <a:spcPts val="0"/>
                  </a:spcBef>
                  <a:spcAft>
                    <a:spcPts val="0"/>
                  </a:spcAft>
                  <a:defRPr/>
                </a:pPr>
                <a:r>
                  <a:rPr lang="en-US" sz="1900" b="1" dirty="0">
                    <a:solidFill>
                      <a:schemeClr val="bg2">
                        <a:lumMod val="25000"/>
                      </a:schemeClr>
                    </a:solidFill>
                    <a:latin typeface="Arial Bold"/>
                    <a:cs typeface="Arial Bold"/>
                  </a:rPr>
                  <a:t>Coasts</a:t>
                </a:r>
              </a:p>
            </p:txBody>
          </p:sp>
          <p:sp>
            <p:nvSpPr>
              <p:cNvPr id="9" name="Flowchart: Terminator 8"/>
              <p:cNvSpPr/>
              <p:nvPr/>
            </p:nvSpPr>
            <p:spPr>
              <a:xfrm>
                <a:off x="2173864" y="3611451"/>
                <a:ext cx="4874037" cy="724738"/>
              </a:xfrm>
              <a:prstGeom prst="flowChartTerminator">
                <a:avLst/>
              </a:prstGeom>
              <a:solidFill>
                <a:schemeClr val="accent3">
                  <a:lumMod val="20000"/>
                  <a:lumOff val="80000"/>
                  <a:alpha val="7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i="1" dirty="0">
                    <a:solidFill>
                      <a:schemeClr val="bg2">
                        <a:lumMod val="25000"/>
                      </a:schemeClr>
                    </a:solidFill>
                  </a:rPr>
                  <a:t>Climate</a:t>
                </a:r>
              </a:p>
            </p:txBody>
          </p:sp>
          <p:sp>
            <p:nvSpPr>
              <p:cNvPr id="10" name="Flowchart: Terminator 9"/>
              <p:cNvSpPr/>
              <p:nvPr/>
            </p:nvSpPr>
            <p:spPr>
              <a:xfrm>
                <a:off x="2144561" y="4455350"/>
                <a:ext cx="4926782" cy="929851"/>
              </a:xfrm>
              <a:prstGeom prst="flowChartTerminator">
                <a:avLst/>
              </a:prstGeom>
              <a:solidFill>
                <a:schemeClr val="accent3">
                  <a:lumMod val="20000"/>
                  <a:lumOff val="80000"/>
                  <a:alpha val="7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i="1">
                    <a:solidFill>
                      <a:srgbClr val="4A452A"/>
                    </a:solidFill>
                    <a:ea typeface="ＭＳ Ｐゴシック" pitchFamily="34" charset="-128"/>
                    <a:cs typeface="Arial" pitchFamily="34" charset="0"/>
                  </a:rPr>
                  <a:t>Opportunities • Vulnerability • Adaptation • Management</a:t>
                </a:r>
              </a:p>
            </p:txBody>
          </p:sp>
        </p:grpSp>
        <p:sp>
          <p:nvSpPr>
            <p:cNvPr id="13" name="Circular Arrow 12"/>
            <p:cNvSpPr>
              <a:spLocks noChangeAspect="1"/>
            </p:cNvSpPr>
            <p:nvPr/>
          </p:nvSpPr>
          <p:spPr bwMode="auto">
            <a:xfrm>
              <a:off x="1318994" y="551546"/>
              <a:ext cx="6602631" cy="5805915"/>
            </a:xfrm>
            <a:custGeom>
              <a:avLst/>
              <a:gdLst>
                <a:gd name="T0" fmla="*/ 233230 w 6602631"/>
                <a:gd name="T1" fmla="*/ 2854762 h 5805915"/>
                <a:gd name="T2" fmla="*/ 3026464 w 6602631"/>
                <a:gd name="T3" fmla="*/ 243463 h 5805915"/>
                <a:gd name="T4" fmla="*/ 6271885 w 6602631"/>
                <a:gd name="T5" fmla="*/ 2233469 h 5805915"/>
                <a:gd name="T6" fmla="*/ 6494697 w 6602631"/>
                <a:gd name="T7" fmla="*/ 2233168 h 5805915"/>
                <a:gd name="T8" fmla="*/ 6156907 w 6602631"/>
                <a:gd name="T9" fmla="*/ 2899110 h 5805915"/>
                <a:gd name="T10" fmla="*/ 5603258 w 6602631"/>
                <a:gd name="T11" fmla="*/ 2234369 h 5805915"/>
                <a:gd name="T12" fmla="*/ 5823820 w 6602631"/>
                <a:gd name="T13" fmla="*/ 2234072 h 5805915"/>
                <a:gd name="T14" fmla="*/ 3028197 w 6602631"/>
                <a:gd name="T15" fmla="*/ 670729 h 5805915"/>
                <a:gd name="T16" fmla="*/ 659162 w 6602631"/>
                <a:gd name="T17" fmla="*/ 2861453 h 5805915"/>
                <a:gd name="T18" fmla="*/ 233230 w 6602631"/>
                <a:gd name="T19" fmla="*/ 2854762 h 58059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02631" h="5805915">
                  <a:moveTo>
                    <a:pt x="233230" y="2854762"/>
                  </a:moveTo>
                  <a:cubicBezTo>
                    <a:pt x="261513" y="1491395"/>
                    <a:pt x="1465747" y="365599"/>
                    <a:pt x="3026464" y="243463"/>
                  </a:cubicBezTo>
                  <a:cubicBezTo>
                    <a:pt x="4522110" y="126420"/>
                    <a:pt x="5895378" y="968471"/>
                    <a:pt x="6271885" y="2233469"/>
                  </a:cubicBezTo>
                  <a:lnTo>
                    <a:pt x="6494697" y="2233168"/>
                  </a:lnTo>
                  <a:lnTo>
                    <a:pt x="6156907" y="2899110"/>
                  </a:lnTo>
                  <a:lnTo>
                    <a:pt x="5603258" y="2234369"/>
                  </a:lnTo>
                  <a:lnTo>
                    <a:pt x="5823820" y="2234072"/>
                  </a:lnTo>
                  <a:cubicBezTo>
                    <a:pt x="5448886" y="1214279"/>
                    <a:pt x="4279441" y="560313"/>
                    <a:pt x="3028197" y="670729"/>
                  </a:cubicBezTo>
                  <a:cubicBezTo>
                    <a:pt x="1700279" y="787911"/>
                    <a:pt x="683853" y="1727834"/>
                    <a:pt x="659162" y="2861453"/>
                  </a:cubicBezTo>
                  <a:lnTo>
                    <a:pt x="233230" y="2854762"/>
                  </a:lnTo>
                  <a:close/>
                </a:path>
              </a:pathLst>
            </a:custGeom>
            <a:gradFill rotWithShape="1">
              <a:gsLst>
                <a:gs pos="0">
                  <a:srgbClr val="9CC746"/>
                </a:gs>
                <a:gs pos="20000">
                  <a:srgbClr val="9BC348"/>
                </a:gs>
                <a:gs pos="100000">
                  <a:srgbClr val="769535"/>
                </a:gs>
              </a:gsLst>
              <a:lin ang="5400000"/>
            </a:gradFill>
            <a:ln w="9525" cap="flat" cmpd="sng">
              <a:solidFill>
                <a:srgbClr val="98B954"/>
              </a:solidFill>
              <a:prstDash val="solid"/>
              <a:round/>
              <a:headEnd/>
              <a:tailEnd/>
            </a:ln>
            <a:effectLst>
              <a:outerShdw dist="23000" dir="5400000" rotWithShape="0">
                <a:srgbClr val="000000">
                  <a:alpha val="34998"/>
                </a:srgbClr>
              </a:outerShdw>
            </a:effectLst>
          </p:spPr>
          <p:txBody>
            <a:bodyPr anchor="ctr"/>
            <a:lstStyle/>
            <a:p>
              <a:pPr>
                <a:defRPr/>
              </a:pPr>
              <a:endParaRPr lang="en-US"/>
            </a:p>
          </p:txBody>
        </p:sp>
        <p:sp>
          <p:nvSpPr>
            <p:cNvPr id="16" name="TextBox 15"/>
            <p:cNvSpPr txBox="1"/>
            <p:nvPr/>
          </p:nvSpPr>
          <p:spPr>
            <a:xfrm>
              <a:off x="2533249" y="1048160"/>
              <a:ext cx="4083322" cy="2140870"/>
            </a:xfrm>
            <a:prstGeom prst="rect">
              <a:avLst/>
            </a:prstGeom>
            <a:noFill/>
          </p:spPr>
          <p:txBody>
            <a:bodyPr spcFirstLastPara="1">
              <a:prstTxWarp prst="textArchUp">
                <a:avLst/>
              </a:prstTxWarp>
              <a:spAutoFit/>
            </a:bodyPr>
            <a:lstStyle/>
            <a:p>
              <a:pPr algn="ctr">
                <a:defRPr/>
              </a:pPr>
              <a:r>
                <a:rPr lang="en-US" sz="2000" dirty="0">
                  <a:effectLst>
                    <a:outerShdw blurRad="50800" dist="38100" dir="2700000" algn="tl" rotWithShape="0">
                      <a:srgbClr val="000000">
                        <a:alpha val="43000"/>
                      </a:srgbClr>
                    </a:outerShdw>
                  </a:effectLst>
                  <a:latin typeface="Verdana"/>
                  <a:ea typeface="ヒラギノ角ゴ Pro W3" pitchFamily="-123" charset="-128"/>
                  <a:cs typeface="Verdana"/>
                </a:rPr>
                <a:t>Coordination &amp; Outreach</a:t>
              </a:r>
            </a:p>
          </p:txBody>
        </p:sp>
        <p:sp>
          <p:nvSpPr>
            <p:cNvPr id="17" name="TextBox 16"/>
            <p:cNvSpPr txBox="1"/>
            <p:nvPr/>
          </p:nvSpPr>
          <p:spPr>
            <a:xfrm>
              <a:off x="3408173" y="5269391"/>
              <a:ext cx="2357454" cy="534897"/>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600" b="1" dirty="0">
                  <a:ln w="50800"/>
                  <a:solidFill>
                    <a:schemeClr val="bg2">
                      <a:lumMod val="25000"/>
                    </a:schemeClr>
                  </a:solidFill>
                  <a:effectLst>
                    <a:outerShdw blurRad="50800" algn="ctr">
                      <a:srgbClr val="000000">
                        <a:alpha val="43000"/>
                      </a:srgbClr>
                    </a:outerShdw>
                  </a:effectLst>
                  <a:latin typeface="Arial" pitchFamily="-123" charset="0"/>
                  <a:ea typeface="ヒラギノ角ゴ Pro W3" pitchFamily="-123" charset="-128"/>
                  <a:cs typeface="ヒラギノ角ゴ Pro W3" pitchFamily="-123" charset="-128"/>
                </a:rPr>
                <a:t>Urban Areas</a:t>
              </a:r>
            </a:p>
          </p:txBody>
        </p:sp>
        <p:sp>
          <p:nvSpPr>
            <p:cNvPr id="22" name="TextBox 21"/>
            <p:cNvSpPr txBox="1"/>
            <p:nvPr/>
          </p:nvSpPr>
          <p:spPr>
            <a:xfrm>
              <a:off x="2332927" y="3831901"/>
              <a:ext cx="4593734" cy="2499694"/>
            </a:xfrm>
            <a:prstGeom prst="rect">
              <a:avLst/>
            </a:prstGeom>
            <a:noFill/>
          </p:spPr>
          <p:txBody>
            <a:bodyPr spcFirstLastPara="1">
              <a:prstTxWarp prst="textArchDown">
                <a:avLst/>
              </a:prstTxWarp>
              <a:spAutoFit/>
            </a:bodyPr>
            <a:lstStyle/>
            <a:p>
              <a:pPr algn="ctr">
                <a:defRPr/>
              </a:pPr>
              <a:r>
                <a:rPr lang="en-US" sz="2000" dirty="0" smtClean="0">
                  <a:effectLst>
                    <a:outerShdw blurRad="50800" dist="38100" dir="2700000" algn="tl" rotWithShape="0">
                      <a:srgbClr val="000000">
                        <a:alpha val="43000"/>
                      </a:srgbClr>
                    </a:outerShdw>
                  </a:effectLst>
                  <a:latin typeface="Verdana"/>
                  <a:ea typeface="ヒラギノ角ゴ Pro W3" pitchFamily="-123" charset="-128"/>
                  <a:cs typeface="Verdana"/>
                </a:rPr>
                <a:t>Indicators, Monitoring </a:t>
              </a:r>
              <a:r>
                <a:rPr lang="en-US" sz="2000" dirty="0">
                  <a:effectLst>
                    <a:outerShdw blurRad="50800" dist="38100" dir="2700000" algn="tl" rotWithShape="0">
                      <a:srgbClr val="000000">
                        <a:alpha val="43000"/>
                      </a:srgbClr>
                    </a:outerShdw>
                  </a:effectLst>
                  <a:latin typeface="Verdana"/>
                  <a:ea typeface="ヒラギノ角ゴ Pro W3" pitchFamily="-123" charset="-128"/>
                  <a:cs typeface="Verdana"/>
                </a:rPr>
                <a:t>&amp; Evaluation</a:t>
              </a:r>
            </a:p>
          </p:txBody>
        </p:sp>
      </p:grpSp>
      <p:sp>
        <p:nvSpPr>
          <p:cNvPr id="23554" name="Title 1"/>
          <p:cNvSpPr txBox="1">
            <a:spLocks/>
          </p:cNvSpPr>
          <p:nvPr/>
        </p:nvSpPr>
        <p:spPr bwMode="auto">
          <a:xfrm>
            <a:off x="457200" y="0"/>
            <a:ext cx="8229600" cy="1143000"/>
          </a:xfrm>
          <a:prstGeom prst="rect">
            <a:avLst/>
          </a:prstGeom>
          <a:noFill/>
          <a:ln w="9525">
            <a:noFill/>
            <a:miter lim="800000"/>
            <a:headEnd/>
            <a:tailEnd/>
          </a:ln>
        </p:spPr>
        <p:txBody>
          <a:bodyPr anchor="ctr"/>
          <a:lstStyle/>
          <a:p>
            <a:pPr algn="ctr">
              <a:defRPr/>
            </a:pPr>
            <a:r>
              <a:rPr lang="en-US" sz="3600" b="1" dirty="0" smtClean="0">
                <a:solidFill>
                  <a:schemeClr val="tx2"/>
                </a:solidFill>
                <a:latin typeface="+mj-lt"/>
                <a:ea typeface="ヒラギノ角ゴ Pro W3" charset="-128"/>
              </a:rPr>
              <a:t>CCRUN Project </a:t>
            </a:r>
            <a:r>
              <a:rPr lang="en-US" sz="3600" b="1" dirty="0">
                <a:solidFill>
                  <a:schemeClr val="tx2"/>
                </a:solidFill>
                <a:latin typeface="+mj-lt"/>
                <a:ea typeface="ヒラギノ角ゴ Pro W3" charset="-128"/>
              </a:rPr>
              <a:t>Sphere</a:t>
            </a:r>
          </a:p>
        </p:txBody>
      </p:sp>
      <p:sp>
        <p:nvSpPr>
          <p:cNvPr id="6148" name="Slide Number Placeholder 17"/>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37241B5-FD7C-45E2-BB21-873592719863}" type="slidenum">
              <a:rPr lang="en-US" sz="1200">
                <a:solidFill>
                  <a:srgbClr val="898989"/>
                </a:solidFill>
                <a:latin typeface="Calibri" pitchFamily="34" charset="0"/>
              </a:rPr>
              <a:pPr algn="r"/>
              <a:t>2</a:t>
            </a:fld>
            <a:endParaRPr lang="en-US" sz="1200">
              <a:solidFill>
                <a:srgbClr val="898989"/>
              </a:solidFill>
              <a:latin typeface="Calibri" pitchFamily="34" charset="0"/>
            </a:endParaRPr>
          </a:p>
        </p:txBody>
      </p:sp>
      <p:pic>
        <p:nvPicPr>
          <p:cNvPr id="6149" name="Picture 27" descr="caduceus-red.png"/>
          <p:cNvPicPr>
            <a:picLocks noChangeAspect="1"/>
          </p:cNvPicPr>
          <p:nvPr/>
        </p:nvPicPr>
        <p:blipFill>
          <a:blip r:embed="rId3" cstate="print"/>
          <a:srcRect/>
          <a:stretch>
            <a:fillRect/>
          </a:stretch>
        </p:blipFill>
        <p:spPr bwMode="auto">
          <a:xfrm>
            <a:off x="5473700" y="2743200"/>
            <a:ext cx="455613" cy="546100"/>
          </a:xfrm>
          <a:prstGeom prst="rect">
            <a:avLst/>
          </a:prstGeom>
          <a:noFill/>
          <a:ln w="9525">
            <a:noFill/>
            <a:miter lim="800000"/>
            <a:headEnd/>
            <a:tailEnd/>
          </a:ln>
        </p:spPr>
      </p:pic>
      <p:pic>
        <p:nvPicPr>
          <p:cNvPr id="6150" name="Picture 28" descr="seashell-brown.png"/>
          <p:cNvPicPr>
            <a:picLocks noChangeAspect="1"/>
          </p:cNvPicPr>
          <p:nvPr/>
        </p:nvPicPr>
        <p:blipFill>
          <a:blip r:embed="rId4" cstate="print"/>
          <a:srcRect/>
          <a:stretch>
            <a:fillRect/>
          </a:stretch>
        </p:blipFill>
        <p:spPr bwMode="auto">
          <a:xfrm>
            <a:off x="4267200" y="2692400"/>
            <a:ext cx="692150" cy="563563"/>
          </a:xfrm>
          <a:prstGeom prst="rect">
            <a:avLst/>
          </a:prstGeom>
          <a:noFill/>
          <a:ln w="9525">
            <a:noFill/>
            <a:miter lim="800000"/>
            <a:headEnd/>
            <a:tailEnd/>
          </a:ln>
        </p:spPr>
      </p:pic>
      <p:sp>
        <p:nvSpPr>
          <p:cNvPr id="6151" name="TextBox 29"/>
          <p:cNvSpPr txBox="1">
            <a:spLocks noChangeArrowheads="1"/>
          </p:cNvSpPr>
          <p:nvPr/>
        </p:nvSpPr>
        <p:spPr bwMode="auto">
          <a:xfrm>
            <a:off x="355600" y="1422400"/>
            <a:ext cx="184150" cy="366713"/>
          </a:xfrm>
          <a:prstGeom prst="rect">
            <a:avLst/>
          </a:prstGeom>
          <a:noFill/>
          <a:ln w="9525">
            <a:noFill/>
            <a:miter lim="800000"/>
            <a:headEnd/>
            <a:tailEnd/>
          </a:ln>
        </p:spPr>
        <p:txBody>
          <a:bodyPr wrap="none">
            <a:spAutoFit/>
          </a:bodyPr>
          <a:lstStyle/>
          <a:p>
            <a:endParaRPr lang="en-US" sz="1800"/>
          </a:p>
        </p:txBody>
      </p:sp>
      <p:pic>
        <p:nvPicPr>
          <p:cNvPr id="6152" name="Picture 30" descr="water drop-blue.png"/>
          <p:cNvPicPr>
            <a:picLocks noChangeAspect="1"/>
          </p:cNvPicPr>
          <p:nvPr/>
        </p:nvPicPr>
        <p:blipFill>
          <a:blip r:embed="rId5" cstate="print"/>
          <a:srcRect/>
          <a:stretch>
            <a:fillRect/>
          </a:stretch>
        </p:blipFill>
        <p:spPr bwMode="auto">
          <a:xfrm>
            <a:off x="3302000" y="2705100"/>
            <a:ext cx="384175" cy="541338"/>
          </a:xfrm>
          <a:prstGeom prst="rect">
            <a:avLst/>
          </a:prstGeom>
          <a:noFill/>
          <a:ln w="9525">
            <a:noFill/>
            <a:miter lim="800000"/>
            <a:headEnd/>
            <a:tailEnd/>
          </a:ln>
        </p:spPr>
      </p:pic>
      <p:sp>
        <p:nvSpPr>
          <p:cNvPr id="6153" name="Slide Number Placeholder 22"/>
          <p:cNvSpPr>
            <a:spLocks noGrp="1"/>
          </p:cNvSpPr>
          <p:nvPr>
            <p:ph type="sldNum" sz="quarter" idx="12"/>
          </p:nvPr>
        </p:nvSpPr>
        <p:spPr bwMode="auto">
          <a:noFill/>
          <a:ln>
            <a:miter lim="800000"/>
            <a:headEnd/>
            <a:tailEnd/>
          </a:ln>
        </p:spPr>
        <p:txBody>
          <a:bodyPr/>
          <a:lstStyle/>
          <a:p>
            <a:fld id="{FB5E63E1-56ED-4F39-8B03-C558A0CC630B}" type="slidenum">
              <a:rPr lang="en-US"/>
              <a:pPr/>
              <a:t>2</a:t>
            </a:fld>
            <a:endParaRPr lang="en-US"/>
          </a:p>
        </p:txBody>
      </p:sp>
      <p:pic>
        <p:nvPicPr>
          <p:cNvPr id="23" name="Picture 1" descr="CCRUN horizontal logo.png"/>
          <p:cNvPicPr>
            <a:picLocks noChangeAspect="1"/>
          </p:cNvPicPr>
          <p:nvPr/>
        </p:nvPicPr>
        <p:blipFill>
          <a:blip r:embed="rId6" cstate="print"/>
          <a:srcRect/>
          <a:stretch>
            <a:fillRect/>
          </a:stretch>
        </p:blipFill>
        <p:spPr bwMode="auto">
          <a:xfrm>
            <a:off x="144463" y="5900738"/>
            <a:ext cx="1600200" cy="842962"/>
          </a:xfrm>
          <a:prstGeom prst="rect">
            <a:avLst/>
          </a:prstGeom>
          <a:noFill/>
          <a:ln w="9525">
            <a:noFill/>
            <a:miter lim="800000"/>
            <a:headEnd/>
            <a:tailEnd/>
          </a:ln>
        </p:spPr>
      </p:pic>
    </p:spTree>
    <p:extLst>
      <p:ext uri="{BB962C8B-B14F-4D97-AF65-F5344CB8AC3E}">
        <p14:creationId xmlns:p14="http://schemas.microsoft.com/office/powerpoint/2010/main" val="42041681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324600" y="0"/>
            <a:ext cx="2649682" cy="3429000"/>
          </a:xfrm>
          <a:prstGeom prst="rect">
            <a:avLst/>
          </a:prstGeom>
          <a:noFill/>
          <a:ln w="9525">
            <a:noFill/>
            <a:miter lim="800000"/>
            <a:headEnd/>
            <a:tailEnd/>
          </a:ln>
        </p:spPr>
      </p:pic>
      <p:sp>
        <p:nvSpPr>
          <p:cNvPr id="2" name="Title 1"/>
          <p:cNvSpPr>
            <a:spLocks noGrp="1"/>
          </p:cNvSpPr>
          <p:nvPr>
            <p:ph type="title"/>
          </p:nvPr>
        </p:nvSpPr>
        <p:spPr>
          <a:xfrm>
            <a:off x="-914400" y="-228600"/>
            <a:ext cx="8229600" cy="1143000"/>
          </a:xfrm>
        </p:spPr>
        <p:txBody>
          <a:bodyPr/>
          <a:lstStyle/>
          <a:p>
            <a:r>
              <a:rPr lang="en-US" b="1" dirty="0" smtClean="0"/>
              <a:t>CCRUN Policy Interactions</a:t>
            </a:r>
            <a:endParaRPr lang="en-US" b="1" dirty="0"/>
          </a:p>
        </p:txBody>
      </p:sp>
      <p:sp>
        <p:nvSpPr>
          <p:cNvPr id="3" name="Content Placeholder 2"/>
          <p:cNvSpPr>
            <a:spLocks noGrp="1"/>
          </p:cNvSpPr>
          <p:nvPr>
            <p:ph idx="1"/>
          </p:nvPr>
        </p:nvSpPr>
        <p:spPr>
          <a:xfrm>
            <a:off x="228600" y="762000"/>
            <a:ext cx="8610600" cy="4525963"/>
          </a:xfrm>
        </p:spPr>
        <p:txBody>
          <a:bodyPr>
            <a:noAutofit/>
          </a:bodyPr>
          <a:lstStyle/>
          <a:p>
            <a:r>
              <a:rPr lang="en-US" sz="2400" b="1" dirty="0" smtClean="0"/>
              <a:t>CCRUN is providing </a:t>
            </a:r>
            <a:r>
              <a:rPr lang="en-US" sz="2400" b="1" dirty="0" smtClean="0">
                <a:solidFill>
                  <a:schemeClr val="tx2"/>
                </a:solidFill>
              </a:rPr>
              <a:t>New York City</a:t>
            </a:r>
            <a:r>
              <a:rPr lang="en-US" sz="2400" b="1" dirty="0" smtClean="0"/>
              <a:t> with </a:t>
            </a:r>
          </a:p>
          <a:p>
            <a:pPr marL="0" indent="0">
              <a:buNone/>
            </a:pPr>
            <a:r>
              <a:rPr lang="en-US" sz="2400" b="1" dirty="0" smtClean="0"/>
              <a:t>updated climate change scenarios for rebuilding</a:t>
            </a:r>
          </a:p>
          <a:p>
            <a:pPr lvl="1"/>
            <a:r>
              <a:rPr lang="en-US" sz="2400" b="1" dirty="0" smtClean="0"/>
              <a:t>Mayor’s Special Initiative on Rebuilding </a:t>
            </a:r>
          </a:p>
          <a:p>
            <a:pPr marL="457200" lvl="1" indent="0">
              <a:buNone/>
            </a:pPr>
            <a:r>
              <a:rPr lang="en-US" sz="2400" b="1" dirty="0"/>
              <a:t>	</a:t>
            </a:r>
            <a:r>
              <a:rPr lang="en-US" sz="2400" b="1" dirty="0" smtClean="0"/>
              <a:t>Hardest Hit Areas</a:t>
            </a:r>
          </a:p>
          <a:p>
            <a:pPr lvl="1"/>
            <a:r>
              <a:rPr lang="en-US" sz="2400" b="1" dirty="0" smtClean="0"/>
              <a:t>Commission on Buildings; climate </a:t>
            </a:r>
          </a:p>
          <a:p>
            <a:pPr marL="457200" lvl="1" indent="0">
              <a:buNone/>
            </a:pPr>
            <a:r>
              <a:rPr lang="en-US" sz="2400" b="1" dirty="0"/>
              <a:t>	</a:t>
            </a:r>
            <a:r>
              <a:rPr lang="en-US" sz="2400" b="1" dirty="0" smtClean="0"/>
              <a:t>information for new regulations</a:t>
            </a:r>
          </a:p>
          <a:p>
            <a:pPr lvl="1"/>
            <a:r>
              <a:rPr lang="en-US" sz="2400" b="1" dirty="0" smtClean="0"/>
              <a:t>Metropolitan Transportation Authority; Chief Engineers </a:t>
            </a:r>
          </a:p>
          <a:p>
            <a:endParaRPr lang="en-US" sz="2400" b="1" dirty="0"/>
          </a:p>
          <a:p>
            <a:r>
              <a:rPr lang="en-US" sz="2400" b="1" dirty="0" smtClean="0"/>
              <a:t>CCRUN extended </a:t>
            </a:r>
            <a:r>
              <a:rPr lang="en-US" sz="2400" b="1" dirty="0" err="1" smtClean="0"/>
              <a:t>ClimAID</a:t>
            </a:r>
            <a:r>
              <a:rPr lang="en-US" sz="2400" b="1" dirty="0" smtClean="0"/>
              <a:t> projections to 2100 for </a:t>
            </a:r>
            <a:r>
              <a:rPr lang="en-US" sz="2400" b="1" dirty="0" smtClean="0">
                <a:solidFill>
                  <a:schemeClr val="tx2"/>
                </a:solidFill>
              </a:rPr>
              <a:t>New </a:t>
            </a:r>
            <a:r>
              <a:rPr lang="en-US" sz="2400" b="1" dirty="0">
                <a:solidFill>
                  <a:schemeClr val="tx2"/>
                </a:solidFill>
              </a:rPr>
              <a:t>York State</a:t>
            </a:r>
            <a:r>
              <a:rPr lang="en-US" sz="2400" b="1" dirty="0"/>
              <a:t> Commissions convened by Governor </a:t>
            </a:r>
            <a:r>
              <a:rPr lang="en-US" sz="2400" b="1" dirty="0" smtClean="0"/>
              <a:t>Cuomo</a:t>
            </a:r>
          </a:p>
          <a:p>
            <a:pPr marL="0" indent="0">
              <a:buNone/>
            </a:pPr>
            <a:r>
              <a:rPr lang="en-US" sz="2400" b="1" dirty="0" smtClean="0"/>
              <a:t>      	Emergency Readiness, 2100 Infrastructure, Interactive 	Systems Response, </a:t>
            </a:r>
            <a:endParaRPr lang="en-US" sz="2400" b="1" dirty="0"/>
          </a:p>
          <a:p>
            <a:r>
              <a:rPr lang="en-US" sz="2400" b="1" dirty="0" smtClean="0"/>
              <a:t>Coordination efforts underway to link </a:t>
            </a:r>
            <a:r>
              <a:rPr lang="en-US" sz="2400" b="1" dirty="0">
                <a:solidFill>
                  <a:schemeClr val="tx2"/>
                </a:solidFill>
              </a:rPr>
              <a:t>F</a:t>
            </a:r>
            <a:r>
              <a:rPr lang="en-US" sz="2400" b="1" dirty="0" smtClean="0">
                <a:solidFill>
                  <a:schemeClr val="tx2"/>
                </a:solidFill>
              </a:rPr>
              <a:t>ederal </a:t>
            </a:r>
            <a:r>
              <a:rPr lang="en-US" sz="2400" b="1" dirty="0" smtClean="0"/>
              <a:t>coastal mapping with local sea level rise information</a:t>
            </a:r>
          </a:p>
          <a:p>
            <a:endParaRPr lang="en-US" sz="2400" b="1" dirty="0"/>
          </a:p>
          <a:p>
            <a:endParaRPr lang="en-US" sz="2400" b="1" dirty="0" smtClean="0"/>
          </a:p>
          <a:p>
            <a:pPr>
              <a:buNone/>
            </a:pPr>
            <a:r>
              <a:rPr lang="en-US" sz="2400" b="1" dirty="0" smtClean="0"/>
              <a:t> </a:t>
            </a:r>
          </a:p>
          <a:p>
            <a:endParaRPr lang="en-US" sz="2400" b="1" dirty="0" smtClean="0"/>
          </a:p>
          <a:p>
            <a:endParaRPr lang="en-US" sz="2400" b="1" dirty="0"/>
          </a:p>
        </p:txBody>
      </p:sp>
      <p:sp>
        <p:nvSpPr>
          <p:cNvPr id="5" name="Slide Number Placeholder 4"/>
          <p:cNvSpPr>
            <a:spLocks noGrp="1"/>
          </p:cNvSpPr>
          <p:nvPr>
            <p:ph type="sldNum" sz="quarter" idx="12"/>
          </p:nvPr>
        </p:nvSpPr>
        <p:spPr/>
        <p:txBody>
          <a:bodyPr/>
          <a:lstStyle/>
          <a:p>
            <a:fld id="{5D63E44C-6C35-424F-9B15-B83C92DF151F}" type="slidenum">
              <a:rPr lang="en-US" smtClean="0"/>
              <a:pPr/>
              <a:t>20</a:t>
            </a:fld>
            <a:endParaRPr lang="en-US"/>
          </a:p>
        </p:txBody>
      </p:sp>
    </p:spTree>
    <p:extLst>
      <p:ext uri="{BB962C8B-B14F-4D97-AF65-F5344CB8AC3E}">
        <p14:creationId xmlns:p14="http://schemas.microsoft.com/office/powerpoint/2010/main" val="1310088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Shape 1"/>
          <p:cNvSpPr txBox="1"/>
          <p:nvPr/>
        </p:nvSpPr>
        <p:spPr>
          <a:xfrm>
            <a:off x="457200" y="0"/>
            <a:ext cx="8686440" cy="1142640"/>
          </a:xfrm>
          <a:prstGeom prst="rect">
            <a:avLst/>
          </a:prstGeom>
        </p:spPr>
        <p:txBody>
          <a:bodyPr anchor="ctr"/>
          <a:lstStyle/>
          <a:p>
            <a:pPr algn="ctr"/>
            <a:r>
              <a:rPr lang="en-US" sz="3600" b="1" dirty="0">
                <a:solidFill>
                  <a:srgbClr val="000000"/>
                </a:solidFill>
                <a:latin typeface="Calibri"/>
              </a:rPr>
              <a:t>Cities and Climate Change 
Moving Forward – </a:t>
            </a:r>
            <a:r>
              <a:rPr lang="en-US" sz="3600" b="1" dirty="0" smtClean="0">
                <a:solidFill>
                  <a:srgbClr val="000000"/>
                </a:solidFill>
                <a:latin typeface="Calibri"/>
              </a:rPr>
              <a:t>At Doha </a:t>
            </a:r>
            <a:r>
              <a:rPr lang="en-US" sz="3600" b="1" dirty="0">
                <a:solidFill>
                  <a:srgbClr val="000000"/>
                </a:solidFill>
                <a:latin typeface="Calibri"/>
              </a:rPr>
              <a:t>and Beyond</a:t>
            </a:r>
            <a:endParaRPr sz="3600" dirty="0"/>
          </a:p>
        </p:txBody>
      </p:sp>
      <p:sp>
        <p:nvSpPr>
          <p:cNvPr id="258" name="TextShape 2"/>
          <p:cNvSpPr txBox="1"/>
          <p:nvPr/>
        </p:nvSpPr>
        <p:spPr>
          <a:xfrm>
            <a:off x="76320" y="3353280"/>
            <a:ext cx="8991360" cy="3123720"/>
          </a:xfrm>
          <a:prstGeom prst="rect">
            <a:avLst/>
          </a:prstGeom>
        </p:spPr>
        <p:txBody>
          <a:bodyPr/>
          <a:lstStyle/>
          <a:p>
            <a:pPr>
              <a:buFont typeface="Arial"/>
              <a:buChar char="•"/>
            </a:pPr>
            <a:r>
              <a:rPr lang="en-US" b="1" dirty="0" smtClean="0">
                <a:solidFill>
                  <a:srgbClr val="000000"/>
                </a:solidFill>
                <a:latin typeface="Calibri"/>
              </a:rPr>
              <a:t> Embed </a:t>
            </a:r>
            <a:r>
              <a:rPr lang="en-US" b="1" dirty="0">
                <a:solidFill>
                  <a:srgbClr val="000000"/>
                </a:solidFill>
                <a:latin typeface="Calibri"/>
              </a:rPr>
              <a:t>cities </a:t>
            </a:r>
            <a:r>
              <a:rPr lang="en-US" b="1" dirty="0" smtClean="0">
                <a:solidFill>
                  <a:srgbClr val="000000"/>
                </a:solidFill>
                <a:latin typeface="Calibri"/>
              </a:rPr>
              <a:t>first responders role </a:t>
            </a:r>
            <a:r>
              <a:rPr lang="en-US" b="1" dirty="0">
                <a:solidFill>
                  <a:srgbClr val="000000"/>
                </a:solidFill>
                <a:latin typeface="Calibri"/>
              </a:rPr>
              <a:t>in climate change mitigation and adaptation into international agreements </a:t>
            </a:r>
            <a:endParaRPr lang="en-US" b="1" dirty="0" smtClean="0">
              <a:solidFill>
                <a:srgbClr val="000000"/>
              </a:solidFill>
              <a:latin typeface="Calibri"/>
            </a:endParaRPr>
          </a:p>
          <a:p>
            <a:pPr>
              <a:buFont typeface="Arial"/>
              <a:buChar char="•"/>
            </a:pPr>
            <a:r>
              <a:rPr lang="en-US" b="1" dirty="0">
                <a:solidFill>
                  <a:srgbClr val="000000"/>
                </a:solidFill>
                <a:latin typeface="Calibri"/>
              </a:rPr>
              <a:t> </a:t>
            </a:r>
            <a:r>
              <a:rPr lang="en-US" b="1" dirty="0" smtClean="0">
                <a:solidFill>
                  <a:srgbClr val="000000"/>
                </a:solidFill>
                <a:latin typeface="Calibri"/>
              </a:rPr>
              <a:t>Enhance science base</a:t>
            </a:r>
          </a:p>
          <a:p>
            <a:pPr>
              <a:buFont typeface="Arial"/>
              <a:buChar char="•"/>
            </a:pPr>
            <a:r>
              <a:rPr lang="en-US" b="1" dirty="0" smtClean="0">
                <a:solidFill>
                  <a:srgbClr val="000000"/>
                </a:solidFill>
                <a:latin typeface="Calibri"/>
              </a:rPr>
              <a:t> Link </a:t>
            </a:r>
            <a:r>
              <a:rPr lang="en-US" b="1" dirty="0">
                <a:solidFill>
                  <a:srgbClr val="000000"/>
                </a:solidFill>
                <a:latin typeface="Calibri"/>
              </a:rPr>
              <a:t>to emerging Sustainable Development Goals</a:t>
            </a:r>
            <a:endParaRPr dirty="0"/>
          </a:p>
          <a:p>
            <a:pPr>
              <a:buFont typeface="Arial"/>
              <a:buChar char="•"/>
            </a:pPr>
            <a:r>
              <a:rPr lang="en-US" b="1" dirty="0" smtClean="0">
                <a:solidFill>
                  <a:srgbClr val="000000"/>
                </a:solidFill>
                <a:latin typeface="Calibri"/>
              </a:rPr>
              <a:t> Develop </a:t>
            </a:r>
            <a:r>
              <a:rPr lang="en-US" b="1" dirty="0">
                <a:solidFill>
                  <a:srgbClr val="000000"/>
                </a:solidFill>
                <a:latin typeface="Calibri"/>
              </a:rPr>
              <a:t>and implement common sets of standards for reporting – Greenhouse gas emissions and reductions (underway); Impacts of climate on cities; Adaptations</a:t>
            </a:r>
            <a:endParaRPr dirty="0"/>
          </a:p>
          <a:p>
            <a:pPr>
              <a:buFont typeface="Arial"/>
              <a:buChar char="•"/>
            </a:pPr>
            <a:r>
              <a:rPr lang="en-US" b="1" dirty="0" smtClean="0">
                <a:solidFill>
                  <a:srgbClr val="000000"/>
                </a:solidFill>
                <a:latin typeface="Calibri"/>
              </a:rPr>
              <a:t> Develop </a:t>
            </a:r>
            <a:r>
              <a:rPr lang="en-US" b="1" dirty="0">
                <a:solidFill>
                  <a:srgbClr val="000000"/>
                </a:solidFill>
                <a:latin typeface="Calibri"/>
              </a:rPr>
              <a:t>innovative multi-jurisdiction financing measures for mitigation and adaptation</a:t>
            </a:r>
            <a:endParaRPr dirty="0"/>
          </a:p>
          <a:p>
            <a:pPr>
              <a:buFont typeface="Arial"/>
              <a:buChar char="•"/>
            </a:pPr>
            <a:r>
              <a:rPr lang="en-US" b="1" dirty="0" smtClean="0">
                <a:solidFill>
                  <a:srgbClr val="000000"/>
                </a:solidFill>
                <a:latin typeface="Calibri"/>
              </a:rPr>
              <a:t> Engage </a:t>
            </a:r>
            <a:r>
              <a:rPr lang="en-US" b="1" dirty="0">
                <a:solidFill>
                  <a:srgbClr val="000000"/>
                </a:solidFill>
                <a:latin typeface="Calibri"/>
              </a:rPr>
              <a:t>citizens – Bottom-up approach</a:t>
            </a:r>
            <a:endParaRPr dirty="0"/>
          </a:p>
          <a:p>
            <a:pPr lvl="1">
              <a:buFont typeface="Arial"/>
              <a:buChar char="–"/>
            </a:pPr>
            <a:r>
              <a:rPr lang="en-US" b="1" dirty="0" smtClean="0">
                <a:solidFill>
                  <a:srgbClr val="000000"/>
                </a:solidFill>
                <a:latin typeface="Calibri"/>
              </a:rPr>
              <a:t> Especially </a:t>
            </a:r>
            <a:r>
              <a:rPr lang="en-US" b="1" dirty="0">
                <a:solidFill>
                  <a:srgbClr val="000000"/>
                </a:solidFill>
                <a:latin typeface="Calibri"/>
              </a:rPr>
              <a:t>those from the poorest and most vulnerable urban neighborhoods who are already suffering the most from climate change </a:t>
            </a:r>
          </a:p>
          <a:p>
            <a:pPr lvl="1">
              <a:buFont typeface="Arial"/>
              <a:buChar char="–"/>
            </a:pPr>
            <a:endParaRPr lang="en-US" sz="2400" dirty="0"/>
          </a:p>
          <a:p>
            <a:endParaRPr dirty="0"/>
          </a:p>
          <a:p>
            <a:endParaRPr dirty="0"/>
          </a:p>
          <a:p>
            <a:endParaRPr dirty="0"/>
          </a:p>
        </p:txBody>
      </p:sp>
      <p:sp>
        <p:nvSpPr>
          <p:cNvPr id="259" name="TextShape 3"/>
          <p:cNvSpPr txBox="1"/>
          <p:nvPr/>
        </p:nvSpPr>
        <p:spPr>
          <a:xfrm>
            <a:off x="0" y="0"/>
            <a:ext cx="360" cy="360"/>
          </a:xfrm>
          <a:prstGeom prst="rect">
            <a:avLst/>
          </a:prstGeom>
        </p:spPr>
        <p:txBody>
          <a:bodyPr lIns="90000" tIns="45000" rIns="90000" bIns="45000"/>
          <a:lstStyle/>
          <a:p>
            <a:endParaRPr dirty="0"/>
          </a:p>
        </p:txBody>
      </p:sp>
      <p:pic>
        <p:nvPicPr>
          <p:cNvPr id="260" name="Picture 3"/>
          <p:cNvPicPr/>
          <p:nvPr/>
        </p:nvPicPr>
        <p:blipFill>
          <a:blip r:embed="rId3" cstate="print"/>
          <a:stretch>
            <a:fillRect/>
          </a:stretch>
        </p:blipFill>
        <p:spPr>
          <a:xfrm>
            <a:off x="76320" y="1117800"/>
            <a:ext cx="3047760" cy="2005920"/>
          </a:xfrm>
          <a:prstGeom prst="rect">
            <a:avLst/>
          </a:prstGeom>
        </p:spPr>
      </p:pic>
      <p:pic>
        <p:nvPicPr>
          <p:cNvPr id="261" name="Picture 9"/>
          <p:cNvPicPr/>
          <p:nvPr/>
        </p:nvPicPr>
        <p:blipFill>
          <a:blip r:embed="rId4" cstate="print"/>
          <a:stretch>
            <a:fillRect/>
          </a:stretch>
        </p:blipFill>
        <p:spPr>
          <a:xfrm>
            <a:off x="3200400" y="1117800"/>
            <a:ext cx="2895120" cy="2000880"/>
          </a:xfrm>
          <a:prstGeom prst="rect">
            <a:avLst/>
          </a:prstGeom>
        </p:spPr>
      </p:pic>
      <p:pic>
        <p:nvPicPr>
          <p:cNvPr id="262" name="Picture 10"/>
          <p:cNvPicPr/>
          <p:nvPr/>
        </p:nvPicPr>
        <p:blipFill>
          <a:blip r:embed="rId5" cstate="print"/>
          <a:stretch>
            <a:fillRect/>
          </a:stretch>
        </p:blipFill>
        <p:spPr>
          <a:xfrm>
            <a:off x="6172200" y="1117800"/>
            <a:ext cx="2895120" cy="2002320"/>
          </a:xfrm>
          <a:prstGeom prst="rect">
            <a:avLst/>
          </a:prstGeom>
        </p:spPr>
      </p:pic>
      <p:sp>
        <p:nvSpPr>
          <p:cNvPr id="263" name="CustomShape 4"/>
          <p:cNvSpPr/>
          <p:nvPr/>
        </p:nvSpPr>
        <p:spPr>
          <a:xfrm>
            <a:off x="685800" y="3152160"/>
            <a:ext cx="1395000" cy="455400"/>
          </a:xfrm>
          <a:prstGeom prst="rect">
            <a:avLst/>
          </a:prstGeom>
        </p:spPr>
        <p:txBody>
          <a:bodyPr lIns="90000" tIns="45000" rIns="90000" bIns="45000"/>
          <a:lstStyle/>
          <a:p>
            <a:r>
              <a:rPr lang="en-US" sz="1200">
                <a:solidFill>
                  <a:srgbClr val="000000"/>
                </a:solidFill>
                <a:latin typeface="Calibri"/>
              </a:rPr>
              <a:t>Shanghai, China </a:t>
            </a:r>
            <a:endParaRPr/>
          </a:p>
        </p:txBody>
      </p:sp>
      <p:sp>
        <p:nvSpPr>
          <p:cNvPr id="264" name="CustomShape 5"/>
          <p:cNvSpPr/>
          <p:nvPr/>
        </p:nvSpPr>
        <p:spPr>
          <a:xfrm>
            <a:off x="3942000" y="3172680"/>
            <a:ext cx="1395000" cy="455400"/>
          </a:xfrm>
          <a:prstGeom prst="rect">
            <a:avLst/>
          </a:prstGeom>
        </p:spPr>
        <p:txBody>
          <a:bodyPr lIns="90000" tIns="45000" rIns="90000" bIns="45000"/>
          <a:lstStyle/>
          <a:p>
            <a:r>
              <a:rPr lang="en-US" sz="1200">
                <a:solidFill>
                  <a:srgbClr val="000000"/>
                </a:solidFill>
                <a:latin typeface="Calibri"/>
              </a:rPr>
              <a:t>Hyderabad, India </a:t>
            </a:r>
            <a:endParaRPr/>
          </a:p>
        </p:txBody>
      </p:sp>
      <p:sp>
        <p:nvSpPr>
          <p:cNvPr id="265" name="CustomShape 6"/>
          <p:cNvSpPr/>
          <p:nvPr/>
        </p:nvSpPr>
        <p:spPr>
          <a:xfrm>
            <a:off x="7010280" y="3172680"/>
            <a:ext cx="1505160" cy="455400"/>
          </a:xfrm>
          <a:prstGeom prst="rect">
            <a:avLst/>
          </a:prstGeom>
        </p:spPr>
        <p:txBody>
          <a:bodyPr lIns="90000" tIns="45000" rIns="90000" bIns="45000"/>
          <a:lstStyle/>
          <a:p>
            <a:r>
              <a:rPr lang="en-US" sz="1200">
                <a:solidFill>
                  <a:srgbClr val="000000"/>
                </a:solidFill>
                <a:latin typeface="Calibri"/>
              </a:rPr>
              <a:t>Esmeraldas, Ecuador</a:t>
            </a:r>
            <a:endParaRPr/>
          </a:p>
        </p:txBody>
      </p:sp>
      <p:sp>
        <p:nvSpPr>
          <p:cNvPr id="11" name="Slide Number Placeholder 10"/>
          <p:cNvSpPr>
            <a:spLocks noGrp="1"/>
          </p:cNvSpPr>
          <p:nvPr>
            <p:ph type="sldNum" sz="quarter" idx="12"/>
          </p:nvPr>
        </p:nvSpPr>
        <p:spPr/>
        <p:txBody>
          <a:bodyPr/>
          <a:lstStyle/>
          <a:p>
            <a:fld id="{5D63E44C-6C35-424F-9B15-B83C92DF151F}" type="slidenum">
              <a:rPr lang="en-US" smtClean="0"/>
              <a:pPr/>
              <a:t>21</a:t>
            </a:fld>
            <a:endParaRPr lang="en-US"/>
          </a:p>
        </p:txBody>
      </p:sp>
    </p:spTree>
    <p:extLst>
      <p:ext uri="{BB962C8B-B14F-4D97-AF65-F5344CB8AC3E}">
        <p14:creationId xmlns:p14="http://schemas.microsoft.com/office/powerpoint/2010/main" val="1778678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 and Links</a:t>
            </a:r>
            <a:endParaRPr lang="en-US" b="1" dirty="0"/>
          </a:p>
        </p:txBody>
      </p:sp>
      <p:sp>
        <p:nvSpPr>
          <p:cNvPr id="3" name="Content Placeholder 2"/>
          <p:cNvSpPr>
            <a:spLocks noGrp="1"/>
          </p:cNvSpPr>
          <p:nvPr>
            <p:ph idx="1"/>
          </p:nvPr>
        </p:nvSpPr>
        <p:spPr/>
        <p:txBody>
          <a:bodyPr>
            <a:normAutofit/>
          </a:bodyPr>
          <a:lstStyle/>
          <a:p>
            <a:r>
              <a:rPr lang="en-US" dirty="0" smtClean="0"/>
              <a:t>Consortium for Climate Risk in the Urban Northeast (</a:t>
            </a:r>
            <a:r>
              <a:rPr lang="en-US" dirty="0" smtClean="0">
                <a:hlinkClick r:id="rId3"/>
              </a:rPr>
              <a:t>www.ccrun.org</a:t>
            </a:r>
            <a:r>
              <a:rPr lang="en-US" dirty="0" smtClean="0"/>
              <a:t>)</a:t>
            </a:r>
          </a:p>
          <a:p>
            <a:endParaRPr lang="en-US" dirty="0" smtClean="0"/>
          </a:p>
          <a:p>
            <a:r>
              <a:rPr lang="en-US" dirty="0" smtClean="0"/>
              <a:t>NYSERDA </a:t>
            </a:r>
            <a:r>
              <a:rPr lang="en-US" dirty="0" err="1" smtClean="0"/>
              <a:t>ClimAID</a:t>
            </a:r>
            <a:r>
              <a:rPr lang="en-US" dirty="0" smtClean="0"/>
              <a:t> (</a:t>
            </a:r>
            <a:r>
              <a:rPr lang="en-US" dirty="0" smtClean="0">
                <a:hlinkClick r:id="rId4"/>
              </a:rPr>
              <a:t>www.nyserda.ny.gov/climaid</a:t>
            </a:r>
            <a:r>
              <a:rPr lang="en-US" dirty="0" smtClean="0"/>
              <a:t>) </a:t>
            </a:r>
          </a:p>
          <a:p>
            <a:pPr>
              <a:buNone/>
            </a:pPr>
            <a:endParaRPr lang="en-US" dirty="0" smtClean="0"/>
          </a:p>
          <a:p>
            <a:r>
              <a:rPr lang="en-US" dirty="0" smtClean="0"/>
              <a:t>New York City Panel on Climate Change report available online at (</a:t>
            </a:r>
            <a:r>
              <a:rPr lang="en-US" dirty="0" smtClean="0">
                <a:hlinkClick r:id="rId5"/>
              </a:rPr>
              <a:t>www.nyas.org</a:t>
            </a:r>
            <a:r>
              <a:rPr lang="en-US" dirty="0" smtClean="0"/>
              <a:t>) </a:t>
            </a:r>
          </a:p>
          <a:p>
            <a:endParaRPr lang="en-US" dirty="0" smtClean="0"/>
          </a:p>
        </p:txBody>
      </p:sp>
      <p:sp>
        <p:nvSpPr>
          <p:cNvPr id="4" name="Slide Number Placeholder 3"/>
          <p:cNvSpPr>
            <a:spLocks noGrp="1"/>
          </p:cNvSpPr>
          <p:nvPr>
            <p:ph type="sldNum" sz="quarter" idx="12"/>
          </p:nvPr>
        </p:nvSpPr>
        <p:spPr/>
        <p:txBody>
          <a:bodyPr/>
          <a:lstStyle/>
          <a:p>
            <a:fld id="{673C2E8B-F312-4575-8C61-0A913BF25968}" type="slidenum">
              <a:rPr lang="en-US" smtClean="0"/>
              <a:pPr/>
              <a:t>22</a:t>
            </a:fld>
            <a:endParaRPr lang="en-US"/>
          </a:p>
        </p:txBody>
      </p:sp>
      <p:pic>
        <p:nvPicPr>
          <p:cNvPr id="5" name="Picture 1" descr="CCRUN horizontal logo.png"/>
          <p:cNvPicPr>
            <a:picLocks noChangeAspect="1"/>
          </p:cNvPicPr>
          <p:nvPr/>
        </p:nvPicPr>
        <p:blipFill>
          <a:blip r:embed="rId6" cstate="print"/>
          <a:srcRect/>
          <a:stretch>
            <a:fillRect/>
          </a:stretch>
        </p:blipFill>
        <p:spPr bwMode="auto">
          <a:xfrm>
            <a:off x="0" y="6172200"/>
            <a:ext cx="1301861" cy="685800"/>
          </a:xfrm>
          <a:prstGeom prst="rect">
            <a:avLst/>
          </a:prstGeom>
          <a:noFill/>
          <a:ln w="9525">
            <a:noFill/>
            <a:miter lim="800000"/>
            <a:headEnd/>
            <a:tailEnd/>
          </a:ln>
        </p:spPr>
      </p:pic>
      <p:pic>
        <p:nvPicPr>
          <p:cNvPr id="6" name="Picture 9" descr="Logo NYS_ClimAID_Final_C.jpg"/>
          <p:cNvPicPr>
            <a:picLocks noChangeAspect="1"/>
          </p:cNvPicPr>
          <p:nvPr/>
        </p:nvPicPr>
        <p:blipFill>
          <a:blip r:embed="rId7" cstate="print"/>
          <a:srcRect/>
          <a:stretch>
            <a:fillRect/>
          </a:stretch>
        </p:blipFill>
        <p:spPr bwMode="auto">
          <a:xfrm>
            <a:off x="4114800" y="6165892"/>
            <a:ext cx="914400" cy="692108"/>
          </a:xfrm>
          <a:prstGeom prst="rect">
            <a:avLst/>
          </a:prstGeom>
          <a:noFill/>
          <a:ln w="9525">
            <a:noFill/>
            <a:miter lim="800000"/>
            <a:headEnd/>
            <a:tailEnd/>
          </a:ln>
        </p:spPr>
      </p:pic>
      <p:pic>
        <p:nvPicPr>
          <p:cNvPr id="7" name="Picture 9"/>
          <p:cNvPicPr>
            <a:picLocks noChangeAspect="1" noChangeArrowheads="1"/>
          </p:cNvPicPr>
          <p:nvPr/>
        </p:nvPicPr>
        <p:blipFill>
          <a:blip r:embed="rId8" cstate="print"/>
          <a:srcRect/>
          <a:stretch>
            <a:fillRect/>
          </a:stretch>
        </p:blipFill>
        <p:spPr bwMode="auto">
          <a:xfrm>
            <a:off x="8382000" y="6076950"/>
            <a:ext cx="762000" cy="781050"/>
          </a:xfrm>
          <a:prstGeom prst="rect">
            <a:avLst/>
          </a:prstGeom>
          <a:noFill/>
          <a:ln w="9525">
            <a:noFill/>
            <a:miter lim="800000"/>
            <a:headEnd/>
            <a:tailEnd/>
          </a:ln>
        </p:spPr>
      </p:pic>
      <p:sp>
        <p:nvSpPr>
          <p:cNvPr id="8" name="TextBox 7"/>
          <p:cNvSpPr txBox="1"/>
          <p:nvPr/>
        </p:nvSpPr>
        <p:spPr>
          <a:xfrm>
            <a:off x="8001000" y="5791200"/>
            <a:ext cx="1371600" cy="261610"/>
          </a:xfrm>
          <a:prstGeom prst="rect">
            <a:avLst/>
          </a:prstGeom>
          <a:noFill/>
        </p:spPr>
        <p:txBody>
          <a:bodyPr wrap="square" rtlCol="0">
            <a:spAutoFit/>
          </a:bodyPr>
          <a:lstStyle/>
          <a:p>
            <a:pPr algn="ctr"/>
            <a:r>
              <a:rPr lang="en-US" sz="1050" b="1" dirty="0" smtClean="0"/>
              <a:t>NPCC</a:t>
            </a:r>
            <a:endParaRPr lang="en-US" sz="1050" b="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a:xfrm>
            <a:off x="457200" y="169863"/>
            <a:ext cx="8229600" cy="1143000"/>
          </a:xfrm>
        </p:spPr>
        <p:txBody>
          <a:bodyPr/>
          <a:lstStyle/>
          <a:p>
            <a:pPr eaLnBrk="1" hangingPunct="1"/>
            <a:r>
              <a:rPr lang="en-US" sz="3600" b="1">
                <a:latin typeface="Calibri" charset="0"/>
              </a:rPr>
              <a:t>Hurricane Sandy as Tipping Point</a:t>
            </a:r>
          </a:p>
        </p:txBody>
      </p:sp>
      <p:sp>
        <p:nvSpPr>
          <p:cNvPr id="44034" name="Content Placeholder 5"/>
          <p:cNvSpPr>
            <a:spLocks noGrp="1"/>
          </p:cNvSpPr>
          <p:nvPr>
            <p:ph idx="1"/>
          </p:nvPr>
        </p:nvSpPr>
        <p:spPr>
          <a:xfrm>
            <a:off x="533400" y="1874838"/>
            <a:ext cx="8229600" cy="4525962"/>
          </a:xfrm>
        </p:spPr>
        <p:txBody>
          <a:bodyPr/>
          <a:lstStyle/>
          <a:p>
            <a:pPr eaLnBrk="1" hangingPunct="1"/>
            <a:r>
              <a:rPr lang="en-US" dirty="0">
                <a:latin typeface="Calibri" charset="0"/>
              </a:rPr>
              <a:t>Leadership in responding to climate change</a:t>
            </a:r>
          </a:p>
          <a:p>
            <a:pPr eaLnBrk="1" hangingPunct="1"/>
            <a:endParaRPr lang="en-US" dirty="0">
              <a:latin typeface="Calibri" charset="0"/>
            </a:endParaRPr>
          </a:p>
          <a:p>
            <a:pPr eaLnBrk="1" hangingPunct="1"/>
            <a:r>
              <a:rPr lang="en-US" dirty="0">
                <a:latin typeface="Calibri" charset="0"/>
              </a:rPr>
              <a:t>Municipal, state, and federal alignment</a:t>
            </a:r>
          </a:p>
          <a:p>
            <a:pPr eaLnBrk="1" hangingPunct="1"/>
            <a:endParaRPr lang="en-US" dirty="0">
              <a:latin typeface="Calibri" charset="0"/>
            </a:endParaRPr>
          </a:p>
          <a:p>
            <a:pPr eaLnBrk="1" hangingPunct="1"/>
            <a:r>
              <a:rPr lang="en-US" dirty="0">
                <a:latin typeface="Calibri" charset="0"/>
              </a:rPr>
              <a:t>S</a:t>
            </a:r>
            <a:r>
              <a:rPr lang="en-US" dirty="0" smtClean="0">
                <a:latin typeface="Calibri" charset="0"/>
              </a:rPr>
              <a:t>cience </a:t>
            </a:r>
            <a:r>
              <a:rPr lang="en-US" dirty="0">
                <a:latin typeface="Calibri" charset="0"/>
              </a:rPr>
              <a:t>in place and in time</a:t>
            </a:r>
          </a:p>
          <a:p>
            <a:pPr lvl="1" eaLnBrk="1" hangingPunct="1"/>
            <a:endParaRPr lang="en-US" dirty="0">
              <a:latin typeface="Calibri" charset="0"/>
            </a:endParaRPr>
          </a:p>
          <a:p>
            <a:pPr lvl="1" eaLnBrk="1" hangingPunct="1"/>
            <a:endParaRPr lang="en-US" dirty="0">
              <a:latin typeface="Calibri" charset="0"/>
            </a:endParaRPr>
          </a:p>
          <a:p>
            <a:pPr eaLnBrk="1" hangingPunct="1"/>
            <a:endParaRPr lang="en-US" dirty="0">
              <a:latin typeface="Calibri" charset="0"/>
            </a:endParaRPr>
          </a:p>
        </p:txBody>
      </p:sp>
      <p:sp>
        <p:nvSpPr>
          <p:cNvPr id="4" name="Slide Number Placeholder 3"/>
          <p:cNvSpPr>
            <a:spLocks noGrp="1"/>
          </p:cNvSpPr>
          <p:nvPr>
            <p:ph type="sldNum" sz="quarter" idx="12"/>
          </p:nvPr>
        </p:nvSpPr>
        <p:spPr/>
        <p:txBody>
          <a:bodyPr/>
          <a:lstStyle/>
          <a:p>
            <a:pPr>
              <a:defRPr/>
            </a:pPr>
            <a:fld id="{2854F7A0-BBC7-FD4A-80C5-C6C8B521A88A}" type="slidenum">
              <a:rPr lang="en-US"/>
              <a:pPr>
                <a:defRPr/>
              </a:pPr>
              <a:t>3</a:t>
            </a:fld>
            <a:endParaRPr lang="en-US"/>
          </a:p>
        </p:txBody>
      </p:sp>
    </p:spTree>
    <p:extLst>
      <p:ext uri="{BB962C8B-B14F-4D97-AF65-F5344CB8AC3E}">
        <p14:creationId xmlns:p14="http://schemas.microsoft.com/office/powerpoint/2010/main" val="40097955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6553200" cy="1143000"/>
          </a:xfrm>
        </p:spPr>
        <p:txBody>
          <a:bodyPr>
            <a:normAutofit/>
          </a:bodyPr>
          <a:lstStyle/>
          <a:p>
            <a:r>
              <a:rPr lang="en-US" b="1" dirty="0" smtClean="0"/>
              <a:t>Hurricane Sandy</a:t>
            </a:r>
            <a:endParaRPr lang="en-US" b="1" dirty="0"/>
          </a:p>
        </p:txBody>
      </p:sp>
      <p:sp>
        <p:nvSpPr>
          <p:cNvPr id="4" name="Content Placeholder 3"/>
          <p:cNvSpPr>
            <a:spLocks noGrp="1"/>
          </p:cNvSpPr>
          <p:nvPr>
            <p:ph idx="1"/>
          </p:nvPr>
        </p:nvSpPr>
        <p:spPr>
          <a:xfrm>
            <a:off x="0" y="1066800"/>
            <a:ext cx="3657600" cy="5181600"/>
          </a:xfrm>
        </p:spPr>
        <p:txBody>
          <a:bodyPr>
            <a:normAutofit fontScale="77500" lnSpcReduction="20000"/>
          </a:bodyPr>
          <a:lstStyle/>
          <a:p>
            <a:pPr>
              <a:spcBef>
                <a:spcPts val="1200"/>
              </a:spcBef>
            </a:pPr>
            <a:r>
              <a:rPr lang="en-US" dirty="0" smtClean="0"/>
              <a:t>Coastal flood elevations in New York Harbor were the highest in all ~300 years of New York City (and New Amsterdam) history</a:t>
            </a:r>
          </a:p>
          <a:p>
            <a:pPr>
              <a:spcBef>
                <a:spcPts val="1200"/>
              </a:spcBef>
            </a:pPr>
            <a:r>
              <a:rPr lang="en-US" dirty="0" smtClean="0"/>
              <a:t>The storm tide (total water elevation) at The Battery was 13.9 ft, with a peak storm surge of 9.2 ft coming close to high tide</a:t>
            </a:r>
          </a:p>
          <a:p>
            <a:pPr>
              <a:spcBef>
                <a:spcPts val="1200"/>
              </a:spcBef>
            </a:pPr>
            <a:r>
              <a:rPr lang="en-US" dirty="0" smtClean="0"/>
              <a:t>This is about 5 ft above many of the area’s lower sea walls.</a:t>
            </a:r>
          </a:p>
        </p:txBody>
      </p:sp>
      <p:pic>
        <p:nvPicPr>
          <p:cNvPr id="5" name="Picture 2"/>
          <p:cNvPicPr/>
          <p:nvPr/>
        </p:nvPicPr>
        <p:blipFill>
          <a:blip r:embed="rId2" cstate="print"/>
          <a:stretch>
            <a:fillRect/>
          </a:stretch>
        </p:blipFill>
        <p:spPr>
          <a:xfrm>
            <a:off x="6477480" y="0"/>
            <a:ext cx="2666520" cy="2209320"/>
          </a:xfrm>
          <a:prstGeom prst="rect">
            <a:avLst/>
          </a:prstGeom>
        </p:spPr>
      </p:pic>
      <p:pic>
        <p:nvPicPr>
          <p:cNvPr id="6" name="Picture 4"/>
          <p:cNvPicPr/>
          <p:nvPr/>
        </p:nvPicPr>
        <p:blipFill>
          <a:blip r:embed="rId3" cstate="print"/>
          <a:stretch>
            <a:fillRect/>
          </a:stretch>
        </p:blipFill>
        <p:spPr>
          <a:xfrm>
            <a:off x="6705840" y="2286000"/>
            <a:ext cx="2361960" cy="2361960"/>
          </a:xfrm>
          <a:prstGeom prst="rect">
            <a:avLst/>
          </a:prstGeom>
        </p:spPr>
      </p:pic>
      <p:pic>
        <p:nvPicPr>
          <p:cNvPr id="7" name="Picture 6"/>
          <p:cNvPicPr/>
          <p:nvPr/>
        </p:nvPicPr>
        <p:blipFill>
          <a:blip r:embed="rId4" cstate="print"/>
          <a:stretch>
            <a:fillRect/>
          </a:stretch>
        </p:blipFill>
        <p:spPr>
          <a:xfrm>
            <a:off x="6096240" y="4420080"/>
            <a:ext cx="3047760" cy="2437920"/>
          </a:xfrm>
          <a:prstGeom prst="rect">
            <a:avLst/>
          </a:prstGeom>
        </p:spPr>
      </p:pic>
      <p:sp>
        <p:nvSpPr>
          <p:cNvPr id="9" name="CustomShape 4"/>
          <p:cNvSpPr/>
          <p:nvPr/>
        </p:nvSpPr>
        <p:spPr>
          <a:xfrm>
            <a:off x="3505200" y="5334000"/>
            <a:ext cx="2590800" cy="1295400"/>
          </a:xfrm>
          <a:prstGeom prst="rect">
            <a:avLst/>
          </a:prstGeom>
        </p:spPr>
        <p:txBody>
          <a:bodyPr lIns="90000" tIns="45000" rIns="90000" bIns="45000"/>
          <a:lstStyle/>
          <a:p>
            <a:pPr algn="ctr"/>
            <a:r>
              <a:rPr lang="en-US" b="1" dirty="0">
                <a:solidFill>
                  <a:srgbClr val="000000"/>
                </a:solidFill>
                <a:latin typeface="Calibri"/>
              </a:rPr>
              <a:t>Exceptionally large wind field tropical storm force winds over ~500 miles from the center</a:t>
            </a:r>
            <a:endParaRPr dirty="0"/>
          </a:p>
        </p:txBody>
      </p:sp>
      <p:sp>
        <p:nvSpPr>
          <p:cNvPr id="10" name="CustomShape 5"/>
          <p:cNvSpPr/>
          <p:nvPr/>
        </p:nvSpPr>
        <p:spPr>
          <a:xfrm>
            <a:off x="4191000" y="3276600"/>
            <a:ext cx="2514240" cy="639000"/>
          </a:xfrm>
          <a:prstGeom prst="rect">
            <a:avLst/>
          </a:prstGeom>
        </p:spPr>
        <p:txBody>
          <a:bodyPr lIns="90000" tIns="45000" rIns="90000" bIns="45000"/>
          <a:lstStyle/>
          <a:p>
            <a:pPr algn="ctr"/>
            <a:r>
              <a:rPr lang="en-US" b="1" dirty="0">
                <a:solidFill>
                  <a:srgbClr val="000000"/>
                </a:solidFill>
                <a:latin typeface="Calibri"/>
              </a:rPr>
              <a:t>Storm track forecasts</a:t>
            </a:r>
            <a:endParaRPr dirty="0"/>
          </a:p>
        </p:txBody>
      </p:sp>
      <p:sp>
        <p:nvSpPr>
          <p:cNvPr id="11" name="CustomShape 3"/>
          <p:cNvSpPr/>
          <p:nvPr/>
        </p:nvSpPr>
        <p:spPr>
          <a:xfrm>
            <a:off x="4419600" y="914400"/>
            <a:ext cx="2057040" cy="1143000"/>
          </a:xfrm>
          <a:prstGeom prst="rect">
            <a:avLst/>
          </a:prstGeom>
        </p:spPr>
        <p:txBody>
          <a:bodyPr lIns="90000" tIns="45000" rIns="90000" bIns="45000"/>
          <a:lstStyle/>
          <a:p>
            <a:pPr algn="ctr"/>
            <a:r>
              <a:rPr lang="en-US" b="1" dirty="0">
                <a:solidFill>
                  <a:srgbClr val="000000"/>
                </a:solidFill>
                <a:latin typeface="Calibri"/>
              </a:rPr>
              <a:t>Lowest recorded central pressure north of Cape Hatteras, NC at 943 mb </a:t>
            </a:r>
            <a:endParaRPr dirty="0"/>
          </a:p>
        </p:txBody>
      </p:sp>
      <p:sp>
        <p:nvSpPr>
          <p:cNvPr id="12" name="TextBox 11"/>
          <p:cNvSpPr txBox="1"/>
          <p:nvPr/>
        </p:nvSpPr>
        <p:spPr>
          <a:xfrm>
            <a:off x="0" y="6027003"/>
            <a:ext cx="4191000" cy="830997"/>
          </a:xfrm>
          <a:prstGeom prst="rect">
            <a:avLst/>
          </a:prstGeom>
          <a:noFill/>
        </p:spPr>
        <p:txBody>
          <a:bodyPr wrap="square" rtlCol="0">
            <a:spAutoFit/>
          </a:bodyPr>
          <a:lstStyle/>
          <a:p>
            <a:pPr algn="ctr"/>
            <a:r>
              <a:rPr lang="en-US" sz="2400" b="1" i="1" dirty="0" smtClean="0">
                <a:solidFill>
                  <a:srgbClr val="FF0000"/>
                </a:solidFill>
              </a:rPr>
              <a:t>Storm forecast </a:t>
            </a:r>
          </a:p>
          <a:p>
            <a:pPr algn="ctr"/>
            <a:r>
              <a:rPr lang="en-US" sz="2400" b="1" i="1" dirty="0" smtClean="0">
                <a:solidFill>
                  <a:srgbClr val="FF0000"/>
                </a:solidFill>
              </a:rPr>
              <a:t>well in advance</a:t>
            </a:r>
            <a:endParaRPr lang="en-US" sz="2400" b="1" i="1" dirty="0">
              <a:solidFill>
                <a:srgbClr val="FF0000"/>
              </a:solidFill>
            </a:endParaRPr>
          </a:p>
        </p:txBody>
      </p:sp>
      <p:sp>
        <p:nvSpPr>
          <p:cNvPr id="13" name="Slide Number Placeholder 12"/>
          <p:cNvSpPr>
            <a:spLocks noGrp="1"/>
          </p:cNvSpPr>
          <p:nvPr>
            <p:ph type="sldNum" sz="quarter" idx="12"/>
          </p:nvPr>
        </p:nvSpPr>
        <p:spPr/>
        <p:txBody>
          <a:bodyPr/>
          <a:lstStyle/>
          <a:p>
            <a:fld id="{5D63E44C-6C35-424F-9B15-B83C92DF151F}"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400" y="543054"/>
            <a:ext cx="2133600" cy="2875766"/>
            <a:chOff x="-2362200" y="398003"/>
            <a:chExt cx="2133600" cy="3438496"/>
          </a:xfrm>
        </p:grpSpPr>
        <p:pic>
          <p:nvPicPr>
            <p:cNvPr id="21" name="Picture 20" descr="mec02_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469" b="25919"/>
            <a:stretch/>
          </p:blipFill>
          <p:spPr bwMode="auto">
            <a:xfrm>
              <a:off x="-2362200" y="1223224"/>
              <a:ext cx="2133600" cy="2613275"/>
            </a:xfrm>
            <a:prstGeom prst="rect">
              <a:avLst/>
            </a:prstGeom>
            <a:noFill/>
            <a:ln>
              <a:solidFill>
                <a:srgbClr val="FF0000"/>
              </a:solid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2" name="Text Box 21"/>
            <p:cNvSpPr txBox="1">
              <a:spLocks noChangeArrowheads="1"/>
            </p:cNvSpPr>
            <p:nvPr/>
          </p:nvSpPr>
          <p:spPr bwMode="auto">
            <a:xfrm>
              <a:off x="-2362200" y="398003"/>
              <a:ext cx="2133600" cy="2152814"/>
            </a:xfrm>
            <a:prstGeom prst="rect">
              <a:avLst/>
            </a:prstGeom>
            <a:solidFill>
              <a:srgbClr val="0E5B16"/>
            </a:solidFill>
            <a:ln w="9525">
              <a:solidFill>
                <a:srgbClr val="FF0000"/>
              </a:solidFill>
              <a:miter lim="800000"/>
              <a:headEnd/>
              <a:tailEnd/>
            </a:ln>
            <a:effectLst>
              <a:outerShdw blurRad="63500" dist="107763" dir="2700000" algn="ctr" rotWithShape="0">
                <a:srgbClr val="000000">
                  <a:alpha val="74998"/>
                </a:srgbClr>
              </a:outerShdw>
            </a:effectLst>
            <a:extLst/>
          </p:spPr>
          <p:txBody>
            <a:bodyPr wrap="square">
              <a:spAutoFit/>
            </a:bodyPr>
            <a:lstStyle/>
            <a:p>
              <a:pPr algn="ctr">
                <a:spcBef>
                  <a:spcPct val="50000"/>
                </a:spcBef>
                <a:defRPr/>
              </a:pPr>
              <a:r>
                <a:rPr lang="en-US" sz="1600" b="1" dirty="0">
                  <a:solidFill>
                    <a:srgbClr val="FF8000"/>
                  </a:solidFill>
                </a:rPr>
                <a:t>Climate Change and a Global </a:t>
              </a:r>
              <a:r>
                <a:rPr lang="en-US" sz="1600" b="1" dirty="0" smtClean="0">
                  <a:solidFill>
                    <a:srgbClr val="FF8000"/>
                  </a:solidFill>
                </a:rPr>
                <a:t>City 2001</a:t>
              </a:r>
              <a:endParaRPr lang="en-US" sz="1400" b="1" dirty="0">
                <a:solidFill>
                  <a:srgbClr val="FF8000"/>
                </a:solidFill>
              </a:endParaRPr>
            </a:p>
            <a:p>
              <a:pPr algn="ctr">
                <a:spcBef>
                  <a:spcPct val="50000"/>
                </a:spcBef>
                <a:defRPr/>
              </a:pPr>
              <a:r>
                <a:rPr lang="en-US" sz="1400" b="1" dirty="0">
                  <a:solidFill>
                    <a:srgbClr val="FFB527"/>
                  </a:solidFill>
                </a:rPr>
                <a:t>The Potential Consequences of Climate Variability and Change</a:t>
              </a:r>
              <a:endParaRPr lang="en-US" sz="1400" b="1" dirty="0">
                <a:solidFill>
                  <a:srgbClr val="000000"/>
                </a:solidFill>
              </a:endParaRPr>
            </a:p>
            <a:p>
              <a:pPr algn="ctr">
                <a:spcBef>
                  <a:spcPct val="50000"/>
                </a:spcBef>
                <a:defRPr/>
              </a:pPr>
              <a:r>
                <a:rPr lang="en-US" sz="1200" b="1" dirty="0">
                  <a:solidFill>
                    <a:srgbClr val="FF8000"/>
                  </a:solidFill>
                </a:rPr>
                <a:t>Metro East Coast (MEC) July 2001</a:t>
              </a:r>
              <a:endParaRPr lang="en-US" sz="1400" b="1" dirty="0">
                <a:solidFill>
                  <a:srgbClr val="000000"/>
                </a:solidFill>
                <a:effectLst>
                  <a:outerShdw blurRad="38100" dist="38100" dir="2700000" algn="tl">
                    <a:srgbClr val="FFFFFF"/>
                  </a:outerShdw>
                </a:effectLst>
              </a:endParaRPr>
            </a:p>
          </p:txBody>
        </p:sp>
      </p:grpSp>
      <p:pic>
        <p:nvPicPr>
          <p:cNvPr id="16" name="Picture 15" descr="Screen shot 2012-10-22 at 12.30.01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2103437" cy="27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a:normAutofit fontScale="90000"/>
          </a:bodyPr>
          <a:lstStyle/>
          <a:p>
            <a:r>
              <a:rPr lang="en-US" sz="3600" b="1" dirty="0">
                <a:solidFill>
                  <a:srgbClr val="000000"/>
                </a:solidFill>
                <a:ea typeface="Tahoma" pitchFamily="34" charset="0"/>
                <a:cs typeface="Tahoma" pitchFamily="34" charset="0"/>
              </a:rPr>
              <a:t>Hurricane Sandy </a:t>
            </a:r>
            <a:r>
              <a:rPr lang="en-US" sz="3600" b="1" dirty="0" smtClean="0">
                <a:solidFill>
                  <a:srgbClr val="000000"/>
                </a:solidFill>
                <a:ea typeface="Tahoma" pitchFamily="34" charset="0"/>
                <a:cs typeface="Tahoma" pitchFamily="34" charset="0"/>
              </a:rPr>
              <a:t/>
            </a:r>
            <a:br>
              <a:rPr lang="en-US" sz="3600" b="1" dirty="0" smtClean="0">
                <a:solidFill>
                  <a:srgbClr val="000000"/>
                </a:solidFill>
                <a:ea typeface="Tahoma" pitchFamily="34" charset="0"/>
                <a:cs typeface="Tahoma" pitchFamily="34" charset="0"/>
              </a:rPr>
            </a:br>
            <a:r>
              <a:rPr lang="en-US" sz="3600" b="1" dirty="0" smtClean="0">
                <a:solidFill>
                  <a:srgbClr val="000000"/>
                </a:solidFill>
                <a:ea typeface="Tahoma" pitchFamily="34" charset="0"/>
                <a:cs typeface="Tahoma" pitchFamily="34" charset="0"/>
              </a:rPr>
              <a:t>Forecasting the Impacts</a:t>
            </a:r>
            <a:endParaRPr lang="en-US" sz="3600" b="1" dirty="0">
              <a:solidFill>
                <a:srgbClr val="000000"/>
              </a:solidFill>
              <a:ea typeface="Tahoma" pitchFamily="34" charset="0"/>
              <a:cs typeface="Tahoma" pitchFamily="34" charset="0"/>
            </a:endParaRPr>
          </a:p>
        </p:txBody>
      </p:sp>
      <p:pic>
        <p:nvPicPr>
          <p:cNvPr id="16386" name="Picture 2" descr="http://cdn.thedailybeast.com/content/dailybeast/articles/2012/11/04/hurricane-sandy-s-lesson-for-flood-proofing-a-subway/_jcr_content/body/inlineimage.img.503.jpg/1351995305492.cached.jpg"/>
          <p:cNvPicPr>
            <a:picLocks noChangeAspect="1" noChangeArrowheads="1"/>
          </p:cNvPicPr>
          <p:nvPr/>
        </p:nvPicPr>
        <p:blipFill>
          <a:blip r:embed="rId5" cstate="print"/>
          <a:srcRect/>
          <a:stretch>
            <a:fillRect/>
          </a:stretch>
        </p:blipFill>
        <p:spPr bwMode="auto">
          <a:xfrm>
            <a:off x="5788926" y="1371600"/>
            <a:ext cx="2288274" cy="1524000"/>
          </a:xfrm>
          <a:prstGeom prst="rect">
            <a:avLst/>
          </a:prstGeom>
          <a:noFill/>
        </p:spPr>
      </p:pic>
      <p:pic>
        <p:nvPicPr>
          <p:cNvPr id="16388" name="Picture 4" descr="http://media.cnbc.com/i/CNBC/Sections/News_And_Analysis/_News/_SLIDESHOWS/ScenesFromSandy2012/hurricane-sandy-rockaway-boardwalk.jpg"/>
          <p:cNvPicPr>
            <a:picLocks noChangeAspect="1" noChangeArrowheads="1"/>
          </p:cNvPicPr>
          <p:nvPr/>
        </p:nvPicPr>
        <p:blipFill>
          <a:blip r:embed="rId6" cstate="print"/>
          <a:srcRect/>
          <a:stretch>
            <a:fillRect/>
          </a:stretch>
        </p:blipFill>
        <p:spPr bwMode="auto">
          <a:xfrm>
            <a:off x="5791200" y="2895600"/>
            <a:ext cx="2286000" cy="1394023"/>
          </a:xfrm>
          <a:prstGeom prst="rect">
            <a:avLst/>
          </a:prstGeom>
          <a:noFill/>
        </p:spPr>
      </p:pic>
      <p:pic>
        <p:nvPicPr>
          <p:cNvPr id="16389" name="Picture 5"/>
          <p:cNvPicPr>
            <a:picLocks noChangeAspect="1" noChangeArrowheads="1"/>
          </p:cNvPicPr>
          <p:nvPr/>
        </p:nvPicPr>
        <p:blipFill>
          <a:blip r:embed="rId7" cstate="print"/>
          <a:srcRect/>
          <a:stretch>
            <a:fillRect/>
          </a:stretch>
        </p:blipFill>
        <p:spPr bwMode="auto">
          <a:xfrm>
            <a:off x="6248400" y="4651177"/>
            <a:ext cx="1485900" cy="1981200"/>
          </a:xfrm>
          <a:prstGeom prst="rect">
            <a:avLst/>
          </a:prstGeom>
          <a:noFill/>
          <a:ln w="9525">
            <a:noFill/>
            <a:miter lim="800000"/>
            <a:headEnd/>
            <a:tailEnd/>
          </a:ln>
        </p:spPr>
      </p:pic>
      <p:sp>
        <p:nvSpPr>
          <p:cNvPr id="6" name="TextBox 5"/>
          <p:cNvSpPr txBox="1"/>
          <p:nvPr/>
        </p:nvSpPr>
        <p:spPr>
          <a:xfrm>
            <a:off x="5562600" y="1219200"/>
            <a:ext cx="2743200" cy="307777"/>
          </a:xfrm>
          <a:prstGeom prst="rect">
            <a:avLst/>
          </a:prstGeom>
          <a:solidFill>
            <a:schemeClr val="bg1"/>
          </a:solidFill>
        </p:spPr>
        <p:txBody>
          <a:bodyPr wrap="square" rtlCol="0">
            <a:spAutoFit/>
          </a:bodyPr>
          <a:lstStyle/>
          <a:p>
            <a:pPr algn="ctr"/>
            <a:r>
              <a:rPr lang="en-US" sz="1400" b="1" dirty="0" smtClean="0"/>
              <a:t>South Ferry Subway Station</a:t>
            </a:r>
            <a:endParaRPr lang="en-US" sz="1400" b="1" dirty="0"/>
          </a:p>
        </p:txBody>
      </p:sp>
      <p:sp>
        <p:nvSpPr>
          <p:cNvPr id="7" name="TextBox 6"/>
          <p:cNvSpPr txBox="1"/>
          <p:nvPr/>
        </p:nvSpPr>
        <p:spPr>
          <a:xfrm>
            <a:off x="5562600" y="2895600"/>
            <a:ext cx="2743200" cy="523220"/>
          </a:xfrm>
          <a:prstGeom prst="rect">
            <a:avLst/>
          </a:prstGeom>
          <a:solidFill>
            <a:schemeClr val="bg1"/>
          </a:solidFill>
        </p:spPr>
        <p:txBody>
          <a:bodyPr wrap="square" rtlCol="0">
            <a:spAutoFit/>
          </a:bodyPr>
          <a:lstStyle/>
          <a:p>
            <a:pPr algn="ctr"/>
            <a:r>
              <a:rPr lang="en-US" sz="1400" b="1" dirty="0" smtClean="0"/>
              <a:t>Beach erosion and boardwalk damage in the Rockaways</a:t>
            </a:r>
            <a:endParaRPr lang="en-US" sz="1400" b="1" dirty="0"/>
          </a:p>
        </p:txBody>
      </p:sp>
      <p:sp>
        <p:nvSpPr>
          <p:cNvPr id="8" name="TextBox 7"/>
          <p:cNvSpPr txBox="1"/>
          <p:nvPr/>
        </p:nvSpPr>
        <p:spPr>
          <a:xfrm>
            <a:off x="5638800" y="4343400"/>
            <a:ext cx="2743200" cy="307777"/>
          </a:xfrm>
          <a:prstGeom prst="rect">
            <a:avLst/>
          </a:prstGeom>
          <a:noFill/>
        </p:spPr>
        <p:txBody>
          <a:bodyPr wrap="square" rtlCol="0">
            <a:spAutoFit/>
          </a:bodyPr>
          <a:lstStyle/>
          <a:p>
            <a:pPr algn="ctr"/>
            <a:r>
              <a:rPr lang="en-US" sz="1400" b="1" dirty="0" smtClean="0"/>
              <a:t>Extensive</a:t>
            </a:r>
            <a:r>
              <a:rPr lang="en-US" sz="1400" b="1" i="1" dirty="0" smtClean="0"/>
              <a:t> power outages</a:t>
            </a:r>
            <a:endParaRPr lang="en-US" sz="1400" b="1" i="1" dirty="0"/>
          </a:p>
        </p:txBody>
      </p:sp>
      <p:pic>
        <p:nvPicPr>
          <p:cNvPr id="9" name="Picture 11"/>
          <p:cNvPicPr>
            <a:picLocks noChangeAspect="1" noChangeArrowheads="1"/>
          </p:cNvPicPr>
          <p:nvPr/>
        </p:nvPicPr>
        <p:blipFill>
          <a:blip r:embed="rId8" cstate="print"/>
          <a:srcRect l="1538" t="9439" r="16924" b="9145"/>
          <a:stretch>
            <a:fillRect/>
          </a:stretch>
        </p:blipFill>
        <p:spPr bwMode="auto">
          <a:xfrm>
            <a:off x="1140764" y="1981200"/>
            <a:ext cx="2516836" cy="3276600"/>
          </a:xfrm>
          <a:prstGeom prst="rect">
            <a:avLst/>
          </a:prstGeom>
          <a:noFill/>
          <a:ln w="9525">
            <a:noFill/>
            <a:miter lim="800000"/>
            <a:headEnd/>
            <a:tailEnd/>
          </a:ln>
        </p:spPr>
      </p:pic>
      <p:sp>
        <p:nvSpPr>
          <p:cNvPr id="10" name="TextBox 9"/>
          <p:cNvSpPr txBox="1"/>
          <p:nvPr/>
        </p:nvSpPr>
        <p:spPr>
          <a:xfrm>
            <a:off x="381000" y="5867400"/>
            <a:ext cx="5715000" cy="1077218"/>
          </a:xfrm>
          <a:prstGeom prst="rect">
            <a:avLst/>
          </a:prstGeom>
          <a:noFill/>
        </p:spPr>
        <p:txBody>
          <a:bodyPr wrap="square" rtlCol="0">
            <a:spAutoFit/>
          </a:bodyPr>
          <a:lstStyle/>
          <a:p>
            <a:pPr algn="ctr"/>
            <a:r>
              <a:rPr lang="en-US" sz="3200" b="1" i="1" dirty="0" smtClean="0">
                <a:solidFill>
                  <a:srgbClr val="FF0000"/>
                </a:solidFill>
              </a:rPr>
              <a:t>Many impacts forecast </a:t>
            </a:r>
          </a:p>
          <a:p>
            <a:pPr algn="ctr"/>
            <a:r>
              <a:rPr lang="en-US" sz="3200" b="1" i="1" dirty="0" smtClean="0">
                <a:solidFill>
                  <a:srgbClr val="FF0000"/>
                </a:solidFill>
              </a:rPr>
              <a:t>well in advance</a:t>
            </a:r>
            <a:endParaRPr lang="en-US" sz="3200" b="1" i="1" dirty="0">
              <a:solidFill>
                <a:srgbClr val="FF0000"/>
              </a:solidFill>
            </a:endParaRPr>
          </a:p>
        </p:txBody>
      </p:sp>
      <p:cxnSp>
        <p:nvCxnSpPr>
          <p:cNvPr id="4" name="Straight Arrow Connector 3"/>
          <p:cNvCxnSpPr/>
          <p:nvPr/>
        </p:nvCxnSpPr>
        <p:spPr>
          <a:xfrm flipV="1">
            <a:off x="3863880" y="2438400"/>
            <a:ext cx="1774920" cy="4191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76158" y="2885420"/>
            <a:ext cx="1674164" cy="533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863880" y="2895600"/>
            <a:ext cx="2131364" cy="19812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9" name="Picture 1"/>
          <p:cNvPicPr>
            <a:picLocks noChangeAspect="1" noChangeArrowheads="1"/>
          </p:cNvPicPr>
          <p:nvPr/>
        </p:nvPicPr>
        <p:blipFill>
          <a:blip r:embed="rId9" cstate="print"/>
          <a:srcRect b="15788"/>
          <a:stretch>
            <a:fillRect/>
          </a:stretch>
        </p:blipFill>
        <p:spPr bwMode="auto">
          <a:xfrm>
            <a:off x="1665288" y="3505200"/>
            <a:ext cx="2449512" cy="2438400"/>
          </a:xfrm>
          <a:prstGeom prst="rect">
            <a:avLst/>
          </a:prstGeom>
          <a:noFill/>
          <a:ln w="9525">
            <a:noFill/>
            <a:miter lim="800000"/>
            <a:headEnd/>
            <a:tailEnd/>
          </a:ln>
        </p:spPr>
      </p:pic>
      <p:sp>
        <p:nvSpPr>
          <p:cNvPr id="5" name="TextBox 4"/>
          <p:cNvSpPr txBox="1"/>
          <p:nvPr/>
        </p:nvSpPr>
        <p:spPr>
          <a:xfrm>
            <a:off x="5715000" y="4127956"/>
            <a:ext cx="2514600" cy="215444"/>
          </a:xfrm>
          <a:prstGeom prst="rect">
            <a:avLst/>
          </a:prstGeom>
          <a:noFill/>
        </p:spPr>
        <p:txBody>
          <a:bodyPr wrap="square" rtlCol="0">
            <a:spAutoFit/>
          </a:bodyPr>
          <a:lstStyle/>
          <a:p>
            <a:pPr algn="r"/>
            <a:r>
              <a:rPr lang="en-US" sz="800" dirty="0" smtClean="0">
                <a:solidFill>
                  <a:schemeClr val="bg1"/>
                </a:solidFill>
              </a:rPr>
              <a:t>Spencer Platt Getty Images</a:t>
            </a:r>
            <a:endParaRPr lang="en-US" sz="800" dirty="0">
              <a:solidFill>
                <a:schemeClr val="bg1"/>
              </a:solidFill>
            </a:endParaRPr>
          </a:p>
        </p:txBody>
      </p:sp>
      <p:sp>
        <p:nvSpPr>
          <p:cNvPr id="11" name="TextBox 10"/>
          <p:cNvSpPr txBox="1"/>
          <p:nvPr/>
        </p:nvSpPr>
        <p:spPr>
          <a:xfrm>
            <a:off x="2890044" y="1143000"/>
            <a:ext cx="2672556" cy="1200329"/>
          </a:xfrm>
          <a:prstGeom prst="rect">
            <a:avLst/>
          </a:prstGeom>
          <a:noFill/>
        </p:spPr>
        <p:txBody>
          <a:bodyPr wrap="square" rtlCol="0">
            <a:spAutoFit/>
          </a:bodyPr>
          <a:lstStyle/>
          <a:p>
            <a:pPr algn="ctr"/>
            <a:r>
              <a:rPr lang="en-US" b="1" i="1" dirty="0" smtClean="0">
                <a:solidFill>
                  <a:schemeClr val="accent1"/>
                </a:solidFill>
              </a:rPr>
              <a:t>Interdependent Critical Infrastructure Systems and </a:t>
            </a:r>
          </a:p>
          <a:p>
            <a:pPr algn="ctr"/>
            <a:r>
              <a:rPr lang="en-US" b="1" i="1" dirty="0" smtClean="0">
                <a:solidFill>
                  <a:schemeClr val="accent1"/>
                </a:solidFill>
              </a:rPr>
              <a:t>Vulnerable Communities </a:t>
            </a:r>
            <a:endParaRPr lang="en-US" b="1" i="1" dirty="0">
              <a:solidFill>
                <a:schemeClr val="accent1"/>
              </a:solidFill>
            </a:endParaRPr>
          </a:p>
        </p:txBody>
      </p:sp>
      <p:sp>
        <p:nvSpPr>
          <p:cNvPr id="23" name="Slide Number Placeholder 22"/>
          <p:cNvSpPr>
            <a:spLocks noGrp="1"/>
          </p:cNvSpPr>
          <p:nvPr>
            <p:ph type="sldNum" sz="quarter" idx="12"/>
          </p:nvPr>
        </p:nvSpPr>
        <p:spPr/>
        <p:txBody>
          <a:bodyPr/>
          <a:lstStyle/>
          <a:p>
            <a:fld id="{039E6E2F-0315-4186-985E-9BA129C3D064}" type="slidenum">
              <a:rPr lang="en-US" smtClean="0"/>
              <a:pPr/>
              <a:t>5</a:t>
            </a:fld>
            <a:endParaRPr lang="en-US" dirty="0"/>
          </a:p>
        </p:txBody>
      </p:sp>
      <p:sp>
        <p:nvSpPr>
          <p:cNvPr id="24" name="Oval 23"/>
          <p:cNvSpPr/>
          <p:nvPr/>
        </p:nvSpPr>
        <p:spPr>
          <a:xfrm>
            <a:off x="3048000" y="53340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62200" y="5257800"/>
            <a:ext cx="304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endCxn id="25" idx="2"/>
          </p:cNvCxnSpPr>
          <p:nvPr/>
        </p:nvCxnSpPr>
        <p:spPr>
          <a:xfrm flipV="1">
            <a:off x="762000" y="5524500"/>
            <a:ext cx="1600200" cy="1143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838200" y="5638800"/>
            <a:ext cx="2343711" cy="4256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0" y="5525869"/>
            <a:ext cx="990600" cy="646331"/>
          </a:xfrm>
          <a:prstGeom prst="rect">
            <a:avLst/>
          </a:prstGeom>
          <a:noFill/>
        </p:spPr>
        <p:txBody>
          <a:bodyPr wrap="square" rtlCol="0">
            <a:spAutoFit/>
          </a:bodyPr>
          <a:lstStyle/>
          <a:p>
            <a:r>
              <a:rPr lang="en-US" dirty="0" smtClean="0"/>
              <a:t>Hardest hit areas</a:t>
            </a:r>
            <a:endParaRPr lang="en-US" dirty="0"/>
          </a:p>
        </p:txBody>
      </p:sp>
    </p:spTree>
    <p:extLst>
      <p:ext uri="{BB962C8B-B14F-4D97-AF65-F5344CB8AC3E}">
        <p14:creationId xmlns:p14="http://schemas.microsoft.com/office/powerpoint/2010/main" val="164130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0" y="228600"/>
            <a:ext cx="9144000" cy="762000"/>
          </a:xfrm>
        </p:spPr>
        <p:txBody>
          <a:bodyPr>
            <a:normAutofit fontScale="90000"/>
          </a:bodyPr>
          <a:lstStyle/>
          <a:p>
            <a:pPr eaLnBrk="1" hangingPunct="1"/>
            <a:r>
              <a:rPr lang="en-US" sz="2800" b="1">
                <a:latin typeface="Calibri" charset="0"/>
              </a:rPr>
              <a:t>New York City Adaptation Process </a:t>
            </a:r>
            <a:r>
              <a:rPr lang="en-US" sz="1800" b="1">
                <a:latin typeface="Calibri" charset="0"/>
              </a:rPr>
              <a:t/>
            </a:r>
            <a:br>
              <a:rPr lang="en-US" sz="1800" b="1">
                <a:latin typeface="Calibri" charset="0"/>
              </a:rPr>
            </a:br>
            <a:r>
              <a:rPr lang="en-US" sz="2000" b="1">
                <a:latin typeface="Calibri" charset="0"/>
              </a:rPr>
              <a:t>2008 - 2011 </a:t>
            </a:r>
            <a:endParaRPr lang="en-US" sz="1800" b="1">
              <a:latin typeface="Calibri" charset="0"/>
            </a:endParaRPr>
          </a:p>
        </p:txBody>
      </p:sp>
      <p:sp>
        <p:nvSpPr>
          <p:cNvPr id="4" name="Slide Number Placeholder 3"/>
          <p:cNvSpPr txBox="1">
            <a:spLocks noGrp="1"/>
          </p:cNvSpPr>
          <p:nvPr/>
        </p:nvSpPr>
        <p:spPr>
          <a:xfrm>
            <a:off x="6629400" y="6492875"/>
            <a:ext cx="2133600" cy="365125"/>
          </a:xfrm>
          <a:prstGeom prst="rect">
            <a:avLst/>
          </a:prstGeom>
          <a:noFill/>
        </p:spPr>
        <p:txBody>
          <a:bodyPr anchor="ctr"/>
          <a:lstStyle/>
          <a:p>
            <a:pPr algn="r" fontAlgn="auto">
              <a:spcBef>
                <a:spcPts val="0"/>
              </a:spcBef>
              <a:spcAft>
                <a:spcPts val="0"/>
              </a:spcAft>
              <a:defRPr/>
            </a:pPr>
            <a:fld id="{F3F9C077-BF2E-184A-AB79-5547DDB308E5}" type="slidenum">
              <a:rPr lang="en-US" sz="1200">
                <a:solidFill>
                  <a:schemeClr val="tx1">
                    <a:tint val="75000"/>
                  </a:schemeClr>
                </a:solidFill>
                <a:latin typeface="+mn-lt"/>
                <a:ea typeface="+mn-ea"/>
                <a:cs typeface="+mn-cs"/>
              </a:rPr>
              <a:pPr algn="r" fontAlgn="auto">
                <a:spcBef>
                  <a:spcPts val="0"/>
                </a:spcBef>
                <a:spcAft>
                  <a:spcPts val="0"/>
                </a:spcAft>
                <a:defRPr/>
              </a:pPr>
              <a:t>6</a:t>
            </a:fld>
            <a:endParaRPr lang="en-US" sz="1200" dirty="0">
              <a:solidFill>
                <a:schemeClr val="tx1">
                  <a:tint val="75000"/>
                </a:schemeClr>
              </a:solidFill>
              <a:latin typeface="+mn-lt"/>
              <a:ea typeface="+mn-ea"/>
              <a:cs typeface="+mn-cs"/>
            </a:endParaRPr>
          </a:p>
        </p:txBody>
      </p:sp>
      <p:sp>
        <p:nvSpPr>
          <p:cNvPr id="30723" name="Footer Placeholder 4"/>
          <p:cNvSpPr txBox="1">
            <a:spLocks/>
          </p:cNvSpPr>
          <p:nvPr/>
        </p:nvSpPr>
        <p:spPr bwMode="auto">
          <a:xfrm>
            <a:off x="7620000" y="6264275"/>
            <a:ext cx="152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200"/>
              <a:t>Source: NPCC, 2010</a:t>
            </a:r>
          </a:p>
        </p:txBody>
      </p:sp>
      <p:sp>
        <p:nvSpPr>
          <p:cNvPr id="7" name="Rounded Rectangle 6"/>
          <p:cNvSpPr/>
          <p:nvPr/>
        </p:nvSpPr>
        <p:spPr>
          <a:xfrm>
            <a:off x="1828800" y="4200525"/>
            <a:ext cx="1295400" cy="619125"/>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cs typeface="Arial" pitchFamily="34" charset="0"/>
              </a:rPr>
              <a:t>Stakeholder Task Force</a:t>
            </a:r>
          </a:p>
          <a:p>
            <a:pPr algn="ctr" fontAlgn="auto">
              <a:spcBef>
                <a:spcPts val="0"/>
              </a:spcBef>
              <a:spcAft>
                <a:spcPts val="0"/>
              </a:spcAft>
              <a:defRPr/>
            </a:pPr>
            <a:r>
              <a:rPr lang="en-US" sz="1400" b="1" i="1" dirty="0">
                <a:cs typeface="Arial" pitchFamily="34" charset="0"/>
              </a:rPr>
              <a:t>CCATF</a:t>
            </a:r>
          </a:p>
        </p:txBody>
      </p:sp>
      <p:sp>
        <p:nvSpPr>
          <p:cNvPr id="8" name="Rounded Rectangle 7"/>
          <p:cNvSpPr/>
          <p:nvPr/>
        </p:nvSpPr>
        <p:spPr>
          <a:xfrm>
            <a:off x="3352800" y="2743200"/>
            <a:ext cx="1828800" cy="542925"/>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cs typeface="Arial" pitchFamily="34" charset="0"/>
              </a:rPr>
              <a:t>City-wide Sustainability Office</a:t>
            </a:r>
          </a:p>
          <a:p>
            <a:pPr algn="ctr" fontAlgn="auto">
              <a:spcBef>
                <a:spcPts val="0"/>
              </a:spcBef>
              <a:spcAft>
                <a:spcPts val="0"/>
              </a:spcAft>
              <a:defRPr/>
            </a:pPr>
            <a:r>
              <a:rPr lang="en-US" sz="1200" b="1" i="1" dirty="0">
                <a:cs typeface="Arial" pitchFamily="34" charset="0"/>
              </a:rPr>
              <a:t>OLTPS</a:t>
            </a:r>
          </a:p>
        </p:txBody>
      </p:sp>
      <p:sp>
        <p:nvSpPr>
          <p:cNvPr id="9" name="Rounded Rectangle 8"/>
          <p:cNvSpPr/>
          <p:nvPr/>
        </p:nvSpPr>
        <p:spPr>
          <a:xfrm>
            <a:off x="5105400" y="4200525"/>
            <a:ext cx="1295400" cy="609600"/>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cs typeface="Arial" pitchFamily="34" charset="0"/>
              </a:rPr>
              <a:t>Expert Panel</a:t>
            </a:r>
          </a:p>
          <a:p>
            <a:pPr algn="ctr" fontAlgn="auto">
              <a:spcBef>
                <a:spcPts val="0"/>
              </a:spcBef>
              <a:spcAft>
                <a:spcPts val="0"/>
              </a:spcAft>
              <a:defRPr/>
            </a:pPr>
            <a:r>
              <a:rPr lang="en-US" sz="1400" b="1" i="1" dirty="0">
                <a:cs typeface="Arial" pitchFamily="34" charset="0"/>
              </a:rPr>
              <a:t>NPCC</a:t>
            </a:r>
          </a:p>
        </p:txBody>
      </p:sp>
      <p:sp>
        <p:nvSpPr>
          <p:cNvPr id="10" name="Oval 9"/>
          <p:cNvSpPr/>
          <p:nvPr/>
        </p:nvSpPr>
        <p:spPr>
          <a:xfrm>
            <a:off x="2514600" y="4994275"/>
            <a:ext cx="457200" cy="38100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accent3">
                    <a:lumMod val="50000"/>
                  </a:schemeClr>
                </a:solidFill>
                <a:cs typeface="Arial" pitchFamily="34" charset="0"/>
              </a:rPr>
              <a:t>C</a:t>
            </a:r>
          </a:p>
        </p:txBody>
      </p:sp>
      <p:sp>
        <p:nvSpPr>
          <p:cNvPr id="11" name="Oval 10"/>
          <p:cNvSpPr/>
          <p:nvPr/>
        </p:nvSpPr>
        <p:spPr>
          <a:xfrm>
            <a:off x="3048000" y="4918075"/>
            <a:ext cx="457200" cy="38100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solidFill>
                  <a:schemeClr val="accent3">
                    <a:lumMod val="50000"/>
                  </a:schemeClr>
                </a:solidFill>
                <a:cs typeface="Arial" pitchFamily="34" charset="0"/>
              </a:rPr>
              <a:t>W</a:t>
            </a:r>
          </a:p>
          <a:p>
            <a:pPr algn="ctr" fontAlgn="auto">
              <a:spcBef>
                <a:spcPts val="0"/>
              </a:spcBef>
              <a:spcAft>
                <a:spcPts val="0"/>
              </a:spcAft>
              <a:defRPr/>
            </a:pPr>
            <a:r>
              <a:rPr lang="en-US" sz="1050" dirty="0">
                <a:solidFill>
                  <a:schemeClr val="accent3">
                    <a:lumMod val="50000"/>
                  </a:schemeClr>
                </a:solidFill>
                <a:cs typeface="Arial" pitchFamily="34" charset="0"/>
              </a:rPr>
              <a:t>W</a:t>
            </a:r>
          </a:p>
        </p:txBody>
      </p:sp>
      <p:sp>
        <p:nvSpPr>
          <p:cNvPr id="12" name="Oval 11"/>
          <p:cNvSpPr/>
          <p:nvPr/>
        </p:nvSpPr>
        <p:spPr>
          <a:xfrm>
            <a:off x="3505200" y="4613275"/>
            <a:ext cx="457200" cy="38100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accent3">
                    <a:lumMod val="50000"/>
                  </a:schemeClr>
                </a:solidFill>
                <a:cs typeface="Arial" pitchFamily="34" charset="0"/>
              </a:rPr>
              <a:t>P</a:t>
            </a:r>
          </a:p>
        </p:txBody>
      </p:sp>
      <p:sp>
        <p:nvSpPr>
          <p:cNvPr id="13" name="Oval 12"/>
          <p:cNvSpPr/>
          <p:nvPr/>
        </p:nvSpPr>
        <p:spPr>
          <a:xfrm>
            <a:off x="3733800" y="4156075"/>
            <a:ext cx="457200" cy="38100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accent3">
                    <a:lumMod val="50000"/>
                  </a:schemeClr>
                </a:solidFill>
                <a:cs typeface="Arial" pitchFamily="34" charset="0"/>
              </a:rPr>
              <a:t>T</a:t>
            </a:r>
          </a:p>
        </p:txBody>
      </p:sp>
      <p:sp>
        <p:nvSpPr>
          <p:cNvPr id="14" name="Oval 13"/>
          <p:cNvSpPr/>
          <p:nvPr/>
        </p:nvSpPr>
        <p:spPr>
          <a:xfrm>
            <a:off x="3733800" y="3698875"/>
            <a:ext cx="457200" cy="38100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accent3">
                    <a:lumMod val="50000"/>
                  </a:schemeClr>
                </a:solidFill>
                <a:cs typeface="Arial" pitchFamily="34" charset="0"/>
              </a:rPr>
              <a:t>E</a:t>
            </a:r>
          </a:p>
        </p:txBody>
      </p:sp>
      <p:sp>
        <p:nvSpPr>
          <p:cNvPr id="15" name="Left-Right Arrow 14"/>
          <p:cNvSpPr/>
          <p:nvPr/>
        </p:nvSpPr>
        <p:spPr>
          <a:xfrm rot="18400557">
            <a:off x="2715419" y="3559969"/>
            <a:ext cx="868363" cy="365125"/>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cs typeface="Arial" pitchFamily="34" charset="0"/>
            </a:endParaRPr>
          </a:p>
        </p:txBody>
      </p:sp>
      <p:sp>
        <p:nvSpPr>
          <p:cNvPr id="16" name="Left-Right Arrow 15"/>
          <p:cNvSpPr/>
          <p:nvPr/>
        </p:nvSpPr>
        <p:spPr>
          <a:xfrm rot="3394311">
            <a:off x="4898231" y="3571082"/>
            <a:ext cx="866775" cy="344488"/>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cs typeface="Arial" pitchFamily="34" charset="0"/>
            </a:endParaRPr>
          </a:p>
        </p:txBody>
      </p:sp>
      <p:sp>
        <p:nvSpPr>
          <p:cNvPr id="17" name="Left-Right Arrow 16"/>
          <p:cNvSpPr/>
          <p:nvPr/>
        </p:nvSpPr>
        <p:spPr>
          <a:xfrm>
            <a:off x="4419600" y="4210050"/>
            <a:ext cx="609600" cy="304800"/>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cs typeface="Arial" pitchFamily="34" charset="0"/>
            </a:endParaRPr>
          </a:p>
        </p:txBody>
      </p:sp>
      <p:sp>
        <p:nvSpPr>
          <p:cNvPr id="18" name="Arc 17"/>
          <p:cNvSpPr/>
          <p:nvPr/>
        </p:nvSpPr>
        <p:spPr>
          <a:xfrm rot="5400000">
            <a:off x="1524000" y="2609850"/>
            <a:ext cx="2667000" cy="2971800"/>
          </a:xfrm>
          <a:prstGeom prst="arc">
            <a:avLst>
              <a:gd name="adj1" fmla="val 15213223"/>
              <a:gd name="adj2" fmla="val 1117333"/>
            </a:avLst>
          </a:prstGeom>
          <a:ln w="158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400">
              <a:cs typeface="Arial" pitchFamily="34" charset="0"/>
            </a:endParaRPr>
          </a:p>
        </p:txBody>
      </p:sp>
      <p:sp>
        <p:nvSpPr>
          <p:cNvPr id="19" name="Oval 18"/>
          <p:cNvSpPr/>
          <p:nvPr/>
        </p:nvSpPr>
        <p:spPr>
          <a:xfrm>
            <a:off x="3451225" y="1295400"/>
            <a:ext cx="1730375" cy="771525"/>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cs typeface="Arial" pitchFamily="34" charset="0"/>
              </a:rPr>
              <a:t>Mayor</a:t>
            </a:r>
          </a:p>
        </p:txBody>
      </p:sp>
      <p:sp>
        <p:nvSpPr>
          <p:cNvPr id="20" name="Left-Right Arrow 19"/>
          <p:cNvSpPr/>
          <p:nvPr/>
        </p:nvSpPr>
        <p:spPr>
          <a:xfrm rot="16200000">
            <a:off x="4038600" y="2219325"/>
            <a:ext cx="533400" cy="381000"/>
          </a:xfrm>
          <a:prstGeom prst="lef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cs typeface="Arial" pitchFamily="34" charset="0"/>
            </a:endParaRPr>
          </a:p>
        </p:txBody>
      </p:sp>
      <p:sp>
        <p:nvSpPr>
          <p:cNvPr id="30738" name="TextBox 22"/>
          <p:cNvSpPr txBox="1">
            <a:spLocks noChangeArrowheads="1"/>
          </p:cNvSpPr>
          <p:nvPr/>
        </p:nvSpPr>
        <p:spPr bwMode="auto">
          <a:xfrm>
            <a:off x="1066800" y="3070225"/>
            <a:ext cx="2362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600"/>
              </a:spcAft>
            </a:pPr>
            <a:r>
              <a:rPr lang="en-US" sz="1400"/>
              <a:t>City Agencies</a:t>
            </a:r>
          </a:p>
          <a:p>
            <a:pPr eaLnBrk="1" hangingPunct="1">
              <a:spcAft>
                <a:spcPts val="600"/>
              </a:spcAft>
              <a:buFontTx/>
              <a:buChar char="-"/>
            </a:pPr>
            <a:r>
              <a:rPr lang="en-US" sz="1400"/>
              <a:t> Regional Authorities</a:t>
            </a:r>
          </a:p>
          <a:p>
            <a:pPr eaLnBrk="1" hangingPunct="1">
              <a:spcAft>
                <a:spcPts val="600"/>
              </a:spcAft>
              <a:buFontTx/>
              <a:buChar char="-"/>
            </a:pPr>
            <a:r>
              <a:rPr lang="en-US" sz="1400"/>
              <a:t> Private Stakeholders</a:t>
            </a:r>
          </a:p>
        </p:txBody>
      </p:sp>
      <p:sp>
        <p:nvSpPr>
          <p:cNvPr id="30739" name="TextBox 23"/>
          <p:cNvSpPr txBox="1">
            <a:spLocks noChangeArrowheads="1"/>
          </p:cNvSpPr>
          <p:nvPr/>
        </p:nvSpPr>
        <p:spPr bwMode="auto">
          <a:xfrm>
            <a:off x="1676400" y="5486400"/>
            <a:ext cx="3124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600"/>
              </a:spcAft>
            </a:pPr>
            <a:r>
              <a:rPr lang="en-US" sz="1400"/>
              <a:t>Integration across Sector-specific Working Groups </a:t>
            </a:r>
          </a:p>
          <a:p>
            <a:pPr eaLnBrk="1" hangingPunct="1">
              <a:spcAft>
                <a:spcPts val="600"/>
              </a:spcAft>
              <a:buFontTx/>
              <a:buChar char="-"/>
            </a:pPr>
            <a:r>
              <a:rPr lang="en-US" sz="1100"/>
              <a:t> Energy (E)     - Transportation (T)    </a:t>
            </a:r>
          </a:p>
          <a:p>
            <a:pPr eaLnBrk="1" hangingPunct="1">
              <a:spcAft>
                <a:spcPts val="600"/>
              </a:spcAft>
              <a:buFontTx/>
              <a:buChar char="-"/>
            </a:pPr>
            <a:r>
              <a:rPr lang="en-US" sz="1100"/>
              <a:t> Policy (P)  -Water &amp; Waste (WW)    </a:t>
            </a:r>
          </a:p>
          <a:p>
            <a:pPr eaLnBrk="1" hangingPunct="1">
              <a:spcAft>
                <a:spcPts val="600"/>
              </a:spcAft>
            </a:pPr>
            <a:r>
              <a:rPr lang="en-US" sz="1100"/>
              <a:t>- Communications (C)</a:t>
            </a:r>
          </a:p>
          <a:p>
            <a:pPr eaLnBrk="1" hangingPunct="1">
              <a:spcAft>
                <a:spcPts val="600"/>
              </a:spcAft>
            </a:pPr>
            <a:endParaRPr lang="en-US" sz="1400"/>
          </a:p>
          <a:p>
            <a:pPr eaLnBrk="1" hangingPunct="1">
              <a:spcAft>
                <a:spcPts val="600"/>
              </a:spcAft>
            </a:pPr>
            <a:endParaRPr lang="en-US" sz="1400"/>
          </a:p>
          <a:p>
            <a:pPr eaLnBrk="1" hangingPunct="1">
              <a:spcAft>
                <a:spcPts val="600"/>
              </a:spcAft>
            </a:pPr>
            <a:endParaRPr lang="en-US" sz="1400"/>
          </a:p>
        </p:txBody>
      </p:sp>
      <p:sp>
        <p:nvSpPr>
          <p:cNvPr id="30740" name="TextBox 24"/>
          <p:cNvSpPr txBox="1">
            <a:spLocks noChangeArrowheads="1"/>
          </p:cNvSpPr>
          <p:nvPr/>
        </p:nvSpPr>
        <p:spPr bwMode="auto">
          <a:xfrm>
            <a:off x="6248400" y="3886200"/>
            <a:ext cx="22098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Aft>
                <a:spcPts val="600"/>
              </a:spcAft>
            </a:pPr>
            <a:r>
              <a:rPr lang="en-US" sz="1400"/>
              <a:t>University scholars and private sector experts</a:t>
            </a:r>
          </a:p>
          <a:p>
            <a:pPr algn="ctr" eaLnBrk="1" hangingPunct="1">
              <a:spcAft>
                <a:spcPts val="600"/>
              </a:spcAft>
              <a:buFontTx/>
              <a:buChar char="-"/>
            </a:pPr>
            <a:r>
              <a:rPr lang="en-US" sz="1400"/>
              <a:t> Social, biological, and physical scientists</a:t>
            </a:r>
          </a:p>
          <a:p>
            <a:pPr algn="ctr" eaLnBrk="1" hangingPunct="1">
              <a:spcAft>
                <a:spcPts val="600"/>
              </a:spcAft>
              <a:buFontTx/>
              <a:buChar char="-"/>
            </a:pPr>
            <a:r>
              <a:rPr lang="en-US" sz="1400"/>
              <a:t> Legal and insurance experts</a:t>
            </a:r>
          </a:p>
          <a:p>
            <a:pPr algn="ctr" eaLnBrk="1" hangingPunct="1">
              <a:spcAft>
                <a:spcPts val="600"/>
              </a:spcAft>
              <a:buFontTx/>
              <a:buChar char="-"/>
            </a:pPr>
            <a:r>
              <a:rPr lang="en-US" sz="1400"/>
              <a:t> Risk management professionals</a:t>
            </a:r>
          </a:p>
        </p:txBody>
      </p:sp>
      <p:cxnSp>
        <p:nvCxnSpPr>
          <p:cNvPr id="24" name="Straight Connector 23"/>
          <p:cNvCxnSpPr/>
          <p:nvPr/>
        </p:nvCxnSpPr>
        <p:spPr>
          <a:xfrm rot="5400000">
            <a:off x="3810794" y="4590256"/>
            <a:ext cx="152400" cy="1588"/>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3" idx="0"/>
          </p:cNvCxnSpPr>
          <p:nvPr/>
        </p:nvCxnSpPr>
        <p:spPr>
          <a:xfrm rot="5400000">
            <a:off x="3913981" y="4106069"/>
            <a:ext cx="98425" cy="1588"/>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3482975" y="4954588"/>
            <a:ext cx="101600" cy="7937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2971800" y="5168900"/>
            <a:ext cx="82550" cy="17463"/>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745" name="Group 28"/>
          <p:cNvGrpSpPr>
            <a:grpSpLocks/>
          </p:cNvGrpSpPr>
          <p:nvPr/>
        </p:nvGrpSpPr>
        <p:grpSpPr bwMode="auto">
          <a:xfrm>
            <a:off x="5410200" y="1458913"/>
            <a:ext cx="2743200" cy="461962"/>
            <a:chOff x="6400800" y="902127"/>
            <a:chExt cx="2743200" cy="462230"/>
          </a:xfrm>
        </p:grpSpPr>
        <p:sp>
          <p:nvSpPr>
            <p:cNvPr id="30753" name="Line 20"/>
            <p:cNvSpPr>
              <a:spLocks noChangeShapeType="1"/>
            </p:cNvSpPr>
            <p:nvPr/>
          </p:nvSpPr>
          <p:spPr bwMode="auto">
            <a:xfrm flipH="1">
              <a:off x="6400800" y="1128395"/>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54" name="Text Box 22"/>
            <p:cNvSpPr txBox="1">
              <a:spLocks noChangeArrowheads="1"/>
            </p:cNvSpPr>
            <p:nvPr/>
          </p:nvSpPr>
          <p:spPr bwMode="auto">
            <a:xfrm>
              <a:off x="7239000" y="902127"/>
              <a:ext cx="1905000" cy="46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accent2"/>
                  </a:solidFill>
                </a:rPr>
                <a:t>Leadership</a:t>
              </a:r>
            </a:p>
          </p:txBody>
        </p:sp>
      </p:grpSp>
      <p:grpSp>
        <p:nvGrpSpPr>
          <p:cNvPr id="30746" name="Group 32"/>
          <p:cNvGrpSpPr>
            <a:grpSpLocks/>
          </p:cNvGrpSpPr>
          <p:nvPr/>
        </p:nvGrpSpPr>
        <p:grpSpPr bwMode="auto">
          <a:xfrm>
            <a:off x="5410200" y="2743200"/>
            <a:ext cx="3048000" cy="461963"/>
            <a:chOff x="6477000" y="2389187"/>
            <a:chExt cx="3048000" cy="461664"/>
          </a:xfrm>
        </p:grpSpPr>
        <p:sp>
          <p:nvSpPr>
            <p:cNvPr id="30751" name="Line 21"/>
            <p:cNvSpPr>
              <a:spLocks noChangeShapeType="1"/>
            </p:cNvSpPr>
            <p:nvPr/>
          </p:nvSpPr>
          <p:spPr bwMode="auto">
            <a:xfrm flipH="1">
              <a:off x="6477000" y="2667000"/>
              <a:ext cx="914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52" name="Text Box 23"/>
            <p:cNvSpPr txBox="1">
              <a:spLocks noChangeArrowheads="1"/>
            </p:cNvSpPr>
            <p:nvPr/>
          </p:nvSpPr>
          <p:spPr bwMode="auto">
            <a:xfrm>
              <a:off x="7391400" y="2389187"/>
              <a:ext cx="2133600"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n-US" b="1">
                  <a:solidFill>
                    <a:schemeClr val="accent2"/>
                  </a:solidFill>
                </a:rPr>
                <a:t>Coordination</a:t>
              </a:r>
            </a:p>
          </p:txBody>
        </p:sp>
      </p:grpSp>
      <p:sp>
        <p:nvSpPr>
          <p:cNvPr id="30747" name="Line 20"/>
          <p:cNvSpPr>
            <a:spLocks noChangeShapeType="1"/>
          </p:cNvSpPr>
          <p:nvPr/>
        </p:nvSpPr>
        <p:spPr bwMode="auto">
          <a:xfrm rot="10800000" flipH="1" flipV="1">
            <a:off x="457200" y="3190875"/>
            <a:ext cx="1066800" cy="1304925"/>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8" name="Line 20"/>
          <p:cNvSpPr>
            <a:spLocks noChangeShapeType="1"/>
          </p:cNvSpPr>
          <p:nvPr/>
        </p:nvSpPr>
        <p:spPr bwMode="auto">
          <a:xfrm flipH="1" flipV="1">
            <a:off x="5713413" y="4954588"/>
            <a:ext cx="382587" cy="912812"/>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9" name="Rectangle 5"/>
          <p:cNvSpPr>
            <a:spLocks noChangeArrowheads="1"/>
          </p:cNvSpPr>
          <p:nvPr/>
        </p:nvSpPr>
        <p:spPr bwMode="auto">
          <a:xfrm>
            <a:off x="76200" y="2601913"/>
            <a:ext cx="231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Aft>
                <a:spcPts val="600"/>
              </a:spcAft>
            </a:pPr>
            <a:r>
              <a:rPr lang="en-US" sz="2400" b="1">
                <a:solidFill>
                  <a:schemeClr val="accent2"/>
                </a:solidFill>
              </a:rPr>
              <a:t>Implementation </a:t>
            </a:r>
          </a:p>
        </p:txBody>
      </p:sp>
      <p:sp>
        <p:nvSpPr>
          <p:cNvPr id="30750" name="TextBox 20"/>
          <p:cNvSpPr txBox="1">
            <a:spLocks noChangeArrowheads="1"/>
          </p:cNvSpPr>
          <p:nvPr/>
        </p:nvSpPr>
        <p:spPr bwMode="auto">
          <a:xfrm>
            <a:off x="5210175" y="6029325"/>
            <a:ext cx="2179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C0504D"/>
                </a:solidFill>
              </a:rPr>
              <a:t>Climate Science</a:t>
            </a:r>
          </a:p>
        </p:txBody>
      </p:sp>
    </p:spTree>
    <p:extLst>
      <p:ext uri="{BB962C8B-B14F-4D97-AF65-F5344CB8AC3E}">
        <p14:creationId xmlns:p14="http://schemas.microsoft.com/office/powerpoint/2010/main" val="6310343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457200" y="-76320"/>
            <a:ext cx="8229240" cy="1142640"/>
          </a:xfrm>
          <a:prstGeom prst="rect">
            <a:avLst/>
          </a:prstGeom>
        </p:spPr>
        <p:txBody>
          <a:bodyPr anchor="ctr"/>
          <a:lstStyle/>
          <a:p>
            <a:pPr algn="ctr"/>
            <a:r>
              <a:rPr lang="en-US" sz="3600" b="1" dirty="0">
                <a:solidFill>
                  <a:srgbClr val="000000"/>
                </a:solidFill>
                <a:latin typeface="Calibri"/>
                <a:ea typeface="Tahoma"/>
              </a:rPr>
              <a:t>Hurricane </a:t>
            </a:r>
            <a:r>
              <a:rPr lang="en-US" sz="3600" b="1" dirty="0" smtClean="0">
                <a:solidFill>
                  <a:srgbClr val="000000"/>
                </a:solidFill>
                <a:latin typeface="Calibri"/>
                <a:ea typeface="Tahoma"/>
              </a:rPr>
              <a:t>Sandy</a:t>
            </a:r>
          </a:p>
          <a:p>
            <a:pPr algn="ctr"/>
            <a:r>
              <a:rPr lang="en-US" sz="3600" b="1" dirty="0" smtClean="0">
                <a:solidFill>
                  <a:srgbClr val="000000"/>
                </a:solidFill>
                <a:latin typeface="Calibri"/>
                <a:ea typeface="Tahoma"/>
              </a:rPr>
              <a:t>Immediate </a:t>
            </a:r>
            <a:r>
              <a:rPr lang="en-US" sz="3600" b="1" dirty="0">
                <a:solidFill>
                  <a:srgbClr val="000000"/>
                </a:solidFill>
                <a:latin typeface="Calibri"/>
                <a:ea typeface="Tahoma"/>
              </a:rPr>
              <a:t>Preparations </a:t>
            </a:r>
            <a:endParaRPr dirty="0"/>
          </a:p>
        </p:txBody>
      </p:sp>
      <p:pic>
        <p:nvPicPr>
          <p:cNvPr id="180" name="Picture 2"/>
          <p:cNvPicPr/>
          <p:nvPr/>
        </p:nvPicPr>
        <p:blipFill>
          <a:blip r:embed="rId3" cstate="print"/>
          <a:stretch>
            <a:fillRect/>
          </a:stretch>
        </p:blipFill>
        <p:spPr>
          <a:xfrm>
            <a:off x="152280" y="1219320"/>
            <a:ext cx="3524400" cy="1980720"/>
          </a:xfrm>
          <a:prstGeom prst="rect">
            <a:avLst/>
          </a:prstGeom>
        </p:spPr>
      </p:pic>
      <p:pic>
        <p:nvPicPr>
          <p:cNvPr id="181" name="Picture 6"/>
          <p:cNvPicPr/>
          <p:nvPr/>
        </p:nvPicPr>
        <p:blipFill>
          <a:blip r:embed="rId4" cstate="print"/>
          <a:stretch>
            <a:fillRect/>
          </a:stretch>
        </p:blipFill>
        <p:spPr>
          <a:xfrm>
            <a:off x="5105520" y="1143000"/>
            <a:ext cx="3660480" cy="2057040"/>
          </a:xfrm>
          <a:prstGeom prst="rect">
            <a:avLst/>
          </a:prstGeom>
        </p:spPr>
      </p:pic>
      <p:pic>
        <p:nvPicPr>
          <p:cNvPr id="182" name="Picture 8"/>
          <p:cNvPicPr/>
          <p:nvPr/>
        </p:nvPicPr>
        <p:blipFill>
          <a:blip r:embed="rId5" cstate="print"/>
          <a:stretch>
            <a:fillRect/>
          </a:stretch>
        </p:blipFill>
        <p:spPr>
          <a:xfrm>
            <a:off x="2514600" y="4705920"/>
            <a:ext cx="2666520" cy="2075400"/>
          </a:xfrm>
          <a:prstGeom prst="rect">
            <a:avLst/>
          </a:prstGeom>
        </p:spPr>
      </p:pic>
      <p:sp>
        <p:nvSpPr>
          <p:cNvPr id="183" name="CustomShape 2"/>
          <p:cNvSpPr/>
          <p:nvPr/>
        </p:nvSpPr>
        <p:spPr>
          <a:xfrm>
            <a:off x="380880" y="3276720"/>
            <a:ext cx="3123720" cy="1461960"/>
          </a:xfrm>
          <a:prstGeom prst="rect">
            <a:avLst/>
          </a:prstGeom>
        </p:spPr>
        <p:txBody>
          <a:bodyPr lIns="90000" tIns="45000" rIns="90000" bIns="45000"/>
          <a:lstStyle/>
          <a:p>
            <a:pPr algn="ctr"/>
            <a:r>
              <a:rPr lang="en-US" b="1" i="1">
                <a:solidFill>
                  <a:srgbClr val="000000"/>
                </a:solidFill>
                <a:latin typeface="Calibri"/>
              </a:rPr>
              <a:t>New York City issued mandatory evacuation of </a:t>
            </a:r>
            <a:endParaRPr/>
          </a:p>
          <a:p>
            <a:pPr algn="ctr"/>
            <a:r>
              <a:rPr lang="en-US" b="1" i="1">
                <a:solidFill>
                  <a:srgbClr val="000000"/>
                </a:solidFill>
                <a:latin typeface="Calibri"/>
              </a:rPr>
              <a:t>Zone A on October 28, 2012</a:t>
            </a:r>
            <a:endParaRPr/>
          </a:p>
        </p:txBody>
      </p:sp>
      <p:sp>
        <p:nvSpPr>
          <p:cNvPr id="184" name="CustomShape 3"/>
          <p:cNvSpPr/>
          <p:nvPr/>
        </p:nvSpPr>
        <p:spPr>
          <a:xfrm>
            <a:off x="5410080" y="3276720"/>
            <a:ext cx="3123720" cy="913320"/>
          </a:xfrm>
          <a:prstGeom prst="rect">
            <a:avLst/>
          </a:prstGeom>
        </p:spPr>
        <p:txBody>
          <a:bodyPr lIns="90000" tIns="45000" rIns="90000" bIns="45000"/>
          <a:lstStyle/>
          <a:p>
            <a:pPr algn="ctr"/>
            <a:r>
              <a:rPr lang="en-US" b="1" i="1">
                <a:solidFill>
                  <a:srgbClr val="000000"/>
                </a:solidFill>
                <a:latin typeface="Calibri"/>
              </a:rPr>
              <a:t>Out-of-state utility crews brought in before the storm</a:t>
            </a:r>
            <a:endParaRPr/>
          </a:p>
        </p:txBody>
      </p:sp>
      <p:sp>
        <p:nvSpPr>
          <p:cNvPr id="185" name="CustomShape 4"/>
          <p:cNvSpPr/>
          <p:nvPr/>
        </p:nvSpPr>
        <p:spPr>
          <a:xfrm>
            <a:off x="-152280" y="4876920"/>
            <a:ext cx="2819160" cy="2010600"/>
          </a:xfrm>
          <a:prstGeom prst="rect">
            <a:avLst/>
          </a:prstGeom>
        </p:spPr>
        <p:txBody>
          <a:bodyPr lIns="90000" tIns="45000" rIns="90000" bIns="45000"/>
          <a:lstStyle/>
          <a:p>
            <a:pPr algn="ctr"/>
            <a:r>
              <a:rPr lang="en-US" b="1" i="1">
                <a:solidFill>
                  <a:srgbClr val="000000"/>
                </a:solidFill>
                <a:latin typeface="Calibri"/>
              </a:rPr>
              <a:t>MTA closed down operations and boarded and placed sandbags at subway entrances to protect against flooding </a:t>
            </a:r>
            <a:endParaRPr/>
          </a:p>
        </p:txBody>
      </p:sp>
      <p:sp>
        <p:nvSpPr>
          <p:cNvPr id="186" name="CustomShape 5"/>
          <p:cNvSpPr/>
          <p:nvPr/>
        </p:nvSpPr>
        <p:spPr>
          <a:xfrm>
            <a:off x="4876920" y="3962520"/>
            <a:ext cx="4495320" cy="3139560"/>
          </a:xfrm>
          <a:prstGeom prst="rect">
            <a:avLst/>
          </a:prstGeom>
        </p:spPr>
        <p:txBody>
          <a:bodyPr lIns="90000" tIns="45000" rIns="90000" bIns="45000"/>
          <a:lstStyle/>
          <a:p>
            <a:pPr algn="ctr"/>
            <a:r>
              <a:rPr lang="en-US" sz="2000" b="1" i="1" dirty="0">
                <a:solidFill>
                  <a:srgbClr val="FF0000"/>
                </a:solidFill>
                <a:latin typeface="Calibri"/>
              </a:rPr>
              <a:t>Evacuation – Not complete </a:t>
            </a:r>
            <a:endParaRPr dirty="0"/>
          </a:p>
          <a:p>
            <a:pPr algn="ctr"/>
            <a:r>
              <a:rPr lang="en-US" sz="2000" b="1" i="1" dirty="0">
                <a:solidFill>
                  <a:srgbClr val="FF0000"/>
                </a:solidFill>
                <a:latin typeface="Calibri"/>
              </a:rPr>
              <a:t>43 people died in NYC</a:t>
            </a:r>
            <a:endParaRPr dirty="0"/>
          </a:p>
          <a:p>
            <a:pPr algn="ctr"/>
            <a:endParaRPr dirty="0"/>
          </a:p>
          <a:p>
            <a:pPr algn="ctr"/>
            <a:r>
              <a:rPr lang="en-US" sz="2000" b="1" i="1" dirty="0">
                <a:solidFill>
                  <a:srgbClr val="FF0000"/>
                </a:solidFill>
                <a:latin typeface="Calibri"/>
              </a:rPr>
              <a:t>Utilities – Not prepared</a:t>
            </a:r>
            <a:endParaRPr dirty="0"/>
          </a:p>
          <a:p>
            <a:pPr algn="ctr"/>
            <a:r>
              <a:rPr lang="en-US" sz="2000" b="1" i="1" dirty="0">
                <a:solidFill>
                  <a:srgbClr val="FF0000"/>
                </a:solidFill>
                <a:latin typeface="Calibri"/>
              </a:rPr>
              <a:t>4 million without power</a:t>
            </a:r>
            <a:endParaRPr dirty="0"/>
          </a:p>
          <a:p>
            <a:pPr algn="ctr"/>
            <a:endParaRPr dirty="0"/>
          </a:p>
          <a:p>
            <a:pPr algn="ctr"/>
            <a:r>
              <a:rPr lang="en-US" sz="2000" b="1" i="1" dirty="0">
                <a:solidFill>
                  <a:srgbClr val="FF0000"/>
                </a:solidFill>
                <a:latin typeface="Calibri"/>
              </a:rPr>
              <a:t>MTA/DOT – Major flooding</a:t>
            </a:r>
            <a:endParaRPr dirty="0"/>
          </a:p>
          <a:p>
            <a:pPr algn="ctr"/>
            <a:r>
              <a:rPr lang="en-US" sz="2000" b="1" i="1" dirty="0">
                <a:solidFill>
                  <a:srgbClr val="FF0000"/>
                </a:solidFill>
                <a:latin typeface="Calibri"/>
              </a:rPr>
              <a:t>7 subway lines under East River, </a:t>
            </a:r>
            <a:endParaRPr dirty="0"/>
          </a:p>
          <a:p>
            <a:pPr algn="ctr"/>
            <a:r>
              <a:rPr lang="en-US" sz="2000" b="1" i="1" dirty="0">
                <a:solidFill>
                  <a:srgbClr val="FF0000"/>
                </a:solidFill>
                <a:latin typeface="Calibri"/>
              </a:rPr>
              <a:t>3 tunnels closed</a:t>
            </a:r>
            <a:endParaRPr dirty="0"/>
          </a:p>
        </p:txBody>
      </p:sp>
      <p:sp>
        <p:nvSpPr>
          <p:cNvPr id="10" name="Slide Number Placeholder 9"/>
          <p:cNvSpPr>
            <a:spLocks noGrp="1"/>
          </p:cNvSpPr>
          <p:nvPr>
            <p:ph type="sldNum" sz="quarter" idx="12"/>
          </p:nvPr>
        </p:nvSpPr>
        <p:spPr/>
        <p:txBody>
          <a:bodyPr/>
          <a:lstStyle/>
          <a:p>
            <a:fld id="{5D63E44C-6C35-424F-9B15-B83C92DF151F}" type="slidenum">
              <a:rPr lang="en-US" smtClean="0"/>
              <a:pPr/>
              <a:t>7</a:t>
            </a:fld>
            <a:endParaRPr lang="en-US"/>
          </a:p>
        </p:txBody>
      </p:sp>
    </p:spTree>
    <p:extLst>
      <p:ext uri="{BB962C8B-B14F-4D97-AF65-F5344CB8AC3E}">
        <p14:creationId xmlns:p14="http://schemas.microsoft.com/office/powerpoint/2010/main" val="12269151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Autofit/>
          </a:bodyPr>
          <a:lstStyle/>
          <a:p>
            <a:r>
              <a:rPr lang="en-US" sz="3600" b="1" dirty="0" smtClean="0"/>
              <a:t>Hurricane Sandy </a:t>
            </a:r>
            <a:br>
              <a:rPr lang="en-US" sz="3600" b="1" dirty="0" smtClean="0"/>
            </a:br>
            <a:r>
              <a:rPr lang="en-US" sz="3600" b="1" dirty="0" smtClean="0"/>
              <a:t>Less-Anticipated </a:t>
            </a:r>
            <a:r>
              <a:rPr lang="en-US" sz="3600" b="1" dirty="0" smtClean="0"/>
              <a:t>Impacts </a:t>
            </a:r>
            <a:endParaRPr lang="en-US" sz="3600" b="1" dirty="0"/>
          </a:p>
        </p:txBody>
      </p:sp>
      <p:sp>
        <p:nvSpPr>
          <p:cNvPr id="3" name="Content Placeholder 2"/>
          <p:cNvSpPr>
            <a:spLocks noGrp="1"/>
          </p:cNvSpPr>
          <p:nvPr>
            <p:ph idx="1"/>
          </p:nvPr>
        </p:nvSpPr>
        <p:spPr/>
        <p:txBody>
          <a:bodyPr>
            <a:normAutofit lnSpcReduction="10000"/>
          </a:bodyPr>
          <a:lstStyle/>
          <a:p>
            <a:r>
              <a:rPr lang="en-US" dirty="0" smtClean="0"/>
              <a:t>Gas shortages</a:t>
            </a:r>
          </a:p>
          <a:p>
            <a:endParaRPr lang="en-US" dirty="0" smtClean="0"/>
          </a:p>
          <a:p>
            <a:endParaRPr lang="en-US" dirty="0" smtClean="0"/>
          </a:p>
          <a:p>
            <a:r>
              <a:rPr lang="en-US" dirty="0" smtClean="0"/>
              <a:t>Hospital evacuations</a:t>
            </a:r>
          </a:p>
          <a:p>
            <a:endParaRPr lang="en-US" dirty="0" smtClean="0"/>
          </a:p>
          <a:p>
            <a:endParaRPr lang="en-US" dirty="0" smtClean="0"/>
          </a:p>
          <a:p>
            <a:endParaRPr lang="en-US" dirty="0" smtClean="0"/>
          </a:p>
          <a:p>
            <a:r>
              <a:rPr lang="en-US" dirty="0" smtClean="0"/>
              <a:t>Fires</a:t>
            </a:r>
          </a:p>
          <a:p>
            <a:endParaRPr lang="en-US" dirty="0" smtClean="0"/>
          </a:p>
          <a:p>
            <a:endParaRPr lang="en-US" dirty="0"/>
          </a:p>
        </p:txBody>
      </p:sp>
      <p:sp>
        <p:nvSpPr>
          <p:cNvPr id="2050" name="AutoShape 2" descr="https://mail-attachment.googleusercontent.com/attachment/u/1/?ui=2&amp;ik=7c0802949c&amp;view=att&amp;th=13c73cce9732ee48&amp;attid=0.1&amp;disp=inline&amp;realattid=f_hcdwa07n0&amp;safe=1&amp;zw&amp;saduie=AG9B_P-rhH3aHohifmza7nzLcT_s&amp;sadet=1359153006457&amp;sads=3Bj5lmQ8xwtXLJWPLsJXWlQg4y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4572000" y="2819400"/>
            <a:ext cx="2056973" cy="13716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648200" y="1215504"/>
            <a:ext cx="1905000" cy="137529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572000" y="4615190"/>
            <a:ext cx="1279842" cy="1715989"/>
          </a:xfrm>
          <a:prstGeom prst="rect">
            <a:avLst/>
          </a:prstGeom>
          <a:noFill/>
          <a:ln w="9525">
            <a:noFill/>
            <a:miter lim="800000"/>
            <a:headEnd/>
            <a:tailEnd/>
          </a:ln>
        </p:spPr>
      </p:pic>
      <p:sp>
        <p:nvSpPr>
          <p:cNvPr id="8" name="Rectangle 7"/>
          <p:cNvSpPr/>
          <p:nvPr/>
        </p:nvSpPr>
        <p:spPr>
          <a:xfrm>
            <a:off x="6675569" y="2286000"/>
            <a:ext cx="2087431" cy="261610"/>
          </a:xfrm>
          <a:prstGeom prst="rect">
            <a:avLst/>
          </a:prstGeom>
        </p:spPr>
        <p:txBody>
          <a:bodyPr wrap="none">
            <a:spAutoFit/>
          </a:bodyPr>
          <a:lstStyle/>
          <a:p>
            <a:r>
              <a:rPr lang="en-US" sz="1100" dirty="0" smtClean="0"/>
              <a:t>William Perlman/The Star-Ledger</a:t>
            </a:r>
            <a:endParaRPr lang="en-US" sz="1100" dirty="0"/>
          </a:p>
        </p:txBody>
      </p:sp>
      <p:sp>
        <p:nvSpPr>
          <p:cNvPr id="9" name="Rectangle 8"/>
          <p:cNvSpPr/>
          <p:nvPr/>
        </p:nvSpPr>
        <p:spPr>
          <a:xfrm>
            <a:off x="4800600" y="6367790"/>
            <a:ext cx="888385" cy="261610"/>
          </a:xfrm>
          <a:prstGeom prst="rect">
            <a:avLst/>
          </a:prstGeom>
        </p:spPr>
        <p:txBody>
          <a:bodyPr wrap="none">
            <a:spAutoFit/>
          </a:bodyPr>
          <a:lstStyle/>
          <a:p>
            <a:r>
              <a:rPr lang="en-US" sz="1100" dirty="0" smtClean="0"/>
              <a:t>Jon </a:t>
            </a:r>
            <a:r>
              <a:rPr lang="en-US" sz="1100" dirty="0" err="1" smtClean="0"/>
              <a:t>Eiseman</a:t>
            </a:r>
            <a:endParaRPr lang="en-US" sz="1100" dirty="0"/>
          </a:p>
        </p:txBody>
      </p:sp>
      <p:sp>
        <p:nvSpPr>
          <p:cNvPr id="10" name="Rectangle 9"/>
          <p:cNvSpPr/>
          <p:nvPr/>
        </p:nvSpPr>
        <p:spPr>
          <a:xfrm>
            <a:off x="6705600" y="3962400"/>
            <a:ext cx="1233030" cy="261610"/>
          </a:xfrm>
          <a:prstGeom prst="rect">
            <a:avLst/>
          </a:prstGeom>
        </p:spPr>
        <p:txBody>
          <a:bodyPr wrap="none">
            <a:spAutoFit/>
          </a:bodyPr>
          <a:lstStyle/>
          <a:p>
            <a:r>
              <a:rPr lang="en-US" sz="1100" dirty="0" smtClean="0"/>
              <a:t>John </a:t>
            </a:r>
            <a:r>
              <a:rPr lang="en-US" sz="1100" dirty="0" err="1" smtClean="0"/>
              <a:t>Minchillo</a:t>
            </a:r>
            <a:r>
              <a:rPr lang="en-US" sz="1100" dirty="0" smtClean="0"/>
              <a:t>, AP</a:t>
            </a:r>
            <a:endParaRPr lang="en-US" sz="1100" dirty="0"/>
          </a:p>
        </p:txBody>
      </p:sp>
      <p:sp>
        <p:nvSpPr>
          <p:cNvPr id="11" name="Slide Number Placeholder 10"/>
          <p:cNvSpPr>
            <a:spLocks noGrp="1"/>
          </p:cNvSpPr>
          <p:nvPr>
            <p:ph type="sldNum" sz="quarter" idx="12"/>
          </p:nvPr>
        </p:nvSpPr>
        <p:spPr/>
        <p:txBody>
          <a:bodyPr/>
          <a:lstStyle/>
          <a:p>
            <a:fld id="{19ABA085-447B-48A7-8CC6-18E509BB4045}" type="slidenum">
              <a:rPr lang="en-US" smtClean="0"/>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3276600" cy="533400"/>
          </a:xfrm>
        </p:spPr>
        <p:txBody>
          <a:bodyPr>
            <a:noAutofit/>
          </a:bodyPr>
          <a:lstStyle/>
          <a:p>
            <a:r>
              <a:rPr lang="en-US" sz="1400" b="1" dirty="0" smtClean="0"/>
              <a:t>High Water Mark at South Street Seaport</a:t>
            </a:r>
            <a:br>
              <a:rPr lang="en-US" sz="1400" b="1" dirty="0" smtClean="0"/>
            </a:br>
            <a:r>
              <a:rPr lang="en-US" sz="1600" b="1" dirty="0" smtClean="0"/>
              <a:t/>
            </a:r>
            <a:br>
              <a:rPr lang="en-US" sz="1600" b="1" dirty="0" smtClean="0"/>
            </a:br>
            <a:endParaRPr lang="en-US" sz="1600" b="1" dirty="0"/>
          </a:p>
        </p:txBody>
      </p:sp>
      <p:pic>
        <p:nvPicPr>
          <p:cNvPr id="3" name="Picture 2" descr="sss_HWM3.JPG"/>
          <p:cNvPicPr>
            <a:picLocks noChangeAspect="1"/>
          </p:cNvPicPr>
          <p:nvPr/>
        </p:nvPicPr>
        <p:blipFill>
          <a:blip r:embed="rId2" cstate="print"/>
          <a:stretch>
            <a:fillRect/>
          </a:stretch>
        </p:blipFill>
        <p:spPr>
          <a:xfrm>
            <a:off x="1371600" y="914400"/>
            <a:ext cx="1981200" cy="2652517"/>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5334000" y="4267200"/>
            <a:ext cx="3124200" cy="2343217"/>
          </a:xfrm>
          <a:prstGeom prst="rect">
            <a:avLst/>
          </a:prstGeom>
          <a:noFill/>
          <a:ln w="9525">
            <a:noFill/>
            <a:miter lim="800000"/>
            <a:headEnd/>
            <a:tailEnd/>
          </a:ln>
        </p:spPr>
      </p:pic>
      <p:sp>
        <p:nvSpPr>
          <p:cNvPr id="7" name="Title 1"/>
          <p:cNvSpPr txBox="1">
            <a:spLocks/>
          </p:cNvSpPr>
          <p:nvPr/>
        </p:nvSpPr>
        <p:spPr>
          <a:xfrm>
            <a:off x="5181600" y="4114800"/>
            <a:ext cx="3429000" cy="457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tx1"/>
                </a:solidFill>
                <a:effectLst/>
                <a:uLnTx/>
                <a:uFillTx/>
                <a:latin typeface="+mj-lt"/>
                <a:ea typeface="+mj-ea"/>
                <a:cs typeface="+mj-cs"/>
              </a:rPr>
              <a:t>South Ferry</a:t>
            </a:r>
            <a:r>
              <a:rPr kumimoji="0" lang="en-US" sz="1400" b="1" i="0" u="none" strike="noStrike" kern="1200" cap="none" spc="0" normalizeH="0" noProof="0" dirty="0" smtClean="0">
                <a:ln>
                  <a:noFill/>
                </a:ln>
                <a:solidFill>
                  <a:schemeClr val="tx1"/>
                </a:solidFill>
                <a:effectLst/>
                <a:uLnTx/>
                <a:uFillTx/>
                <a:latin typeface="+mj-lt"/>
                <a:ea typeface="+mj-ea"/>
                <a:cs typeface="+mj-cs"/>
              </a:rPr>
              <a:t> Subway Station in Manhattan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mj-lt"/>
                <a:ea typeface="+mj-ea"/>
                <a:cs typeface="+mj-cs"/>
              </a:rPr>
              <a:t/>
            </a:r>
            <a:br>
              <a:rPr kumimoji="0" lang="en-US" sz="1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a:off x="457200" y="-152400"/>
            <a:ext cx="8229600" cy="99060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Documenting</a:t>
            </a:r>
            <a:r>
              <a:rPr kumimoji="0" lang="en-US" sz="4400" b="1" i="0" u="none" strike="noStrike" kern="1200" cap="none" spc="0" normalizeH="0" noProof="0" dirty="0" smtClean="0">
                <a:ln>
                  <a:noFill/>
                </a:ln>
                <a:solidFill>
                  <a:schemeClr val="tx1"/>
                </a:solidFill>
                <a:effectLst/>
                <a:uLnTx/>
                <a:uFillTx/>
                <a:latin typeface="+mj-lt"/>
                <a:ea typeface="+mj-ea"/>
                <a:cs typeface="+mj-cs"/>
              </a:rPr>
              <a:t> and Studying the Impacts </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609600" y="3886200"/>
            <a:ext cx="3200400" cy="523220"/>
          </a:xfrm>
          <a:prstGeom prst="rect">
            <a:avLst/>
          </a:prstGeom>
        </p:spPr>
        <p:txBody>
          <a:bodyPr wrap="square">
            <a:spAutoFit/>
          </a:bodyPr>
          <a:lstStyle/>
          <a:p>
            <a:pPr algn="ctr"/>
            <a:r>
              <a:rPr lang="en-US" sz="1400" b="1" dirty="0" smtClean="0"/>
              <a:t>Boardwalk and Beach Damage in Rockaway Park, Queens, NY</a:t>
            </a:r>
          </a:p>
        </p:txBody>
      </p:sp>
      <p:sp>
        <p:nvSpPr>
          <p:cNvPr id="26626" name="AutoShape 2" descr="https://mail-attachment.googleusercontent.com/attachment/u/0/?ui=2&amp;ik=42193c72f3&amp;view=att&amp;th=13c43f422acd01c2&amp;attid=0.1&amp;disp=inline&amp;realattid=f_hc0sq1o60&amp;safe=1&amp;zw&amp;saduie=AG9B_P_nL0_jYoJyGlO8u7Rr1X0n&amp;sadet=1358349893108&amp;sads=Mr8KTML5nDXROS3nxB-UEpL0bfs"/>
          <p:cNvSpPr>
            <a:spLocks noChangeAspect="1" noChangeArrowheads="1"/>
          </p:cNvSpPr>
          <p:nvPr/>
        </p:nvSpPr>
        <p:spPr bwMode="auto">
          <a:xfrm>
            <a:off x="155575" y="-4876800"/>
            <a:ext cx="13544550" cy="101631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IMG_0521.JPG"/>
          <p:cNvPicPr>
            <a:picLocks noChangeAspect="1"/>
          </p:cNvPicPr>
          <p:nvPr/>
        </p:nvPicPr>
        <p:blipFill>
          <a:blip r:embed="rId4" cstate="print"/>
          <a:stretch>
            <a:fillRect/>
          </a:stretch>
        </p:blipFill>
        <p:spPr>
          <a:xfrm>
            <a:off x="762000" y="4343400"/>
            <a:ext cx="2895600" cy="2171700"/>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5334000" y="1524000"/>
            <a:ext cx="3224656" cy="1981200"/>
          </a:xfrm>
          <a:prstGeom prst="rect">
            <a:avLst/>
          </a:prstGeom>
          <a:noFill/>
          <a:ln w="9525">
            <a:noFill/>
            <a:miter lim="800000"/>
            <a:headEnd/>
            <a:tailEnd/>
          </a:ln>
        </p:spPr>
      </p:pic>
      <p:sp>
        <p:nvSpPr>
          <p:cNvPr id="11" name="Rectangle 10"/>
          <p:cNvSpPr/>
          <p:nvPr/>
        </p:nvSpPr>
        <p:spPr>
          <a:xfrm>
            <a:off x="5562600" y="1066800"/>
            <a:ext cx="2743200" cy="307777"/>
          </a:xfrm>
          <a:prstGeom prst="rect">
            <a:avLst/>
          </a:prstGeom>
        </p:spPr>
        <p:txBody>
          <a:bodyPr wrap="square">
            <a:spAutoFit/>
          </a:bodyPr>
          <a:lstStyle/>
          <a:p>
            <a:r>
              <a:rPr lang="en-US" sz="1400" b="1" dirty="0" smtClean="0"/>
              <a:t>Damaged Home in Staten Island</a:t>
            </a:r>
          </a:p>
        </p:txBody>
      </p:sp>
      <p:pic>
        <p:nvPicPr>
          <p:cNvPr id="12" name="Picture 1" descr="CCRUN horizontal logo.png"/>
          <p:cNvPicPr>
            <a:picLocks noChangeAspect="1"/>
          </p:cNvPicPr>
          <p:nvPr/>
        </p:nvPicPr>
        <p:blipFill>
          <a:blip r:embed="rId6" cstate="print"/>
          <a:srcRect/>
          <a:stretch>
            <a:fillRect/>
          </a:stretch>
        </p:blipFill>
        <p:spPr bwMode="auto">
          <a:xfrm>
            <a:off x="0" y="6536872"/>
            <a:ext cx="609600" cy="321128"/>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673C2E8B-F312-4575-8C61-0A913BF25968}" type="slidenum">
              <a:rPr lang="en-US" smtClean="0"/>
              <a:pPr/>
              <a:t>9</a:t>
            </a:fld>
            <a:endParaRPr lang="en-US"/>
          </a:p>
        </p:txBody>
      </p:sp>
      <p:sp>
        <p:nvSpPr>
          <p:cNvPr id="14" name="Rectangle 13"/>
          <p:cNvSpPr/>
          <p:nvPr/>
        </p:nvSpPr>
        <p:spPr>
          <a:xfrm>
            <a:off x="1066800" y="6581001"/>
            <a:ext cx="2281266" cy="276999"/>
          </a:xfrm>
          <a:prstGeom prst="rect">
            <a:avLst/>
          </a:prstGeom>
        </p:spPr>
        <p:txBody>
          <a:bodyPr wrap="none">
            <a:spAutoFit/>
          </a:bodyPr>
          <a:lstStyle/>
          <a:p>
            <a:pPr algn="ctr"/>
            <a:r>
              <a:rPr lang="en-US" sz="1200" dirty="0" smtClean="0"/>
              <a:t>Gary </a:t>
            </a:r>
            <a:r>
              <a:rPr lang="en-US" sz="1200" dirty="0" err="1" smtClean="0"/>
              <a:t>Monitz</a:t>
            </a:r>
            <a:r>
              <a:rPr lang="en-US" sz="1200" dirty="0" smtClean="0"/>
              <a:t>, Columbia University</a:t>
            </a:r>
            <a:endParaRPr lang="en-US" sz="1200" dirty="0"/>
          </a:p>
        </p:txBody>
      </p:sp>
      <p:sp>
        <p:nvSpPr>
          <p:cNvPr id="16" name="Rectangle 15"/>
          <p:cNvSpPr/>
          <p:nvPr/>
        </p:nvSpPr>
        <p:spPr>
          <a:xfrm>
            <a:off x="5936165" y="6581001"/>
            <a:ext cx="2296141" cy="276999"/>
          </a:xfrm>
          <a:prstGeom prst="rect">
            <a:avLst/>
          </a:prstGeom>
        </p:spPr>
        <p:txBody>
          <a:bodyPr wrap="none">
            <a:spAutoFit/>
          </a:bodyPr>
          <a:lstStyle/>
          <a:p>
            <a:pPr algn="ctr"/>
            <a:r>
              <a:rPr lang="en-US" sz="1200" dirty="0" smtClean="0"/>
              <a:t>Daniel Bader, Columbia University</a:t>
            </a:r>
            <a:endParaRPr lang="en-US" sz="1200" dirty="0"/>
          </a:p>
        </p:txBody>
      </p:sp>
      <p:sp>
        <p:nvSpPr>
          <p:cNvPr id="17" name="Rectangle 16"/>
          <p:cNvSpPr/>
          <p:nvPr/>
        </p:nvSpPr>
        <p:spPr>
          <a:xfrm>
            <a:off x="1066800" y="3581400"/>
            <a:ext cx="2622834" cy="261610"/>
          </a:xfrm>
          <a:prstGeom prst="rect">
            <a:avLst/>
          </a:prstGeom>
        </p:spPr>
        <p:txBody>
          <a:bodyPr wrap="none">
            <a:spAutoFit/>
          </a:bodyPr>
          <a:lstStyle/>
          <a:p>
            <a:r>
              <a:rPr lang="en-US" sz="1100" dirty="0" smtClean="0"/>
              <a:t>Phil Orton, Stevens Institute of Technology</a:t>
            </a:r>
            <a:endParaRPr lang="en-US" sz="1100" dirty="0"/>
          </a:p>
        </p:txBody>
      </p:sp>
      <p:sp>
        <p:nvSpPr>
          <p:cNvPr id="18" name="Rectangle 17"/>
          <p:cNvSpPr/>
          <p:nvPr/>
        </p:nvSpPr>
        <p:spPr>
          <a:xfrm>
            <a:off x="5943600" y="3505200"/>
            <a:ext cx="2092239" cy="261610"/>
          </a:xfrm>
          <a:prstGeom prst="rect">
            <a:avLst/>
          </a:prstGeom>
        </p:spPr>
        <p:txBody>
          <a:bodyPr wrap="none">
            <a:spAutoFit/>
          </a:bodyPr>
          <a:lstStyle/>
          <a:p>
            <a:pPr algn="ctr"/>
            <a:r>
              <a:rPr lang="en-US" sz="1100" dirty="0" err="1" smtClean="0"/>
              <a:t>Somayya</a:t>
            </a:r>
            <a:r>
              <a:rPr lang="en-US" sz="1100" dirty="0" smtClean="0"/>
              <a:t> Ali, Columbia University</a:t>
            </a:r>
            <a:endParaRPr lang="en-US" sz="11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1931</Words>
  <Application>Microsoft Macintosh PowerPoint</Application>
  <PresentationFormat>On-screen Show (4:3)</PresentationFormat>
  <Paragraphs>256</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Climate Science, Impacts, and Adaptation at the Consortium for Climate Risk in the Urban Northeast (CCRUN): Science for Hurricane Sandy Recovery</vt:lpstr>
      <vt:lpstr>PowerPoint Presentation</vt:lpstr>
      <vt:lpstr>Hurricane Sandy as Tipping Point</vt:lpstr>
      <vt:lpstr>Hurricane Sandy</vt:lpstr>
      <vt:lpstr>Hurricane Sandy  Forecasting the Impacts</vt:lpstr>
      <vt:lpstr>New York City Adaptation Process  2008 - 2011 </vt:lpstr>
      <vt:lpstr>PowerPoint Presentation</vt:lpstr>
      <vt:lpstr>Hurricane Sandy  Less-Anticipated Impacts </vt:lpstr>
      <vt:lpstr>High Water Mark at South Street Seaport  </vt:lpstr>
      <vt:lpstr>CCRUN Tracked the Storm</vt:lpstr>
      <vt:lpstr>PowerPoint Presentation</vt:lpstr>
      <vt:lpstr>Arctic Sea Ice has been decreasing rapidly; more rapidly than projected by climate models </vt:lpstr>
      <vt:lpstr>PowerPoint Presentation</vt:lpstr>
      <vt:lpstr>CCRUN Post-Hurricane Sandy Research Agenda Weather and Climate</vt:lpstr>
      <vt:lpstr>CCRUN Post-Hurricane Sandy  Integrated Research Agenda Vulnerability and Adaptation</vt:lpstr>
      <vt:lpstr>CCRUN Post-Hurricane Sandy Research Agenda Coastal Zones</vt:lpstr>
      <vt:lpstr>CCRUN Post-Hurricane Sandy Research Agenda Water Resources</vt:lpstr>
      <vt:lpstr>CCRUN Post-Hurricane Sandy Research Agenda Public Health</vt:lpstr>
      <vt:lpstr>CCRUN Post-Hurricane Sandy Research Agenda Green Infrastructure</vt:lpstr>
      <vt:lpstr>CCRUN Policy Interactions</vt:lpstr>
      <vt:lpstr>PowerPoint Presentation</vt:lpstr>
      <vt:lpstr>References and Links</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Consortium for Climate Risk in the Urban Northeast CCRUN</dc:title>
  <dc:creator>Daniel Bader</dc:creator>
  <cp:lastModifiedBy>Radley Horton</cp:lastModifiedBy>
  <cp:revision>76</cp:revision>
  <dcterms:created xsi:type="dcterms:W3CDTF">2013-01-15T20:58:20Z</dcterms:created>
  <dcterms:modified xsi:type="dcterms:W3CDTF">2013-06-04T23:03:09Z</dcterms:modified>
</cp:coreProperties>
</file>