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341" r:id="rId3"/>
    <p:sldId id="330" r:id="rId4"/>
    <p:sldId id="332" r:id="rId5"/>
    <p:sldId id="334" r:id="rId6"/>
    <p:sldId id="301" r:id="rId7"/>
    <p:sldId id="279" r:id="rId8"/>
    <p:sldId id="336" r:id="rId9"/>
    <p:sldId id="337" r:id="rId10"/>
    <p:sldId id="340" r:id="rId11"/>
    <p:sldId id="338" r:id="rId12"/>
    <p:sldId id="335" r:id="rId13"/>
    <p:sldId id="342" r:id="rId14"/>
    <p:sldId id="333" r:id="rId15"/>
    <p:sldId id="303" r:id="rId16"/>
    <p:sldId id="313" r:id="rId17"/>
    <p:sldId id="314" r:id="rId18"/>
    <p:sldId id="344" r:id="rId19"/>
    <p:sldId id="343" r:id="rId20"/>
    <p:sldId id="29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  <a:srgbClr val="CC3300"/>
    <a:srgbClr val="FF0000"/>
    <a:srgbClr val="FF0066"/>
    <a:srgbClr val="339966"/>
    <a:srgbClr val="996633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88" d="100"/>
          <a:sy n="88" d="100"/>
        </p:scale>
        <p:origin x="-2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96E9DA-E326-45CF-8C3E-B83B45C944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94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noaa-right"/>
          <p:cNvPicPr>
            <a:picLocks noChangeAspect="1" noChangeArrowheads="1"/>
          </p:cNvPicPr>
          <p:nvPr userDrawn="1"/>
        </p:nvPicPr>
        <p:blipFill>
          <a:blip r:embed="rId13" cstate="print">
            <a:lum bright="-6000" contrast="36000"/>
          </a:blip>
          <a:srcRect/>
          <a:stretch>
            <a:fillRect/>
          </a:stretch>
        </p:blipFill>
        <p:spPr bwMode="auto">
          <a:xfrm>
            <a:off x="3429000" y="0"/>
            <a:ext cx="5715000" cy="990600"/>
          </a:xfrm>
          <a:prstGeom prst="rect">
            <a:avLst/>
          </a:prstGeom>
          <a:noFill/>
        </p:spPr>
      </p:pic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1447800" y="6553200"/>
            <a:ext cx="6248400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9525" y="6577013"/>
            <a:ext cx="913447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100" b="1">
                <a:solidFill>
                  <a:schemeClr val="accent2"/>
                </a:solidFill>
                <a:latin typeface="Arial Narrow" pitchFamily="34" charset="0"/>
              </a:rPr>
              <a:t>National Oceanic and Atmospheric Administration Cooperative Remote Sensing Science and Technology Center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7.jpeg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18.jpe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600200"/>
            <a:ext cx="86868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800" b="1" dirty="0" smtClean="0">
              <a:solidFill>
                <a:srgbClr val="A02828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A02828"/>
                </a:solidFill>
              </a:rPr>
              <a:t>GOES-R </a:t>
            </a:r>
            <a:r>
              <a:rPr lang="en-US" sz="2800" b="1" dirty="0">
                <a:solidFill>
                  <a:srgbClr val="A02828"/>
                </a:solidFill>
              </a:rPr>
              <a:t>ABI Sounding Algorithm Development</a:t>
            </a:r>
            <a:r>
              <a:rPr lang="en-US" sz="2800" b="1" dirty="0" smtClean="0">
                <a:solidFill>
                  <a:srgbClr val="A02828"/>
                </a:solidFill>
              </a:rPr>
              <a:t>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A02828"/>
                </a:solidFill>
              </a:rPr>
              <a:t>“</a:t>
            </a:r>
            <a:r>
              <a:rPr lang="en-US" b="1" dirty="0">
                <a:solidFill>
                  <a:srgbClr val="A02828"/>
                </a:solidFill>
              </a:rPr>
              <a:t>ABI+PHS” Approach and Processing of Cloudy </a:t>
            </a:r>
            <a:r>
              <a:rPr lang="en-US" b="1" dirty="0" smtClean="0">
                <a:solidFill>
                  <a:srgbClr val="A02828"/>
                </a:solidFill>
              </a:rPr>
              <a:t>Observations</a:t>
            </a:r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Stanislav</a:t>
            </a:r>
            <a:r>
              <a:rPr lang="en-US" sz="2400" b="1" dirty="0" smtClean="0">
                <a:solidFill>
                  <a:srgbClr val="002060"/>
                </a:solidFill>
              </a:rPr>
              <a:t> Kireev</a:t>
            </a:r>
            <a:r>
              <a:rPr lang="en-US" sz="2400" b="1" baseline="30000" dirty="0" smtClean="0">
                <a:solidFill>
                  <a:srgbClr val="002060"/>
                </a:solidFill>
              </a:rPr>
              <a:t>1</a:t>
            </a:r>
            <a:r>
              <a:rPr lang="en-US" sz="2400" b="1" dirty="0" smtClean="0">
                <a:solidFill>
                  <a:srgbClr val="002060"/>
                </a:solidFill>
              </a:rPr>
              <a:t> and William </a:t>
            </a:r>
            <a:r>
              <a:rPr lang="en-US" sz="2400" b="1" dirty="0">
                <a:solidFill>
                  <a:srgbClr val="002060"/>
                </a:solidFill>
              </a:rPr>
              <a:t>L. </a:t>
            </a:r>
            <a:r>
              <a:rPr lang="en-US" sz="2400" b="1" dirty="0" smtClean="0">
                <a:solidFill>
                  <a:srgbClr val="002060"/>
                </a:solidFill>
              </a:rPr>
              <a:t>Smith</a:t>
            </a:r>
            <a:r>
              <a:rPr lang="en-US" sz="2400" b="1" baseline="30000" dirty="0" smtClean="0">
                <a:solidFill>
                  <a:srgbClr val="002060"/>
                </a:solidFill>
              </a:rPr>
              <a:t>1,2</a:t>
            </a:r>
          </a:p>
          <a:p>
            <a:pPr algn="ctr"/>
            <a:r>
              <a:rPr lang="en-US" sz="1000" dirty="0" smtClean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000" b="1" i="1" baseline="30000" dirty="0" smtClean="0">
                <a:solidFill>
                  <a:srgbClr val="002060"/>
                </a:solidFill>
              </a:rPr>
              <a:t>1</a:t>
            </a:r>
            <a:r>
              <a:rPr lang="en-US" sz="2000" b="1" i="1" dirty="0" smtClean="0">
                <a:solidFill>
                  <a:srgbClr val="002060"/>
                </a:solidFill>
              </a:rPr>
              <a:t>Center for Atmospheric Sciences, Hampton University, VA</a:t>
            </a:r>
          </a:p>
          <a:p>
            <a:pPr algn="ctr"/>
            <a:r>
              <a:rPr lang="en-US" sz="2000" b="1" i="1" baseline="30000" dirty="0" smtClean="0">
                <a:solidFill>
                  <a:srgbClr val="002060"/>
                </a:solidFill>
              </a:rPr>
              <a:t>2</a:t>
            </a:r>
            <a:r>
              <a:rPr lang="en-US" sz="2000" b="1" i="1" dirty="0" smtClean="0">
                <a:solidFill>
                  <a:srgbClr val="002060"/>
                </a:solidFill>
              </a:rPr>
              <a:t>University </a:t>
            </a:r>
            <a:r>
              <a:rPr lang="en-US" sz="2000" b="1" i="1" dirty="0">
                <a:solidFill>
                  <a:srgbClr val="002060"/>
                </a:solidFill>
              </a:rPr>
              <a:t>of </a:t>
            </a:r>
            <a:r>
              <a:rPr lang="en-US" sz="2000" b="1" i="1" dirty="0" smtClean="0">
                <a:solidFill>
                  <a:srgbClr val="002060"/>
                </a:solidFill>
              </a:rPr>
              <a:t>Wisconsin - Madison, WI</a:t>
            </a:r>
          </a:p>
          <a:p>
            <a:pPr algn="ctr"/>
            <a:endParaRPr lang="en-US" sz="2200" dirty="0">
              <a:solidFill>
                <a:srgbClr val="002060"/>
              </a:solidFill>
            </a:endParaRPr>
          </a:p>
          <a:p>
            <a:pPr algn="ctr"/>
            <a:endParaRPr lang="en-US" sz="2200" dirty="0" smtClean="0">
              <a:solidFill>
                <a:srgbClr val="002060"/>
              </a:solidFill>
            </a:endParaRPr>
          </a:p>
          <a:p>
            <a:pPr algn="ctr"/>
            <a:r>
              <a:rPr lang="en-US" sz="1600" b="1" i="1" dirty="0" smtClean="0">
                <a:solidFill>
                  <a:srgbClr val="002060"/>
                </a:solidFill>
              </a:rPr>
              <a:t>8</a:t>
            </a:r>
            <a:r>
              <a:rPr lang="en-US" sz="1600" b="1" i="1" baseline="30000" dirty="0" smtClean="0">
                <a:solidFill>
                  <a:srgbClr val="002060"/>
                </a:solidFill>
              </a:rPr>
              <a:t>th</a:t>
            </a:r>
            <a:r>
              <a:rPr lang="en-US" sz="1600" b="1" i="1" dirty="0" smtClean="0">
                <a:solidFill>
                  <a:srgbClr val="002060"/>
                </a:solidFill>
              </a:rPr>
              <a:t> NOAA-CREST Annual Symposium, New York, 5-6 June, 2013</a:t>
            </a:r>
            <a:endParaRPr lang="en-US" sz="1600" b="1" i="1" dirty="0">
              <a:solidFill>
                <a:srgbClr val="00206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7980" y="228600"/>
            <a:ext cx="1522820" cy="122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 descr="GOES-R_Color_L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08399" y="276952"/>
            <a:ext cx="1754401" cy="117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3" descr="UW_logo_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04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5613"/>
            <a:ext cx="7615238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19800" y="4900136"/>
            <a:ext cx="2590800" cy="738664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C3300"/>
                </a:solidFill>
              </a:rPr>
              <a:t>Horizontal cross-section for surface temperature, </a:t>
            </a:r>
            <a:r>
              <a:rPr lang="en-US" sz="1400" b="1" dirty="0" err="1" smtClean="0">
                <a:solidFill>
                  <a:srgbClr val="CC3300"/>
                </a:solidFill>
              </a:rPr>
              <a:t>JAIVEx</a:t>
            </a:r>
            <a:r>
              <a:rPr lang="en-US" sz="1400" b="1" dirty="0" smtClean="0">
                <a:solidFill>
                  <a:srgbClr val="CC3300"/>
                </a:solidFill>
              </a:rPr>
              <a:t> clear case Apr 29, 2007.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42195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181600"/>
            <a:ext cx="14382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800600" y="1066800"/>
            <a:ext cx="3962400" cy="3600986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CC3300"/>
                </a:solidFill>
              </a:rPr>
              <a:t>ALOSE-1 validation experiment</a:t>
            </a:r>
          </a:p>
          <a:p>
            <a:endParaRPr lang="en-US" sz="1400" b="1" dirty="0">
              <a:solidFill>
                <a:srgbClr val="CC3300"/>
              </a:solidFill>
            </a:endParaRPr>
          </a:p>
          <a:p>
            <a:pPr lvl="1" indent="27432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CC3300"/>
                </a:solidFill>
              </a:rPr>
              <a:t>DOE ARM CART site, OK</a:t>
            </a:r>
          </a:p>
          <a:p>
            <a:pPr lvl="1" indent="27432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CC3300"/>
                </a:solidFill>
              </a:rPr>
              <a:t>Dec 11-14, 2012</a:t>
            </a:r>
          </a:p>
          <a:p>
            <a:endParaRPr lang="en-US" sz="1400" b="1" dirty="0">
              <a:solidFill>
                <a:srgbClr val="CC3300"/>
              </a:solidFill>
            </a:endParaRPr>
          </a:p>
          <a:p>
            <a:r>
              <a:rPr lang="en-US" sz="1400" b="1" dirty="0" smtClean="0">
                <a:solidFill>
                  <a:srgbClr val="CC3300"/>
                </a:solidFill>
              </a:rPr>
              <a:t>IASI, </a:t>
            </a:r>
            <a:r>
              <a:rPr lang="en-US" sz="1400" b="1" dirty="0" err="1" smtClean="0">
                <a:solidFill>
                  <a:srgbClr val="CC3300"/>
                </a:solidFill>
              </a:rPr>
              <a:t>CrIS</a:t>
            </a:r>
            <a:r>
              <a:rPr lang="en-US" sz="1400" b="1" dirty="0" smtClean="0">
                <a:solidFill>
                  <a:srgbClr val="CC3300"/>
                </a:solidFill>
              </a:rPr>
              <a:t>, AIRS overpasses (4-5 hours time difference) are accompanied with ground-based observations (ASSIST, AERI, </a:t>
            </a:r>
            <a:r>
              <a:rPr lang="en-US" sz="1400" b="1" dirty="0" err="1" smtClean="0">
                <a:solidFill>
                  <a:srgbClr val="CC3300"/>
                </a:solidFill>
              </a:rPr>
              <a:t>sondes</a:t>
            </a:r>
            <a:r>
              <a:rPr lang="en-US" sz="1400" b="1" dirty="0" smtClean="0">
                <a:solidFill>
                  <a:srgbClr val="CC3300"/>
                </a:solidFill>
              </a:rPr>
              <a:t>).</a:t>
            </a:r>
          </a:p>
          <a:p>
            <a:endParaRPr lang="en-US" sz="1400" b="1" dirty="0">
              <a:solidFill>
                <a:srgbClr val="CC3300"/>
              </a:solidFill>
            </a:endParaRPr>
          </a:p>
          <a:p>
            <a:r>
              <a:rPr lang="en-US" sz="1400" b="1" dirty="0" smtClean="0">
                <a:solidFill>
                  <a:srgbClr val="CC3300"/>
                </a:solidFill>
              </a:rPr>
              <a:t>ABI radiances are simulated from all three </a:t>
            </a:r>
            <a:r>
              <a:rPr lang="en-US" sz="1400" b="1" dirty="0" err="1" smtClean="0">
                <a:solidFill>
                  <a:srgbClr val="CC3300"/>
                </a:solidFill>
              </a:rPr>
              <a:t>hyperspectral</a:t>
            </a:r>
            <a:r>
              <a:rPr lang="en-US" sz="1400" b="1" dirty="0" smtClean="0">
                <a:solidFill>
                  <a:srgbClr val="CC3300"/>
                </a:solidFill>
              </a:rPr>
              <a:t> instruments. IASI is chosen as referenced moment t</a:t>
            </a:r>
            <a:r>
              <a:rPr lang="en-US" sz="1400" b="1" baseline="-25000" dirty="0" smtClean="0">
                <a:solidFill>
                  <a:srgbClr val="CC3300"/>
                </a:solidFill>
              </a:rPr>
              <a:t>0</a:t>
            </a:r>
            <a:r>
              <a:rPr lang="en-US" sz="1400" b="1" dirty="0" smtClean="0">
                <a:solidFill>
                  <a:srgbClr val="CC3300"/>
                </a:solidFill>
              </a:rPr>
              <a:t>; then ABI/</a:t>
            </a:r>
            <a:r>
              <a:rPr lang="en-US" sz="1400" b="1" dirty="0" err="1" smtClean="0">
                <a:solidFill>
                  <a:srgbClr val="CC3300"/>
                </a:solidFill>
              </a:rPr>
              <a:t>CrIS</a:t>
            </a:r>
            <a:r>
              <a:rPr lang="en-US" sz="1400" b="1" dirty="0" smtClean="0">
                <a:solidFill>
                  <a:srgbClr val="CC3300"/>
                </a:solidFill>
              </a:rPr>
              <a:t> and ABI/AIRS are used as ABI observations at moments t</a:t>
            </a:r>
            <a:r>
              <a:rPr lang="en-US" sz="1400" b="1" baseline="-25000" dirty="0" smtClean="0">
                <a:solidFill>
                  <a:srgbClr val="CC3300"/>
                </a:solidFill>
              </a:rPr>
              <a:t>1</a:t>
            </a:r>
            <a:r>
              <a:rPr lang="en-US" sz="1400" b="1" dirty="0" smtClean="0">
                <a:solidFill>
                  <a:srgbClr val="CC3300"/>
                </a:solidFill>
              </a:rPr>
              <a:t> and t</a:t>
            </a:r>
            <a:r>
              <a:rPr lang="en-US" sz="1400" b="1" baseline="-25000" dirty="0" smtClean="0">
                <a:solidFill>
                  <a:srgbClr val="CC3300"/>
                </a:solidFill>
              </a:rPr>
              <a:t>2</a:t>
            </a:r>
            <a:r>
              <a:rPr lang="en-US" sz="1400" b="1" dirty="0" smtClean="0">
                <a:solidFill>
                  <a:srgbClr val="CC3300"/>
                </a:solidFill>
              </a:rPr>
              <a:t>. After, ABI+PHS and ABI only retrievals are compared with retrievals from full resolution </a:t>
            </a:r>
            <a:r>
              <a:rPr lang="en-US" sz="1400" b="1" dirty="0" err="1" smtClean="0">
                <a:solidFill>
                  <a:srgbClr val="CC3300"/>
                </a:solidFill>
              </a:rPr>
              <a:t>CrIS</a:t>
            </a:r>
            <a:r>
              <a:rPr lang="en-US" sz="1400" b="1" dirty="0" smtClean="0">
                <a:solidFill>
                  <a:srgbClr val="CC3300"/>
                </a:solidFill>
              </a:rPr>
              <a:t> and AIRS.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5257800"/>
            <a:ext cx="6477000" cy="923330"/>
          </a:xfrm>
          <a:prstGeom prst="rect">
            <a:avLst/>
          </a:prstGeom>
          <a:solidFill>
            <a:srgbClr val="FFC000">
              <a:alpha val="40000"/>
            </a:srgbClr>
          </a:solidFill>
          <a:ln w="76200" cmpd="dbl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CC3300"/>
                </a:solidFill>
              </a:rPr>
              <a:t>ABI + PHS approach has a potential to improve the accuracy of ABI atmospheric soundings (but can not totally replace </a:t>
            </a:r>
            <a:r>
              <a:rPr lang="en-US" sz="1800" b="1" dirty="0" err="1" smtClean="0">
                <a:solidFill>
                  <a:srgbClr val="CC3300"/>
                </a:solidFill>
              </a:rPr>
              <a:t>hyperspectral</a:t>
            </a:r>
            <a:r>
              <a:rPr lang="en-US" sz="1800" b="1" dirty="0" smtClean="0">
                <a:solidFill>
                  <a:srgbClr val="CC3300"/>
                </a:solidFill>
              </a:rPr>
              <a:t> instruments!)</a:t>
            </a:r>
            <a:endParaRPr lang="en-US" sz="1400" b="1" dirty="0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152400"/>
            <a:ext cx="597471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b="1" dirty="0" smtClean="0">
                <a:solidFill>
                  <a:srgbClr val="A02828"/>
                </a:solidFill>
              </a:rPr>
              <a:t>Part II: Clouds: why are they so important?</a:t>
            </a:r>
          </a:p>
          <a:p>
            <a:pPr algn="ctr"/>
            <a:r>
              <a:rPr lang="en-US" sz="1800" b="1" dirty="0" smtClean="0">
                <a:solidFill>
                  <a:srgbClr val="A02828"/>
                </a:solidFill>
              </a:rPr>
              <a:t>Monthly Averaged Global Cloud Fraction 2005 – 2013: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9620" y="6172200"/>
            <a:ext cx="4075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/>
              <a:t>Movie credit: </a:t>
            </a:r>
            <a:r>
              <a:rPr lang="en-US" sz="1400" b="1" i="1" u="sng" dirty="0" smtClean="0">
                <a:solidFill>
                  <a:srgbClr val="0070C0"/>
                </a:solidFill>
              </a:rPr>
              <a:t>http://www.earthobservatory.nasa.gov</a:t>
            </a:r>
            <a:endParaRPr lang="en-US" sz="1400" b="1" i="1" dirty="0"/>
          </a:p>
        </p:txBody>
      </p:sp>
      <p:pic>
        <p:nvPicPr>
          <p:cNvPr id="5" name="CLD_FRC_WMV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81100" y="1352550"/>
            <a:ext cx="6743700" cy="451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81000" y="1600200"/>
            <a:ext cx="8382000" cy="48013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u="sng" dirty="0" smtClean="0">
                <a:solidFill>
                  <a:srgbClr val="000099"/>
                </a:solidFill>
                <a:sym typeface="Wingdings" pitchFamily="2" charset="2"/>
              </a:rPr>
              <a:t>Main features: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000099"/>
                </a:solidFill>
              </a:rPr>
              <a:t>  Two training sets of atmospheric states and corresponding radiances: clear and cloudy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000099"/>
                </a:solidFill>
              </a:rPr>
              <a:t>  Cloudy sets are divided to 9 bins depending on P</a:t>
            </a:r>
            <a:r>
              <a:rPr lang="en-US" sz="1600" b="1" baseline="-25000" dirty="0" smtClean="0">
                <a:solidFill>
                  <a:srgbClr val="000099"/>
                </a:solidFill>
              </a:rPr>
              <a:t>CLD</a:t>
            </a:r>
            <a:r>
              <a:rPr lang="en-US" sz="1600" b="1" dirty="0" smtClean="0">
                <a:solidFill>
                  <a:srgbClr val="000099"/>
                </a:solidFill>
              </a:rPr>
              <a:t> in 1000-100 </a:t>
            </a:r>
            <a:r>
              <a:rPr lang="en-US" sz="1600" b="1" dirty="0" err="1" smtClean="0">
                <a:solidFill>
                  <a:srgbClr val="000099"/>
                </a:solidFill>
              </a:rPr>
              <a:t>mb</a:t>
            </a:r>
            <a:r>
              <a:rPr lang="en-US" sz="1600" b="1" dirty="0" smtClean="0">
                <a:solidFill>
                  <a:srgbClr val="000099"/>
                </a:solidFill>
              </a:rPr>
              <a:t> pressure range;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000099"/>
                </a:solidFill>
              </a:rPr>
              <a:t>  Retrieved products:</a:t>
            </a:r>
          </a:p>
          <a:p>
            <a:pPr lvl="2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99"/>
                </a:solidFill>
              </a:rPr>
              <a:t>  T(p), H</a:t>
            </a:r>
            <a:r>
              <a:rPr lang="en-US" sz="1600" b="1" baseline="-25000" dirty="0" smtClean="0">
                <a:solidFill>
                  <a:srgbClr val="000099"/>
                </a:solidFill>
              </a:rPr>
              <a:t>2</a:t>
            </a:r>
            <a:r>
              <a:rPr lang="en-US" sz="1600" b="1" dirty="0" smtClean="0">
                <a:solidFill>
                  <a:srgbClr val="000099"/>
                </a:solidFill>
              </a:rPr>
              <a:t>O(p), O</a:t>
            </a:r>
            <a:r>
              <a:rPr lang="en-US" sz="1600" b="1" baseline="-25000" dirty="0" smtClean="0">
                <a:solidFill>
                  <a:srgbClr val="000099"/>
                </a:solidFill>
              </a:rPr>
              <a:t>3</a:t>
            </a:r>
            <a:r>
              <a:rPr lang="en-US" sz="1600" b="1" dirty="0" smtClean="0">
                <a:solidFill>
                  <a:srgbClr val="000099"/>
                </a:solidFill>
              </a:rPr>
              <a:t>(p)</a:t>
            </a:r>
          </a:p>
          <a:p>
            <a:pPr lvl="2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99"/>
                </a:solidFill>
              </a:rPr>
              <a:t>  Surface characteristics: T</a:t>
            </a:r>
            <a:r>
              <a:rPr lang="en-US" sz="1600" b="1" baseline="-25000" dirty="0" smtClean="0">
                <a:solidFill>
                  <a:srgbClr val="000099"/>
                </a:solidFill>
              </a:rPr>
              <a:t>SFC</a:t>
            </a:r>
            <a:r>
              <a:rPr lang="en-US" sz="1600" b="1" dirty="0" smtClean="0">
                <a:solidFill>
                  <a:srgbClr val="000099"/>
                </a:solidFill>
              </a:rPr>
              <a:t>, </a:t>
            </a:r>
            <a:r>
              <a:rPr lang="en-US" sz="1600" b="1" dirty="0" err="1" smtClean="0">
                <a:solidFill>
                  <a:srgbClr val="000099"/>
                </a:solidFill>
                <a:latin typeface="Symbol" pitchFamily="18" charset="2"/>
              </a:rPr>
              <a:t>e</a:t>
            </a:r>
            <a:r>
              <a:rPr lang="en-US" sz="1600" b="1" baseline="-25000" dirty="0" err="1" smtClean="0">
                <a:solidFill>
                  <a:srgbClr val="000099"/>
                </a:solidFill>
              </a:rPr>
              <a:t>SFC</a:t>
            </a:r>
            <a:r>
              <a:rPr lang="en-US" sz="1600" b="1" dirty="0" smtClean="0">
                <a:solidFill>
                  <a:srgbClr val="000099"/>
                </a:solidFill>
                <a:latin typeface="Symbol" pitchFamily="18" charset="2"/>
              </a:rPr>
              <a:t>(n)</a:t>
            </a:r>
            <a:endParaRPr lang="en-US" sz="1600" b="1" dirty="0" smtClean="0">
              <a:solidFill>
                <a:srgbClr val="000099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99"/>
                </a:solidFill>
              </a:rPr>
              <a:t>  Cloud parameters: P</a:t>
            </a:r>
            <a:r>
              <a:rPr lang="en-US" sz="1600" b="1" baseline="-25000" dirty="0" smtClean="0">
                <a:solidFill>
                  <a:srgbClr val="000099"/>
                </a:solidFill>
              </a:rPr>
              <a:t>CLD</a:t>
            </a:r>
            <a:r>
              <a:rPr lang="en-US" sz="1600" b="1" dirty="0" smtClean="0">
                <a:solidFill>
                  <a:srgbClr val="000099"/>
                </a:solidFill>
              </a:rPr>
              <a:t>, H</a:t>
            </a:r>
            <a:r>
              <a:rPr lang="en-US" sz="1600" b="1" baseline="-25000" dirty="0" smtClean="0">
                <a:solidFill>
                  <a:srgbClr val="000099"/>
                </a:solidFill>
              </a:rPr>
              <a:t>CLD</a:t>
            </a:r>
            <a:r>
              <a:rPr lang="en-US" sz="1600" b="1" dirty="0" smtClean="0">
                <a:solidFill>
                  <a:srgbClr val="000099"/>
                </a:solidFill>
              </a:rPr>
              <a:t>, T</a:t>
            </a:r>
            <a:r>
              <a:rPr lang="en-US" sz="1600" b="1" baseline="-25000" dirty="0" smtClean="0">
                <a:solidFill>
                  <a:srgbClr val="000099"/>
                </a:solidFill>
              </a:rPr>
              <a:t>CLD</a:t>
            </a:r>
            <a:r>
              <a:rPr lang="en-US" sz="1600" b="1" dirty="0" smtClean="0">
                <a:solidFill>
                  <a:srgbClr val="000099"/>
                </a:solidFill>
              </a:rPr>
              <a:t>, </a:t>
            </a:r>
            <a:r>
              <a:rPr lang="en-US" sz="1600" b="1" dirty="0" smtClean="0">
                <a:solidFill>
                  <a:srgbClr val="000099"/>
                </a:solidFill>
                <a:latin typeface="Symbol" pitchFamily="18" charset="2"/>
              </a:rPr>
              <a:t>e</a:t>
            </a:r>
            <a:r>
              <a:rPr lang="en-US" sz="1600" b="1" baseline="30000" dirty="0" smtClean="0">
                <a:solidFill>
                  <a:srgbClr val="000099"/>
                </a:solidFill>
                <a:latin typeface="Symbol" pitchFamily="18" charset="2"/>
              </a:rPr>
              <a:t>*</a:t>
            </a:r>
            <a:r>
              <a:rPr lang="en-US" sz="1600" b="1" dirty="0" smtClean="0">
                <a:solidFill>
                  <a:srgbClr val="000099"/>
                </a:solidFill>
                <a:latin typeface="Symbol" pitchFamily="18" charset="2"/>
              </a:rPr>
              <a:t>(n)</a:t>
            </a:r>
            <a:r>
              <a:rPr lang="en-US" sz="1600" b="1" dirty="0" smtClean="0">
                <a:solidFill>
                  <a:srgbClr val="000099"/>
                </a:solidFill>
              </a:rPr>
              <a:t> = effective cloud emissivity</a:t>
            </a:r>
          </a:p>
          <a:p>
            <a:endParaRPr lang="en-US" sz="1600" b="1" dirty="0" smtClean="0">
              <a:solidFill>
                <a:srgbClr val="000099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1600" b="1" u="sng" dirty="0" smtClean="0">
                <a:solidFill>
                  <a:srgbClr val="000099"/>
                </a:solidFill>
              </a:rPr>
              <a:t>Latest development: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000099"/>
                </a:solidFill>
              </a:rPr>
              <a:t>  Four methods for cloud bin classification:</a:t>
            </a:r>
          </a:p>
          <a:p>
            <a:pPr lvl="2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99"/>
                </a:solidFill>
              </a:rPr>
              <a:t>  Residual fit of observed radiance with radiance EOFs;</a:t>
            </a:r>
          </a:p>
          <a:p>
            <a:pPr lvl="2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99"/>
                </a:solidFill>
              </a:rPr>
              <a:t>  T-split</a:t>
            </a:r>
          </a:p>
          <a:p>
            <a:pPr lvl="2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99"/>
                </a:solidFill>
              </a:rPr>
              <a:t>  CO2 – slicing</a:t>
            </a:r>
          </a:p>
          <a:p>
            <a:pPr lvl="2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99"/>
                </a:solidFill>
              </a:rPr>
              <a:t>  Fit to referenced atmosphere (GDAS, ECMWF)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000099"/>
                </a:solidFill>
              </a:rPr>
              <a:t>  Effective cloud emissivity (product of cloud emissivity and cloud fraction)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000099"/>
                </a:solidFill>
              </a:rPr>
              <a:t>  Comprehensive quality control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79248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rgbClr val="CC3300"/>
                </a:solidFill>
              </a:rPr>
              <a:t>All-sky </a:t>
            </a:r>
            <a:r>
              <a:rPr lang="en-US" b="1" u="sng" dirty="0" smtClean="0">
                <a:solidFill>
                  <a:srgbClr val="CC3300"/>
                </a:solidFill>
              </a:rPr>
              <a:t>Dual Regression Retrieval Algorithm</a:t>
            </a:r>
          </a:p>
          <a:p>
            <a:pPr algn="ctr"/>
            <a:r>
              <a:rPr lang="en-US" sz="800" b="1" u="sng" dirty="0" smtClean="0">
                <a:solidFill>
                  <a:srgbClr val="CC3300"/>
                </a:solidFill>
              </a:rPr>
              <a:t> </a:t>
            </a:r>
          </a:p>
          <a:p>
            <a:pPr algn="ctr"/>
            <a:r>
              <a:rPr lang="en-US" sz="1600" b="1" dirty="0" smtClean="0">
                <a:solidFill>
                  <a:srgbClr val="CC3300"/>
                </a:solidFill>
              </a:rPr>
              <a:t>(in collaboration with University of Wisconsin – Madison)</a:t>
            </a:r>
          </a:p>
          <a:p>
            <a:pPr algn="ctr"/>
            <a:r>
              <a:rPr lang="en-US" sz="800" b="1" dirty="0" smtClean="0">
                <a:solidFill>
                  <a:srgbClr val="CC3300"/>
                </a:solidFill>
              </a:rPr>
              <a:t> </a:t>
            </a:r>
          </a:p>
          <a:p>
            <a:pPr algn="ctr"/>
            <a:r>
              <a:rPr lang="en-US" sz="1800" b="1" dirty="0" smtClean="0">
                <a:solidFill>
                  <a:srgbClr val="CC3300"/>
                </a:solidFill>
              </a:rPr>
              <a:t>Ultimate Goal: to make retrieval algorithm for clear and cloudy sky conditions.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376535"/>
            <a:ext cx="5339923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CC3300"/>
                </a:solidFill>
              </a:rPr>
              <a:t>Dual Regression Algorithm Technique:</a:t>
            </a:r>
            <a:endParaRPr lang="en-US" b="1" u="sng" dirty="0">
              <a:solidFill>
                <a:srgbClr val="CC33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92623" y="1295400"/>
            <a:ext cx="8475177" cy="4113903"/>
            <a:chOff x="592623" y="1295400"/>
            <a:chExt cx="8475177" cy="4113903"/>
          </a:xfrm>
        </p:grpSpPr>
        <p:pic>
          <p:nvPicPr>
            <p:cNvPr id="9318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1327" y="1600200"/>
              <a:ext cx="3156473" cy="3809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319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9527" y="1600200"/>
              <a:ext cx="3156473" cy="3802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3505200" y="1295400"/>
              <a:ext cx="2514600" cy="30777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rgbClr val="CC3300"/>
                  </a:solidFill>
                </a:rPr>
                <a:t>Step II: get “Cloud” retrieval</a:t>
              </a:r>
              <a:endParaRPr lang="en-US" sz="1400" b="1" dirty="0">
                <a:solidFill>
                  <a:srgbClr val="CC3300"/>
                </a:solidFill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6477000" y="1295400"/>
              <a:ext cx="2438400" cy="30777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rgbClr val="CC3300"/>
                  </a:solidFill>
                </a:rPr>
                <a:t>Step III: compare with </a:t>
              </a:r>
              <a:r>
                <a:rPr lang="en-US" sz="1400" b="1" dirty="0" err="1" smtClean="0">
                  <a:solidFill>
                    <a:srgbClr val="CC3300"/>
                  </a:solidFill>
                </a:rPr>
                <a:t>sonde</a:t>
              </a:r>
              <a:endParaRPr lang="en-US" sz="1400" b="1" dirty="0">
                <a:solidFill>
                  <a:srgbClr val="CC3300"/>
                </a:solidFill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592623" y="1295400"/>
              <a:ext cx="2379177" cy="30777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rgbClr val="CC3300"/>
                  </a:solidFill>
                </a:rPr>
                <a:t>Step I: get “Clear” retrieval</a:t>
              </a:r>
              <a:endParaRPr lang="en-US" sz="1400" b="1" dirty="0">
                <a:solidFill>
                  <a:srgbClr val="CC3300"/>
                </a:solidFill>
              </a:endParaRPr>
            </a:p>
          </p:txBody>
        </p:sp>
      </p:grp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98856"/>
            <a:ext cx="3135854" cy="37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98" descr="DropsondeComp.jpg"/>
          <p:cNvPicPr>
            <a:picLocks noChangeAspect="1"/>
          </p:cNvPicPr>
          <p:nvPr/>
        </p:nvPicPr>
        <p:blipFill>
          <a:blip r:embed="rId2" cstate="print"/>
          <a:srcRect l="4240" t="13974" r="5679" b="3253"/>
          <a:stretch>
            <a:fillRect/>
          </a:stretch>
        </p:blipFill>
        <p:spPr bwMode="auto">
          <a:xfrm>
            <a:off x="533400" y="868363"/>
            <a:ext cx="79613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6450805" cy="4308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CC3300"/>
                </a:solidFill>
              </a:rPr>
              <a:t>Comparison with </a:t>
            </a:r>
            <a:r>
              <a:rPr lang="en-US" sz="2200" b="1" dirty="0" err="1">
                <a:solidFill>
                  <a:srgbClr val="CC3300"/>
                </a:solidFill>
              </a:rPr>
              <a:t>Dropsondes</a:t>
            </a:r>
            <a:r>
              <a:rPr lang="en-US" sz="2200" b="1" dirty="0">
                <a:solidFill>
                  <a:srgbClr val="CC3300"/>
                </a:solidFill>
              </a:rPr>
              <a:t>, </a:t>
            </a:r>
            <a:r>
              <a:rPr lang="en-US" sz="2200" b="1" dirty="0" err="1">
                <a:solidFill>
                  <a:srgbClr val="CC3300"/>
                </a:solidFill>
              </a:rPr>
              <a:t>JAIVEx</a:t>
            </a:r>
            <a:r>
              <a:rPr lang="en-US" sz="2200" b="1" dirty="0">
                <a:solidFill>
                  <a:srgbClr val="CC3300"/>
                </a:solidFill>
              </a:rPr>
              <a:t> case Apr. 27</a:t>
            </a:r>
          </a:p>
        </p:txBody>
      </p:sp>
      <p:sp>
        <p:nvSpPr>
          <p:cNvPr id="79877" name="Line 5"/>
          <p:cNvSpPr>
            <a:spLocks noChangeShapeType="1"/>
          </p:cNvSpPr>
          <p:nvPr/>
        </p:nvSpPr>
        <p:spPr bwMode="auto">
          <a:xfrm>
            <a:off x="4572000" y="914400"/>
            <a:ext cx="0" cy="5410200"/>
          </a:xfrm>
          <a:prstGeom prst="line">
            <a:avLst/>
          </a:prstGeom>
          <a:noFill/>
          <a:ln w="508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685800" y="3581400"/>
            <a:ext cx="8153400" cy="0"/>
          </a:xfrm>
          <a:prstGeom prst="line">
            <a:avLst/>
          </a:prstGeom>
          <a:noFill/>
          <a:ln w="508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1827213" y="912813"/>
            <a:ext cx="7032625" cy="2692400"/>
            <a:chOff x="1120" y="1036"/>
            <a:chExt cx="4430" cy="1696"/>
          </a:xfrm>
        </p:grpSpPr>
        <p:graphicFrame>
          <p:nvGraphicFramePr>
            <p:cNvPr id="90115" name="Object 3"/>
            <p:cNvGraphicFramePr>
              <a:graphicFrameLocks noChangeAspect="1"/>
            </p:cNvGraphicFramePr>
            <p:nvPr/>
          </p:nvGraphicFramePr>
          <p:xfrm>
            <a:off x="4318" y="1036"/>
            <a:ext cx="1232" cy="16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23" name="SPW 6.0 Graph" r:id="rId3" imgW="2448720" imgH="3370320" progId="SigmaPlotGraphicObject.4">
                    <p:embed/>
                  </p:oleObj>
                </mc:Choice>
                <mc:Fallback>
                  <p:oleObj name="SPW 6.0 Graph" r:id="rId3" imgW="2448720" imgH="3370320" progId="SigmaPlotGraphicObject.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8" y="1036"/>
                          <a:ext cx="1232" cy="16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116" name="Object 4"/>
            <p:cNvGraphicFramePr>
              <a:graphicFrameLocks noChangeAspect="1"/>
            </p:cNvGraphicFramePr>
            <p:nvPr/>
          </p:nvGraphicFramePr>
          <p:xfrm>
            <a:off x="3253" y="1036"/>
            <a:ext cx="1232" cy="16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24" name="SPW 6.0 Graph" r:id="rId5" imgW="2448720" imgH="3370320" progId="SigmaPlotGraphicObject.4">
                    <p:embed/>
                  </p:oleObj>
                </mc:Choice>
                <mc:Fallback>
                  <p:oleObj name="SPW 6.0 Graph" r:id="rId5" imgW="2448720" imgH="3370320" progId="SigmaPlotGraphicObject.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3" y="1036"/>
                          <a:ext cx="1232" cy="16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117" name="Object 5"/>
            <p:cNvGraphicFramePr>
              <a:graphicFrameLocks noChangeAspect="1"/>
            </p:cNvGraphicFramePr>
            <p:nvPr/>
          </p:nvGraphicFramePr>
          <p:xfrm>
            <a:off x="2188" y="1036"/>
            <a:ext cx="1232" cy="16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25" name="SPW 6.0 Graph" r:id="rId7" imgW="2448720" imgH="3370320" progId="SigmaPlotGraphicObject.4">
                    <p:embed/>
                  </p:oleObj>
                </mc:Choice>
                <mc:Fallback>
                  <p:oleObj name="SPW 6.0 Graph" r:id="rId7" imgW="2448720" imgH="3370320" progId="SigmaPlotGraphicObject.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8" y="1036"/>
                          <a:ext cx="1232" cy="16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118" name="Object 6"/>
            <p:cNvGraphicFramePr>
              <a:graphicFrameLocks noChangeAspect="1"/>
            </p:cNvGraphicFramePr>
            <p:nvPr/>
          </p:nvGraphicFramePr>
          <p:xfrm>
            <a:off x="1120" y="1036"/>
            <a:ext cx="1232" cy="16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26" name="SPW 6.0 Graph" r:id="rId9" imgW="2448720" imgH="3370320" progId="SigmaPlotGraphicObject.4">
                    <p:embed/>
                  </p:oleObj>
                </mc:Choice>
                <mc:Fallback>
                  <p:oleObj name="SPW 6.0 Graph" r:id="rId9" imgW="2448720" imgH="3370320" progId="SigmaPlotGraphicObject.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0" y="1036"/>
                          <a:ext cx="1232" cy="16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445780" y="365125"/>
            <a:ext cx="577594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CC3300"/>
                </a:solidFill>
                <a:latin typeface="Arial" charset="0"/>
              </a:rPr>
              <a:t>Retrieved Cloud Altitude, Apr. 27, 2007: Laps 1 to 5</a:t>
            </a:r>
          </a:p>
        </p:txBody>
      </p:sp>
      <p:grpSp>
        <p:nvGrpSpPr>
          <p:cNvPr id="90123" name="Group 11"/>
          <p:cNvGrpSpPr>
            <a:grpSpLocks/>
          </p:cNvGrpSpPr>
          <p:nvPr/>
        </p:nvGrpSpPr>
        <p:grpSpPr bwMode="auto">
          <a:xfrm>
            <a:off x="6477000" y="3962400"/>
            <a:ext cx="1258888" cy="1387475"/>
            <a:chOff x="4836" y="1728"/>
            <a:chExt cx="793" cy="874"/>
          </a:xfrm>
        </p:grpSpPr>
        <p:graphicFrame>
          <p:nvGraphicFramePr>
            <p:cNvPr id="90120" name="Object 8"/>
            <p:cNvGraphicFramePr>
              <a:graphicFrameLocks noChangeAspect="1"/>
            </p:cNvGraphicFramePr>
            <p:nvPr/>
          </p:nvGraphicFramePr>
          <p:xfrm>
            <a:off x="4836" y="1728"/>
            <a:ext cx="793" cy="8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27" name="SPW 6.0 Graph" r:id="rId11" imgW="1258920" imgH="1387800" progId="SigmaPlotGraphicObject.4">
                    <p:embed/>
                  </p:oleObj>
                </mc:Choice>
                <mc:Fallback>
                  <p:oleObj name="SPW 6.0 Graph" r:id="rId11" imgW="1258920" imgH="1387800" progId="SigmaPlotGraphicObject.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6" y="1728"/>
                          <a:ext cx="793" cy="8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0121" name="Rectangle 9"/>
            <p:cNvSpPr>
              <a:spLocks noChangeArrowheads="1"/>
            </p:cNvSpPr>
            <p:nvPr/>
          </p:nvSpPr>
          <p:spPr bwMode="auto">
            <a:xfrm>
              <a:off x="4848" y="1738"/>
              <a:ext cx="768" cy="852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0122" name="Object 10"/>
          <p:cNvGraphicFramePr>
            <a:graphicFrameLocks noChangeAspect="1"/>
          </p:cNvGraphicFramePr>
          <p:nvPr/>
        </p:nvGraphicFramePr>
        <p:xfrm>
          <a:off x="0" y="912813"/>
          <a:ext cx="195580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8" name="SPW 6.0 Graph" r:id="rId13" imgW="2448720" imgH="3370320" progId="SigmaPlotGraphicObject.4">
                  <p:embed/>
                </p:oleObj>
              </mc:Choice>
              <mc:Fallback>
                <p:oleObj name="SPW 6.0 Graph" r:id="rId13" imgW="2448720" imgH="3370320" progId="SigmaPlotGraphicObject.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12813"/>
                        <a:ext cx="1955800" cy="269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0124" name="Picture 6" descr="IASI_Imager_042707_1630UTC"/>
          <p:cNvPicPr>
            <a:picLocks noChangeAspect="1" noChangeArrowheads="1"/>
          </p:cNvPicPr>
          <p:nvPr/>
        </p:nvPicPr>
        <p:blipFill>
          <a:blip r:embed="rId15" cstate="print"/>
          <a:srcRect l="24001" t="5754" r="46880" b="43472"/>
          <a:stretch>
            <a:fillRect/>
          </a:stretch>
        </p:blipFill>
        <p:spPr bwMode="auto">
          <a:xfrm>
            <a:off x="1828800" y="3733800"/>
            <a:ext cx="333692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>
            <a:off x="1066800" y="3733800"/>
            <a:ext cx="1371600" cy="1066800"/>
          </a:xfrm>
          <a:prstGeom prst="straightConnector1">
            <a:avLst/>
          </a:prstGeom>
          <a:ln w="508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6048375" y="912813"/>
          <a:ext cx="2065338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5" name="SPW 6.0 Graph" r:id="rId3" imgW="4133880" imgH="5511960" progId="SigmaPlotGraphicObject.4">
                  <p:embed/>
                </p:oleObj>
              </mc:Choice>
              <mc:Fallback>
                <p:oleObj name="SPW 6.0 Graph" r:id="rId3" imgW="4133880" imgH="5511960" progId="SigmaPlotGraphicObject.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75" y="912813"/>
                        <a:ext cx="2065338" cy="275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39" name="Object 3"/>
          <p:cNvGraphicFramePr>
            <a:graphicFrameLocks noChangeAspect="1"/>
          </p:cNvGraphicFramePr>
          <p:nvPr/>
        </p:nvGraphicFramePr>
        <p:xfrm>
          <a:off x="4143375" y="912813"/>
          <a:ext cx="2065338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6" name="SPW 6.0 Graph" r:id="rId5" imgW="4133880" imgH="5511960" progId="SigmaPlotGraphicObject.4">
                  <p:embed/>
                </p:oleObj>
              </mc:Choice>
              <mc:Fallback>
                <p:oleObj name="SPW 6.0 Graph" r:id="rId5" imgW="4133880" imgH="5511960" progId="SigmaPlotGraphicObject.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912813"/>
                        <a:ext cx="2065338" cy="275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2246313" y="912813"/>
          <a:ext cx="2065337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7" name="SPW 6.0 Graph" r:id="rId7" imgW="4133880" imgH="5511960" progId="SigmaPlotGraphicObject.4">
                  <p:embed/>
                </p:oleObj>
              </mc:Choice>
              <mc:Fallback>
                <p:oleObj name="SPW 6.0 Graph" r:id="rId7" imgW="4133880" imgH="5511960" progId="SigmaPlotGraphicObject.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313" y="912813"/>
                        <a:ext cx="2065337" cy="275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1" name="Object 5"/>
          <p:cNvGraphicFramePr>
            <a:graphicFrameLocks noChangeAspect="1"/>
          </p:cNvGraphicFramePr>
          <p:nvPr/>
        </p:nvGraphicFramePr>
        <p:xfrm>
          <a:off x="339725" y="912813"/>
          <a:ext cx="2065338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8" name="SPW 6.0 Graph" r:id="rId9" imgW="4133880" imgH="5511960" progId="SigmaPlotGraphicObject.4">
                  <p:embed/>
                </p:oleObj>
              </mc:Choice>
              <mc:Fallback>
                <p:oleObj name="SPW 6.0 Graph" r:id="rId9" imgW="4133880" imgH="5511960" progId="SigmaPlotGraphicObject.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912813"/>
                        <a:ext cx="2065338" cy="275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445780" y="365125"/>
            <a:ext cx="577594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CC3300"/>
                </a:solidFill>
                <a:latin typeface="Arial" charset="0"/>
              </a:rPr>
              <a:t>Retrieved Cloud Altitude, Apr. 29, 2007: Laps 1 to 7</a:t>
            </a:r>
          </a:p>
        </p:txBody>
      </p:sp>
      <p:grpSp>
        <p:nvGrpSpPr>
          <p:cNvPr id="91143" name="Group 7"/>
          <p:cNvGrpSpPr>
            <a:grpSpLocks/>
          </p:cNvGrpSpPr>
          <p:nvPr/>
        </p:nvGrpSpPr>
        <p:grpSpPr bwMode="auto">
          <a:xfrm>
            <a:off x="7543800" y="1600200"/>
            <a:ext cx="1069975" cy="963613"/>
            <a:chOff x="4464" y="2736"/>
            <a:chExt cx="674" cy="607"/>
          </a:xfrm>
        </p:grpSpPr>
        <p:graphicFrame>
          <p:nvGraphicFramePr>
            <p:cNvPr id="91144" name="Object 8"/>
            <p:cNvGraphicFramePr>
              <a:graphicFrameLocks noChangeAspect="1"/>
            </p:cNvGraphicFramePr>
            <p:nvPr/>
          </p:nvGraphicFramePr>
          <p:xfrm>
            <a:off x="4485" y="2752"/>
            <a:ext cx="620" cy="5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149" name="SPW 6.0 Graph" r:id="rId11" imgW="1401480" imgH="1303920" progId="SigmaPlotGraphicObject.4">
                    <p:embed/>
                  </p:oleObj>
                </mc:Choice>
                <mc:Fallback>
                  <p:oleObj name="SPW 6.0 Graph" r:id="rId11" imgW="1401480" imgH="1303920" progId="SigmaPlotGraphicObject.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5" y="2752"/>
                          <a:ext cx="620" cy="5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1145" name="Rectangle 9"/>
            <p:cNvSpPr>
              <a:spLocks noChangeAspect="1" noChangeArrowheads="1"/>
            </p:cNvSpPr>
            <p:nvPr/>
          </p:nvSpPr>
          <p:spPr bwMode="auto">
            <a:xfrm>
              <a:off x="4464" y="2736"/>
              <a:ext cx="674" cy="607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1146" name="Picture 8" descr="IASI_Imager_042907_1550UTC"/>
          <p:cNvPicPr>
            <a:picLocks noChangeAspect="1" noChangeArrowheads="1"/>
          </p:cNvPicPr>
          <p:nvPr/>
        </p:nvPicPr>
        <p:blipFill>
          <a:blip r:embed="rId13" cstate="print"/>
          <a:srcRect l="13361" r="14799" b="7138"/>
          <a:stretch>
            <a:fillRect/>
          </a:stretch>
        </p:blipFill>
        <p:spPr bwMode="auto">
          <a:xfrm>
            <a:off x="228600" y="3733800"/>
            <a:ext cx="2897188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7" name="Picture 11" descr="Slide1"/>
          <p:cNvPicPr>
            <a:picLocks noChangeAspect="1" noChangeArrowheads="1"/>
          </p:cNvPicPr>
          <p:nvPr/>
        </p:nvPicPr>
        <p:blipFill>
          <a:blip r:embed="rId14" cstate="print"/>
          <a:srcRect r="8287" b="47397"/>
          <a:stretch>
            <a:fillRect/>
          </a:stretch>
        </p:blipFill>
        <p:spPr bwMode="auto">
          <a:xfrm>
            <a:off x="3581400" y="3733800"/>
            <a:ext cx="50292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8" name="Text Box 12"/>
          <p:cNvSpPr txBox="1">
            <a:spLocks noChangeArrowheads="1"/>
          </p:cNvSpPr>
          <p:nvPr/>
        </p:nvSpPr>
        <p:spPr bwMode="auto">
          <a:xfrm>
            <a:off x="3505200" y="5867400"/>
            <a:ext cx="5105400" cy="55399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200" b="1" dirty="0" err="1"/>
              <a:t>MetOp</a:t>
            </a:r>
            <a:r>
              <a:rPr lang="en-US" sz="1200" b="1" dirty="0"/>
              <a:t> AVHRR channel 1 (left, 0.58-0.68 </a:t>
            </a:r>
            <a:r>
              <a:rPr lang="en-US" sz="1200" b="1" dirty="0">
                <a:latin typeface="Symbol" pitchFamily="18" charset="2"/>
              </a:rPr>
              <a:t>m</a:t>
            </a:r>
            <a:r>
              <a:rPr lang="en-US" sz="1200" b="1" dirty="0"/>
              <a:t>m) and channel 4 (right, 10.3-11.3 </a:t>
            </a:r>
            <a:r>
              <a:rPr lang="en-US" sz="1200" b="1" dirty="0">
                <a:latin typeface="Symbol" pitchFamily="18" charset="2"/>
              </a:rPr>
              <a:t>m</a:t>
            </a:r>
            <a:r>
              <a:rPr lang="en-US" sz="1200" b="1" dirty="0"/>
              <a:t>m). </a:t>
            </a:r>
            <a:r>
              <a:rPr lang="en-US" sz="1200" b="1" dirty="0" err="1"/>
              <a:t>Sunglint</a:t>
            </a:r>
            <a:r>
              <a:rPr lang="en-US" sz="1200" b="1" dirty="0"/>
              <a:t> seriously contaminates the eastern part of the channel 1 image while SST variations and low level cloud influence the IR channel </a:t>
            </a:r>
            <a:r>
              <a:rPr lang="en-US" sz="1200" b="1" dirty="0" smtClean="0"/>
              <a:t>4.</a:t>
            </a:r>
            <a:endParaRPr lang="en-US" sz="1200" b="1" dirty="0"/>
          </a:p>
        </p:txBody>
      </p:sp>
      <p:sp>
        <p:nvSpPr>
          <p:cNvPr id="91149" name="Rectangle 13"/>
          <p:cNvSpPr>
            <a:spLocks noChangeArrowheads="1"/>
          </p:cNvSpPr>
          <p:nvPr/>
        </p:nvSpPr>
        <p:spPr bwMode="auto">
          <a:xfrm>
            <a:off x="3352800" y="3733800"/>
            <a:ext cx="5410200" cy="27432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71800"/>
            <a:ext cx="3772800" cy="33909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6201" y="1066800"/>
            <a:ext cx="9067799" cy="175432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CC3300"/>
                </a:solidFill>
              </a:rPr>
              <a:t>  NOAA Cal/Val data set for the “Focus Day” Oct 19, 2007 is used: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CC3300"/>
                </a:solidFill>
              </a:rPr>
              <a:t>  236 granules of IASI radiances, 22-23 scans in each (total ~650,000 IFOVs)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CC3300"/>
                </a:solidFill>
              </a:rPr>
              <a:t>  Corresponding ECMWF atmospheric states (T(p), 6 gases, surface)</a:t>
            </a:r>
          </a:p>
          <a:p>
            <a:pPr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CC3300"/>
                </a:solidFill>
              </a:rPr>
              <a:t>  The eff. cloud emissivity </a:t>
            </a:r>
            <a:r>
              <a:rPr lang="en-US" sz="1800" b="1" dirty="0" smtClean="0">
                <a:solidFill>
                  <a:srgbClr val="CC3300"/>
                </a:solidFill>
                <a:latin typeface="Symbol" pitchFamily="18" charset="2"/>
              </a:rPr>
              <a:t>e</a:t>
            </a:r>
            <a:r>
              <a:rPr lang="en-US" sz="1800" b="1" baseline="30000" dirty="0" smtClean="0">
                <a:solidFill>
                  <a:srgbClr val="CC3300"/>
                </a:solidFill>
              </a:rPr>
              <a:t>*</a:t>
            </a:r>
            <a:r>
              <a:rPr lang="en-US" sz="1800" b="1" dirty="0" smtClean="0">
                <a:solidFill>
                  <a:srgbClr val="CC3300"/>
                </a:solidFill>
                <a:latin typeface="Symbol" pitchFamily="18" charset="2"/>
              </a:rPr>
              <a:t>(n)</a:t>
            </a:r>
            <a:r>
              <a:rPr lang="en-US" sz="1800" b="1" dirty="0" smtClean="0">
                <a:solidFill>
                  <a:srgbClr val="CC3300"/>
                </a:solidFill>
              </a:rPr>
              <a:t> = </a:t>
            </a:r>
            <a:r>
              <a:rPr lang="en-US" sz="1800" b="1" dirty="0" err="1" smtClean="0">
                <a:solidFill>
                  <a:srgbClr val="CC3300"/>
                </a:solidFill>
              </a:rPr>
              <a:t>Cld_Frc</a:t>
            </a:r>
            <a:r>
              <a:rPr lang="en-US" sz="1800" b="1" dirty="0" smtClean="0">
                <a:solidFill>
                  <a:srgbClr val="CC3300"/>
                </a:solidFill>
              </a:rPr>
              <a:t> </a:t>
            </a:r>
            <a:r>
              <a:rPr lang="en-US" sz="1800" b="1" dirty="0" smtClean="0">
                <a:solidFill>
                  <a:srgbClr val="CC3300"/>
                </a:solidFill>
                <a:latin typeface="Symbol" pitchFamily="18" charset="2"/>
              </a:rPr>
              <a:t>* </a:t>
            </a:r>
            <a:r>
              <a:rPr lang="en-US" sz="1800" b="1" dirty="0" err="1" smtClean="0">
                <a:solidFill>
                  <a:srgbClr val="CC3300"/>
                </a:solidFill>
                <a:latin typeface="Symbol" pitchFamily="18" charset="2"/>
              </a:rPr>
              <a:t>e</a:t>
            </a:r>
            <a:r>
              <a:rPr lang="en-US" sz="1800" b="1" baseline="-25000" dirty="0" err="1" smtClean="0">
                <a:solidFill>
                  <a:srgbClr val="CC3300"/>
                </a:solidFill>
              </a:rPr>
              <a:t>CLD</a:t>
            </a:r>
            <a:r>
              <a:rPr lang="en-US" sz="1800" b="1" dirty="0" smtClean="0">
                <a:solidFill>
                  <a:srgbClr val="CC3300"/>
                </a:solidFill>
                <a:latin typeface="Symbol" pitchFamily="18" charset="2"/>
              </a:rPr>
              <a:t>(n)</a:t>
            </a:r>
            <a:r>
              <a:rPr lang="en-US" sz="1800" b="1" dirty="0" smtClean="0">
                <a:solidFill>
                  <a:srgbClr val="CC3300"/>
                </a:solidFill>
              </a:rPr>
              <a:t> is obtained with CO</a:t>
            </a:r>
            <a:r>
              <a:rPr lang="en-US" sz="1800" b="1" baseline="-25000" dirty="0" smtClean="0">
                <a:solidFill>
                  <a:srgbClr val="CC3300"/>
                </a:solidFill>
              </a:rPr>
              <a:t>2</a:t>
            </a:r>
            <a:r>
              <a:rPr lang="en-US" sz="1800" b="1" dirty="0" smtClean="0">
                <a:solidFill>
                  <a:srgbClr val="CC3300"/>
                </a:solidFill>
              </a:rPr>
              <a:t> slicing method</a:t>
            </a:r>
          </a:p>
          <a:p>
            <a:pPr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CC3300"/>
                </a:solidFill>
              </a:rPr>
              <a:t>  Empirical model of the eff. cloud emissivity is created on this basis as a function of P</a:t>
            </a:r>
            <a:r>
              <a:rPr lang="en-US" sz="1800" b="1" baseline="-25000" dirty="0" smtClean="0">
                <a:solidFill>
                  <a:srgbClr val="CC3300"/>
                </a:solidFill>
              </a:rPr>
              <a:t>CLD</a:t>
            </a:r>
          </a:p>
          <a:p>
            <a:pPr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CC3300"/>
                </a:solidFill>
              </a:rPr>
              <a:t>  Retrieval of the </a:t>
            </a:r>
            <a:r>
              <a:rPr lang="en-US" sz="1800" b="1" dirty="0" smtClean="0">
                <a:solidFill>
                  <a:srgbClr val="CC3300"/>
                </a:solidFill>
                <a:latin typeface="Symbol" pitchFamily="18" charset="2"/>
              </a:rPr>
              <a:t>e</a:t>
            </a:r>
            <a:r>
              <a:rPr lang="en-US" sz="1800" b="1" baseline="30000" dirty="0" smtClean="0">
                <a:solidFill>
                  <a:srgbClr val="CC3300"/>
                </a:solidFill>
              </a:rPr>
              <a:t>*</a:t>
            </a:r>
            <a:r>
              <a:rPr lang="en-US" sz="1800" b="1" dirty="0" smtClean="0">
                <a:solidFill>
                  <a:srgbClr val="CC3300"/>
                </a:solidFill>
                <a:latin typeface="Symbol" pitchFamily="18" charset="2"/>
              </a:rPr>
              <a:t>(n)</a:t>
            </a:r>
            <a:r>
              <a:rPr lang="en-US" sz="1800" b="1" dirty="0" smtClean="0">
                <a:solidFill>
                  <a:srgbClr val="CC3300"/>
                </a:solidFill>
              </a:rPr>
              <a:t> PC-scores is incorporated into DR algorithm</a:t>
            </a:r>
            <a:endParaRPr lang="en-US" sz="1800" b="1" dirty="0">
              <a:solidFill>
                <a:srgbClr val="CC33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376535"/>
            <a:ext cx="5461752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CC3300"/>
                </a:solidFill>
              </a:rPr>
              <a:t>The effective cloud emissivity retrieval:</a:t>
            </a:r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7434" y="2971800"/>
            <a:ext cx="4491766" cy="33971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71046"/>
            <a:ext cx="693420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Effective cloud Emissivity</a:t>
            </a:r>
            <a:r>
              <a:rPr lang="en-US" sz="2000" b="1" dirty="0" smtClean="0">
                <a:solidFill>
                  <a:srgbClr val="0070C0"/>
                </a:solidFill>
                <a:latin typeface="Symbol" pitchFamily="18" charset="2"/>
              </a:rPr>
              <a:t> e</a:t>
            </a:r>
            <a:r>
              <a:rPr lang="en-US" sz="2000" b="1" baseline="30000" dirty="0" smtClean="0">
                <a:solidFill>
                  <a:srgbClr val="0070C0"/>
                </a:solidFill>
                <a:latin typeface="Symbol" pitchFamily="18" charset="2"/>
              </a:rPr>
              <a:t>*</a:t>
            </a:r>
            <a:r>
              <a:rPr lang="en-US" sz="2000" b="1" baseline="-25000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Symbol" pitchFamily="18" charset="2"/>
              </a:rPr>
              <a:t>(n</a:t>
            </a:r>
            <a:r>
              <a:rPr lang="en-US" sz="2000" b="1" dirty="0" smtClean="0">
                <a:solidFill>
                  <a:srgbClr val="0070C0"/>
                </a:solidFill>
              </a:rPr>
              <a:t>):</a:t>
            </a:r>
            <a:r>
              <a:rPr lang="en-US" sz="2000" b="1" dirty="0" smtClean="0">
                <a:solidFill>
                  <a:srgbClr val="CC3300"/>
                </a:solidFill>
              </a:rPr>
              <a:t> </a:t>
            </a:r>
            <a:r>
              <a:rPr lang="en-US" sz="2000" b="1" dirty="0" smtClean="0"/>
              <a:t>TRUE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</a:rPr>
              <a:t>vs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RETR</a:t>
            </a:r>
            <a:r>
              <a:rPr lang="en-US" sz="2000" b="1" dirty="0" smtClean="0">
                <a:solidFill>
                  <a:srgbClr val="0070C0"/>
                </a:solidFill>
              </a:rPr>
              <a:t> (</a:t>
            </a:r>
            <a:r>
              <a:rPr lang="en-US" sz="1600" b="1" dirty="0" smtClean="0">
                <a:solidFill>
                  <a:srgbClr val="0070C0"/>
                </a:solidFill>
              </a:rPr>
              <a:t>9 P</a:t>
            </a:r>
            <a:r>
              <a:rPr lang="en-US" sz="1600" b="1" baseline="-25000" dirty="0" smtClean="0">
                <a:solidFill>
                  <a:srgbClr val="0070C0"/>
                </a:solidFill>
              </a:rPr>
              <a:t>CLD</a:t>
            </a:r>
            <a:r>
              <a:rPr lang="en-US" sz="1600" b="1" dirty="0" smtClean="0">
                <a:solidFill>
                  <a:srgbClr val="0070C0"/>
                </a:solidFill>
              </a:rPr>
              <a:t> classes)</a:t>
            </a:r>
            <a:endParaRPr lang="en-US" sz="1600" b="1" dirty="0">
              <a:solidFill>
                <a:srgbClr val="0070C0"/>
              </a:solidFill>
            </a:endParaRP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864" y="785308"/>
            <a:ext cx="7559936" cy="561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66800" y="1947446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</a:t>
            </a:r>
            <a:r>
              <a:rPr lang="en-US" sz="1600" b="1" baseline="-25000" dirty="0" smtClean="0"/>
              <a:t>CLD</a:t>
            </a:r>
            <a:r>
              <a:rPr lang="en-US" sz="1600" b="1" dirty="0" smtClean="0"/>
              <a:t> 1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1981200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</a:t>
            </a:r>
            <a:r>
              <a:rPr lang="en-US" sz="1600" b="1" baseline="-25000" dirty="0" smtClean="0"/>
              <a:t>CLD</a:t>
            </a:r>
            <a:r>
              <a:rPr lang="en-US" sz="1600" b="1" dirty="0" smtClean="0"/>
              <a:t> 2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1981200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</a:t>
            </a:r>
            <a:r>
              <a:rPr lang="en-US" sz="1600" b="1" baseline="-25000" dirty="0" smtClean="0"/>
              <a:t>CLD</a:t>
            </a:r>
            <a:r>
              <a:rPr lang="en-US" sz="1600" b="1" dirty="0" smtClean="0"/>
              <a:t> 3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3886200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</a:t>
            </a:r>
            <a:r>
              <a:rPr lang="en-US" sz="1600" b="1" baseline="-25000" dirty="0" smtClean="0"/>
              <a:t>CLD</a:t>
            </a:r>
            <a:r>
              <a:rPr lang="en-US" sz="1600" b="1" dirty="0" smtClean="0"/>
              <a:t> 4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3810000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</a:t>
            </a:r>
            <a:r>
              <a:rPr lang="en-US" sz="1600" b="1" baseline="-25000" dirty="0" smtClean="0"/>
              <a:t>CLD</a:t>
            </a:r>
            <a:r>
              <a:rPr lang="en-US" sz="1600" b="1" dirty="0" smtClean="0"/>
              <a:t> 5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3810000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</a:t>
            </a:r>
            <a:r>
              <a:rPr lang="en-US" sz="1600" b="1" baseline="-25000" dirty="0" smtClean="0"/>
              <a:t>CLD</a:t>
            </a:r>
            <a:r>
              <a:rPr lang="en-US" sz="1600" b="1" dirty="0" smtClean="0"/>
              <a:t> 6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5715000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</a:t>
            </a:r>
            <a:r>
              <a:rPr lang="en-US" sz="1600" b="1" baseline="-25000" dirty="0" smtClean="0"/>
              <a:t>CLD</a:t>
            </a:r>
            <a:r>
              <a:rPr lang="en-US" sz="1600" b="1" dirty="0" smtClean="0"/>
              <a:t> 7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57600" y="5757446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</a:t>
            </a:r>
            <a:r>
              <a:rPr lang="en-US" sz="1600" b="1" baseline="-25000" dirty="0" smtClean="0"/>
              <a:t>CLD</a:t>
            </a:r>
            <a:r>
              <a:rPr lang="en-US" sz="1600" b="1" dirty="0" smtClean="0"/>
              <a:t> 8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72200" y="5715000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</a:t>
            </a:r>
            <a:r>
              <a:rPr lang="en-US" sz="1600" b="1" baseline="-25000" dirty="0" smtClean="0"/>
              <a:t>CLD</a:t>
            </a:r>
            <a:r>
              <a:rPr lang="en-US" sz="1600" b="1" dirty="0" smtClean="0"/>
              <a:t> 9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304800" y="1415058"/>
            <a:ext cx="8382000" cy="338554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2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2200" b="1" dirty="0" smtClean="0">
                <a:solidFill>
                  <a:srgbClr val="000099"/>
                </a:solidFill>
              </a:rPr>
              <a:t>HU participates in NOAA </a:t>
            </a:r>
            <a:r>
              <a:rPr lang="en-US" sz="2200" b="1" dirty="0">
                <a:solidFill>
                  <a:srgbClr val="000099"/>
                </a:solidFill>
              </a:rPr>
              <a:t>GOES-R </a:t>
            </a:r>
            <a:r>
              <a:rPr lang="en-US" sz="2200" b="1" dirty="0" smtClean="0">
                <a:solidFill>
                  <a:srgbClr val="000099"/>
                </a:solidFill>
              </a:rPr>
              <a:t>preparation and risk reduction activities (GOES-R ABI Algorithm Working Group)</a:t>
            </a:r>
            <a:endParaRPr lang="en-US" sz="2200" b="1" dirty="0">
              <a:solidFill>
                <a:srgbClr val="000099"/>
              </a:solidFill>
            </a:endParaRPr>
          </a:p>
          <a:p>
            <a:endParaRPr lang="en-US" sz="2200" b="1" dirty="0" smtClean="0">
              <a:solidFill>
                <a:srgbClr val="000099"/>
              </a:solidFill>
            </a:endParaRPr>
          </a:p>
          <a:p>
            <a:endParaRPr lang="en-US" sz="2200" b="1" dirty="0" smtClean="0">
              <a:solidFill>
                <a:srgbClr val="000099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200" b="1" u="sng" dirty="0" smtClean="0">
                <a:solidFill>
                  <a:srgbClr val="000099"/>
                </a:solidFill>
              </a:rPr>
              <a:t>Two main focuses of the HU research: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0099"/>
                </a:solidFill>
              </a:rPr>
              <a:t>   </a:t>
            </a:r>
            <a:r>
              <a:rPr lang="en-US" sz="2000" b="1" dirty="0" smtClean="0">
                <a:solidFill>
                  <a:srgbClr val="000099"/>
                </a:solidFill>
              </a:rPr>
              <a:t>Develop ABI+PHS approach to improve the accuracy of ABI retrievals;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0099"/>
                </a:solidFill>
              </a:rPr>
              <a:t>   Enhance retrieval algorithm with ability to process all-sky (clear and cloudy) observation conditions.</a:t>
            </a:r>
            <a:endParaRPr lang="en-US" sz="2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143000" y="528935"/>
            <a:ext cx="16914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C3300"/>
                </a:solidFill>
                <a:latin typeface="Arial" charset="0"/>
              </a:rPr>
              <a:t>Summary:</a:t>
            </a:r>
            <a:endParaRPr lang="en-US" b="1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304800" y="1260475"/>
            <a:ext cx="8534400" cy="489364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000099"/>
                </a:solidFill>
              </a:rPr>
              <a:t>Fast and accurate regression algorithm to retrieve atmospheric thermodynamic </a:t>
            </a:r>
            <a:r>
              <a:rPr lang="en-US" b="1" dirty="0" smtClean="0">
                <a:solidFill>
                  <a:srgbClr val="000099"/>
                </a:solidFill>
              </a:rPr>
              <a:t>state, cloud and </a:t>
            </a:r>
            <a:r>
              <a:rPr lang="en-US" b="1" dirty="0">
                <a:solidFill>
                  <a:srgbClr val="000099"/>
                </a:solidFill>
              </a:rPr>
              <a:t>surface characteristics for GOES-R ABI is under development and intensive </a:t>
            </a:r>
            <a:r>
              <a:rPr lang="en-US" b="1" dirty="0" smtClean="0">
                <a:solidFill>
                  <a:srgbClr val="000099"/>
                </a:solidFill>
              </a:rPr>
              <a:t>validation</a:t>
            </a:r>
            <a:endParaRPr lang="en-US" b="1" dirty="0">
              <a:solidFill>
                <a:srgbClr val="000099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b="1" dirty="0">
              <a:solidFill>
                <a:srgbClr val="000099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000099"/>
                </a:solidFill>
              </a:rPr>
              <a:t>The algorithm can process both, clear and cloudy, observation conditions and shows consistent retrievals of cloud parameters: cloud top altitude, pressure, and cloud </a:t>
            </a:r>
            <a:r>
              <a:rPr lang="en-US" b="1" dirty="0" smtClean="0">
                <a:solidFill>
                  <a:srgbClr val="000099"/>
                </a:solidFill>
              </a:rPr>
              <a:t>fraction</a:t>
            </a:r>
            <a:endParaRPr lang="en-US" b="1" dirty="0">
              <a:solidFill>
                <a:srgbClr val="000099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b="1" dirty="0">
              <a:solidFill>
                <a:srgbClr val="000099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000099"/>
                </a:solidFill>
              </a:rPr>
              <a:t>GOES-R ABI has a potential for </a:t>
            </a:r>
            <a:r>
              <a:rPr lang="en-US" b="1" dirty="0" err="1">
                <a:solidFill>
                  <a:srgbClr val="000099"/>
                </a:solidFill>
              </a:rPr>
              <a:t>mesoscale</a:t>
            </a:r>
            <a:r>
              <a:rPr lang="en-US" b="1" dirty="0">
                <a:solidFill>
                  <a:srgbClr val="000099"/>
                </a:solidFill>
              </a:rPr>
              <a:t> atmospheric soundings in combination with JPSS </a:t>
            </a:r>
            <a:r>
              <a:rPr lang="en-US" b="1" dirty="0" smtClean="0">
                <a:solidFill>
                  <a:srgbClr val="000099"/>
                </a:solidFill>
              </a:rPr>
              <a:t>observations, although can not fully replace having </a:t>
            </a:r>
            <a:r>
              <a:rPr lang="en-US" b="1" dirty="0" err="1" smtClean="0">
                <a:solidFill>
                  <a:srgbClr val="000099"/>
                </a:solidFill>
              </a:rPr>
              <a:t>hyperspectral</a:t>
            </a:r>
            <a:r>
              <a:rPr lang="en-US" b="1" dirty="0" smtClean="0">
                <a:solidFill>
                  <a:srgbClr val="000099"/>
                </a:solidFill>
              </a:rPr>
              <a:t> sounder on a geostationary satellite.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962400"/>
            <a:ext cx="5356860" cy="2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abi_instrument_from_I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8300" y="736600"/>
            <a:ext cx="30861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WILMA_FD_22_IR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886200"/>
            <a:ext cx="304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324600" y="3578423"/>
            <a:ext cx="1676400" cy="30777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ABI Full Disk Scan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096001" y="3106579"/>
            <a:ext cx="19049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b="1" i="1" dirty="0" smtClean="0"/>
              <a:t>Figure credit: </a:t>
            </a:r>
            <a:r>
              <a:rPr lang="en-US" sz="1000" b="1" i="1" dirty="0"/>
              <a:t>ITT </a:t>
            </a:r>
            <a:r>
              <a:rPr lang="en-US" sz="1000" b="1" i="1" dirty="0" smtClean="0"/>
              <a:t>Industries</a:t>
            </a:r>
            <a:endParaRPr lang="en-US" sz="10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762000"/>
            <a:ext cx="4724400" cy="3046988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7030A0"/>
                </a:solidFill>
              </a:rPr>
              <a:t>   The primary instrument on GOES-R satellite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7030A0"/>
                </a:solidFill>
              </a:rPr>
              <a:t>   Broad-band visible &amp; IR spectrometer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7030A0"/>
                </a:solidFill>
              </a:rPr>
              <a:t>   Imaging Earth’s weather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7030A0"/>
                </a:solidFill>
              </a:rPr>
              <a:t>   High spatial and temporal resolution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7030A0"/>
                </a:solidFill>
              </a:rPr>
              <a:t>   Scheduled for flight in 2015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7030A0"/>
                </a:solidFill>
              </a:rPr>
              <a:t>   Retrieve products include:</a:t>
            </a:r>
          </a:p>
          <a:p>
            <a:pPr lvl="3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7030A0"/>
                </a:solidFill>
              </a:rPr>
              <a:t>  </a:t>
            </a:r>
            <a:r>
              <a:rPr lang="en-US" sz="1600" b="1" dirty="0" smtClean="0">
                <a:solidFill>
                  <a:srgbClr val="FF0000"/>
                </a:solidFill>
              </a:rPr>
              <a:t>Air temperature</a:t>
            </a:r>
          </a:p>
          <a:p>
            <a:pPr lvl="3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7030A0"/>
                </a:solidFill>
              </a:rPr>
              <a:t>  </a:t>
            </a:r>
            <a:r>
              <a:rPr lang="en-US" sz="1600" b="1" dirty="0" smtClean="0">
                <a:solidFill>
                  <a:srgbClr val="FF0000"/>
                </a:solidFill>
              </a:rPr>
              <a:t>Water vapor</a:t>
            </a:r>
          </a:p>
          <a:p>
            <a:pPr lvl="3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7030A0"/>
                </a:solidFill>
              </a:rPr>
              <a:t>  Ozone</a:t>
            </a:r>
          </a:p>
          <a:p>
            <a:pPr lvl="3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7030A0"/>
                </a:solidFill>
              </a:rPr>
              <a:t>  Surface properties</a:t>
            </a:r>
          </a:p>
          <a:p>
            <a:pPr lvl="3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7030A0"/>
                </a:solidFill>
              </a:rPr>
              <a:t>  Cloud properties</a:t>
            </a:r>
          </a:p>
          <a:p>
            <a:pPr lvl="3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7030A0"/>
                </a:solidFill>
              </a:rPr>
              <a:t>  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0622" y="228600"/>
            <a:ext cx="57077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A02828"/>
                </a:solidFill>
              </a:rPr>
              <a:t>What is Advanced Baseline Imager (ABI):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838200"/>
            <a:ext cx="4407946" cy="319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abi_7_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" y="685801"/>
            <a:ext cx="4001059" cy="2590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295400" y="228600"/>
            <a:ext cx="1828800" cy="338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10 ABI </a:t>
            </a:r>
            <a:r>
              <a:rPr lang="en-US" sz="1600" b="1" dirty="0">
                <a:solidFill>
                  <a:srgbClr val="FF0000"/>
                </a:solidFill>
              </a:rPr>
              <a:t>IR </a:t>
            </a:r>
            <a:r>
              <a:rPr lang="en-US" sz="1600" b="1" dirty="0" smtClean="0">
                <a:solidFill>
                  <a:srgbClr val="FF0000"/>
                </a:solidFill>
              </a:rPr>
              <a:t>Bands: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abi_1_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" y="3903959"/>
            <a:ext cx="4007727" cy="2420641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90600" y="3471446"/>
            <a:ext cx="2514600" cy="338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6 ABI Vis/Near-IR Bands: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4123998"/>
            <a:ext cx="4267200" cy="2200602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</a:rPr>
              <a:t>   </a:t>
            </a:r>
            <a:r>
              <a:rPr lang="en-US" sz="1600" b="1" u="sng" dirty="0" smtClean="0">
                <a:solidFill>
                  <a:srgbClr val="7030A0"/>
                </a:solidFill>
              </a:rPr>
              <a:t>Polar </a:t>
            </a:r>
            <a:r>
              <a:rPr lang="en-US" sz="1600" b="1" u="sng" dirty="0" err="1" smtClean="0">
                <a:solidFill>
                  <a:srgbClr val="7030A0"/>
                </a:solidFill>
              </a:rPr>
              <a:t>Hyperspectral</a:t>
            </a:r>
            <a:r>
              <a:rPr lang="en-US" sz="1600" b="1" u="sng" dirty="0" smtClean="0">
                <a:solidFill>
                  <a:srgbClr val="7030A0"/>
                </a:solidFill>
              </a:rPr>
              <a:t> Satellite (PHS)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00B050"/>
                </a:solidFill>
              </a:rPr>
              <a:t> </a:t>
            </a:r>
            <a:r>
              <a:rPr lang="en-US" sz="1500" b="1" dirty="0" smtClean="0">
                <a:solidFill>
                  <a:srgbClr val="00B050"/>
                </a:solidFill>
              </a:rPr>
              <a:t>1000s of spectral channels </a:t>
            </a:r>
            <a:r>
              <a:rPr lang="en-US" sz="1500" b="1" dirty="0" smtClean="0">
                <a:solidFill>
                  <a:srgbClr val="00B050"/>
                </a:solidFill>
                <a:sym typeface="Wingdings" pitchFamily="2" charset="2"/>
              </a:rPr>
              <a:t>=&gt;</a:t>
            </a:r>
            <a:endParaRPr lang="en-US" sz="1500" b="1" dirty="0" smtClean="0">
              <a:solidFill>
                <a:srgbClr val="00B05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1500" b="1" dirty="0" smtClean="0">
                <a:solidFill>
                  <a:srgbClr val="00B050"/>
                </a:solidFill>
              </a:rPr>
              <a:t>  Higher actual retrieval SNR</a:t>
            </a:r>
          </a:p>
          <a:p>
            <a:pPr lvl="1">
              <a:buFont typeface="Arial" pitchFamily="34" charset="0"/>
              <a:buChar char="•"/>
            </a:pPr>
            <a:r>
              <a:rPr lang="en-US" sz="1500" b="1" dirty="0" smtClean="0">
                <a:solidFill>
                  <a:srgbClr val="00B050"/>
                </a:solidFill>
              </a:rPr>
              <a:t>  Higher vertical resolution </a:t>
            </a:r>
          </a:p>
          <a:p>
            <a:pPr lvl="1">
              <a:buFont typeface="Arial" pitchFamily="34" charset="0"/>
              <a:buChar char="•"/>
            </a:pPr>
            <a:r>
              <a:rPr lang="en-US" sz="1500" b="1" dirty="0" smtClean="0">
                <a:solidFill>
                  <a:srgbClr val="00B050"/>
                </a:solidFill>
              </a:rPr>
              <a:t>  Higher accuracy of retrieved products</a:t>
            </a:r>
          </a:p>
          <a:p>
            <a:r>
              <a:rPr lang="en-US" sz="1500" b="1" dirty="0" smtClean="0">
                <a:solidFill>
                  <a:srgbClr val="FF0000"/>
                </a:solidFill>
              </a:rPr>
              <a:t>But…</a:t>
            </a:r>
          </a:p>
          <a:p>
            <a:pPr>
              <a:buFont typeface="Wingdings" pitchFamily="2" charset="2"/>
              <a:buChar char="Ø"/>
            </a:pPr>
            <a:r>
              <a:rPr lang="en-US" sz="1500" b="1" dirty="0" smtClean="0">
                <a:solidFill>
                  <a:srgbClr val="FF0000"/>
                </a:solidFill>
              </a:rPr>
              <a:t> Lower spatial resolution (12-15 km footprint)</a:t>
            </a:r>
          </a:p>
          <a:p>
            <a:pPr>
              <a:buFont typeface="Wingdings" pitchFamily="2" charset="2"/>
              <a:buChar char="Ø"/>
            </a:pPr>
            <a:r>
              <a:rPr lang="en-US" sz="1500" b="1" dirty="0" smtClean="0">
                <a:solidFill>
                  <a:srgbClr val="FF0000"/>
                </a:solidFill>
              </a:rPr>
              <a:t> Lower temporal resolution (twice per day over the same area)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124200"/>
            <a:ext cx="4303059" cy="3200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8541" y="957431"/>
            <a:ext cx="4303059" cy="315736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8600" y="496431"/>
            <a:ext cx="4267200" cy="2246769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rgbClr val="7030A0"/>
                </a:solidFill>
              </a:rPr>
              <a:t>The primary goal of ABI+PHS approach </a:t>
            </a:r>
            <a:r>
              <a:rPr lang="en-US" sz="1400" b="1" dirty="0" smtClean="0">
                <a:solidFill>
                  <a:srgbClr val="7030A0"/>
                </a:solidFill>
              </a:rPr>
              <a:t>is to combine high spatial and temporal resolution of ABI observations with high vertically resolved and accurate retrievals that can be obtained with </a:t>
            </a:r>
            <a:r>
              <a:rPr lang="en-US" sz="1400" b="1" dirty="0" err="1" smtClean="0">
                <a:solidFill>
                  <a:srgbClr val="7030A0"/>
                </a:solidFill>
              </a:rPr>
              <a:t>hyperspectral</a:t>
            </a:r>
            <a:r>
              <a:rPr lang="en-US" sz="1400" b="1" dirty="0" smtClean="0">
                <a:solidFill>
                  <a:srgbClr val="7030A0"/>
                </a:solidFill>
              </a:rPr>
              <a:t> instrument.</a:t>
            </a:r>
          </a:p>
          <a:p>
            <a:endParaRPr lang="en-US" sz="1400" b="1" dirty="0">
              <a:solidFill>
                <a:srgbClr val="7030A0"/>
              </a:solidFill>
            </a:endParaRPr>
          </a:p>
          <a:p>
            <a:r>
              <a:rPr lang="en-US" sz="1400" b="1" dirty="0" smtClean="0">
                <a:solidFill>
                  <a:srgbClr val="7030A0"/>
                </a:solidFill>
              </a:rPr>
              <a:t>The combination of both instruments is especially important for observations of rapidly developing hazardous weather conditions (severe storms, hurricanes, flooding, tornadoes, etc.)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4495800"/>
            <a:ext cx="4343400" cy="1692771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rgbClr val="7030A0"/>
                </a:solidFill>
              </a:rPr>
              <a:t>Latest approaches </a:t>
            </a:r>
            <a:r>
              <a:rPr lang="en-US" sz="1400" b="1" dirty="0" smtClean="0">
                <a:solidFill>
                  <a:srgbClr val="7030A0"/>
                </a:solidFill>
              </a:rPr>
              <a:t>to incorporate PHS soundings into ABI retrievals:</a:t>
            </a:r>
          </a:p>
          <a:p>
            <a:r>
              <a:rPr lang="en-US" sz="1000" b="1" dirty="0">
                <a:solidFill>
                  <a:srgbClr val="7030A0"/>
                </a:solidFill>
              </a:rPr>
              <a:t> </a:t>
            </a:r>
            <a:endParaRPr lang="en-US" sz="6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400" b="1" dirty="0" smtClean="0">
                <a:solidFill>
                  <a:srgbClr val="7030A0"/>
                </a:solidFill>
              </a:rPr>
              <a:t>  Temporal difference:</a:t>
            </a:r>
          </a:p>
          <a:p>
            <a:pPr indent="457200"/>
            <a:r>
              <a:rPr lang="en-US" sz="1400" b="1" dirty="0" smtClean="0">
                <a:solidFill>
                  <a:srgbClr val="7030A0"/>
                </a:solidFill>
              </a:rPr>
              <a:t>X</a:t>
            </a:r>
            <a:r>
              <a:rPr lang="en-US" sz="1400" b="1" baseline="-25000" dirty="0" smtClean="0">
                <a:solidFill>
                  <a:srgbClr val="7030A0"/>
                </a:solidFill>
              </a:rPr>
              <a:t>ABI+PHS</a:t>
            </a:r>
            <a:r>
              <a:rPr lang="en-US" sz="1400" b="1" dirty="0" smtClean="0">
                <a:solidFill>
                  <a:srgbClr val="7030A0"/>
                </a:solidFill>
              </a:rPr>
              <a:t>(t</a:t>
            </a:r>
            <a:r>
              <a:rPr lang="en-US" sz="1400" b="1" baseline="-25000" dirty="0" smtClean="0">
                <a:solidFill>
                  <a:srgbClr val="7030A0"/>
                </a:solidFill>
              </a:rPr>
              <a:t>1</a:t>
            </a:r>
            <a:r>
              <a:rPr lang="en-US" sz="1400" b="1" dirty="0" smtClean="0">
                <a:solidFill>
                  <a:srgbClr val="7030A0"/>
                </a:solidFill>
              </a:rPr>
              <a:t>) = X</a:t>
            </a:r>
            <a:r>
              <a:rPr lang="en-US" sz="1400" b="1" baseline="-25000" dirty="0" smtClean="0">
                <a:solidFill>
                  <a:srgbClr val="7030A0"/>
                </a:solidFill>
              </a:rPr>
              <a:t>PHS</a:t>
            </a:r>
            <a:r>
              <a:rPr lang="en-US" sz="1400" b="1" dirty="0" smtClean="0">
                <a:solidFill>
                  <a:srgbClr val="7030A0"/>
                </a:solidFill>
              </a:rPr>
              <a:t>(t</a:t>
            </a:r>
            <a:r>
              <a:rPr lang="en-US" sz="1400" b="1" baseline="-25000" dirty="0" smtClean="0">
                <a:solidFill>
                  <a:srgbClr val="7030A0"/>
                </a:solidFill>
              </a:rPr>
              <a:t>0</a:t>
            </a:r>
            <a:r>
              <a:rPr lang="en-US" sz="1400" b="1" dirty="0" smtClean="0">
                <a:solidFill>
                  <a:srgbClr val="7030A0"/>
                </a:solidFill>
              </a:rPr>
              <a:t>) + X</a:t>
            </a:r>
            <a:r>
              <a:rPr lang="en-US" sz="1400" b="1" baseline="-25000" dirty="0" smtClean="0">
                <a:solidFill>
                  <a:srgbClr val="7030A0"/>
                </a:solidFill>
              </a:rPr>
              <a:t>ABI</a:t>
            </a:r>
            <a:r>
              <a:rPr lang="en-US" sz="1400" b="1" dirty="0" smtClean="0">
                <a:solidFill>
                  <a:srgbClr val="7030A0"/>
                </a:solidFill>
              </a:rPr>
              <a:t>(t</a:t>
            </a:r>
            <a:r>
              <a:rPr lang="en-US" sz="1400" b="1" baseline="-25000" dirty="0" smtClean="0">
                <a:solidFill>
                  <a:srgbClr val="7030A0"/>
                </a:solidFill>
              </a:rPr>
              <a:t>1</a:t>
            </a:r>
            <a:r>
              <a:rPr lang="en-US" sz="1400" b="1" dirty="0" smtClean="0">
                <a:solidFill>
                  <a:srgbClr val="7030A0"/>
                </a:solidFill>
              </a:rPr>
              <a:t>) - X</a:t>
            </a:r>
            <a:r>
              <a:rPr lang="en-US" sz="1400" b="1" baseline="-25000" dirty="0" smtClean="0">
                <a:solidFill>
                  <a:srgbClr val="7030A0"/>
                </a:solidFill>
              </a:rPr>
              <a:t>ABI</a:t>
            </a:r>
            <a:r>
              <a:rPr lang="en-US" sz="1400" b="1" dirty="0" smtClean="0">
                <a:solidFill>
                  <a:srgbClr val="7030A0"/>
                </a:solidFill>
              </a:rPr>
              <a:t>(t</a:t>
            </a:r>
            <a:r>
              <a:rPr lang="en-US" sz="1400" b="1" baseline="-25000" dirty="0" smtClean="0">
                <a:solidFill>
                  <a:srgbClr val="7030A0"/>
                </a:solidFill>
              </a:rPr>
              <a:t>0</a:t>
            </a:r>
            <a:r>
              <a:rPr lang="en-US" sz="1400" b="1" dirty="0" smtClean="0">
                <a:solidFill>
                  <a:srgbClr val="7030A0"/>
                </a:solidFill>
              </a:rPr>
              <a:t>)</a:t>
            </a:r>
          </a:p>
          <a:p>
            <a:pPr indent="457200"/>
            <a:r>
              <a:rPr lang="en-US" sz="1000" b="1" dirty="0">
                <a:solidFill>
                  <a:srgbClr val="7030A0"/>
                </a:solidFill>
              </a:rPr>
              <a:t> </a:t>
            </a:r>
            <a:endParaRPr lang="en-US" sz="10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400" b="1" dirty="0" smtClean="0">
                <a:solidFill>
                  <a:srgbClr val="7030A0"/>
                </a:solidFill>
              </a:rPr>
              <a:t>  Center retrieval around PHS state:</a:t>
            </a:r>
          </a:p>
          <a:p>
            <a:pPr indent="457200"/>
            <a:r>
              <a:rPr lang="en-US" sz="1400" b="1" dirty="0" smtClean="0">
                <a:solidFill>
                  <a:srgbClr val="7030A0"/>
                </a:solidFill>
              </a:rPr>
              <a:t>X</a:t>
            </a:r>
            <a:r>
              <a:rPr lang="en-US" sz="1400" b="1" baseline="-25000" dirty="0" smtClean="0">
                <a:solidFill>
                  <a:srgbClr val="7030A0"/>
                </a:solidFill>
              </a:rPr>
              <a:t>ABI+PHS</a:t>
            </a:r>
            <a:r>
              <a:rPr lang="en-US" sz="1400" b="1" dirty="0" smtClean="0">
                <a:solidFill>
                  <a:srgbClr val="7030A0"/>
                </a:solidFill>
              </a:rPr>
              <a:t>(t</a:t>
            </a:r>
            <a:r>
              <a:rPr lang="en-US" sz="1400" b="1" baseline="-25000" dirty="0" smtClean="0">
                <a:solidFill>
                  <a:srgbClr val="7030A0"/>
                </a:solidFill>
              </a:rPr>
              <a:t>1</a:t>
            </a:r>
            <a:r>
              <a:rPr lang="en-US" sz="1400" b="1" dirty="0" smtClean="0">
                <a:solidFill>
                  <a:srgbClr val="7030A0"/>
                </a:solidFill>
              </a:rPr>
              <a:t>) - X</a:t>
            </a:r>
            <a:r>
              <a:rPr lang="en-US" sz="1400" b="1" baseline="-25000" dirty="0" smtClean="0">
                <a:solidFill>
                  <a:srgbClr val="7030A0"/>
                </a:solidFill>
              </a:rPr>
              <a:t>PHS</a:t>
            </a:r>
            <a:r>
              <a:rPr lang="en-US" sz="1400" b="1" dirty="0" smtClean="0">
                <a:solidFill>
                  <a:srgbClr val="7030A0"/>
                </a:solidFill>
              </a:rPr>
              <a:t>(t</a:t>
            </a:r>
            <a:r>
              <a:rPr lang="en-US" sz="1400" b="1" baseline="-25000" dirty="0" smtClean="0">
                <a:solidFill>
                  <a:srgbClr val="7030A0"/>
                </a:solidFill>
              </a:rPr>
              <a:t>0</a:t>
            </a:r>
            <a:r>
              <a:rPr lang="en-US" sz="1400" b="1" dirty="0" smtClean="0">
                <a:solidFill>
                  <a:srgbClr val="7030A0"/>
                </a:solidFill>
              </a:rPr>
              <a:t>) = G [R</a:t>
            </a:r>
            <a:r>
              <a:rPr lang="en-US" sz="1400" b="1" baseline="-25000" dirty="0" smtClean="0">
                <a:solidFill>
                  <a:srgbClr val="7030A0"/>
                </a:solidFill>
              </a:rPr>
              <a:t>ABI</a:t>
            </a:r>
            <a:r>
              <a:rPr lang="en-US" sz="1400" b="1" dirty="0" smtClean="0">
                <a:solidFill>
                  <a:srgbClr val="7030A0"/>
                </a:solidFill>
              </a:rPr>
              <a:t>(t</a:t>
            </a:r>
            <a:r>
              <a:rPr lang="en-US" sz="1400" b="1" baseline="-25000" dirty="0" smtClean="0">
                <a:solidFill>
                  <a:srgbClr val="7030A0"/>
                </a:solidFill>
              </a:rPr>
              <a:t>1</a:t>
            </a:r>
            <a:r>
              <a:rPr lang="en-US" sz="1400" b="1" dirty="0" smtClean="0">
                <a:solidFill>
                  <a:srgbClr val="7030A0"/>
                </a:solidFill>
              </a:rPr>
              <a:t>) – R</a:t>
            </a:r>
            <a:r>
              <a:rPr lang="en-US" sz="1400" b="1" baseline="-25000" dirty="0" smtClean="0">
                <a:solidFill>
                  <a:srgbClr val="7030A0"/>
                </a:solidFill>
              </a:rPr>
              <a:t>ABI/PHS</a:t>
            </a:r>
            <a:r>
              <a:rPr lang="en-US" sz="1400" b="1" dirty="0" smtClean="0">
                <a:solidFill>
                  <a:srgbClr val="7030A0"/>
                </a:solidFill>
              </a:rPr>
              <a:t>(t</a:t>
            </a:r>
            <a:r>
              <a:rPr lang="en-US" sz="1400" b="1" baseline="-25000" dirty="0" smtClean="0">
                <a:solidFill>
                  <a:srgbClr val="7030A0"/>
                </a:solidFill>
              </a:rPr>
              <a:t>0</a:t>
            </a:r>
            <a:r>
              <a:rPr lang="en-US" sz="1400" b="1" dirty="0" smtClean="0">
                <a:solidFill>
                  <a:srgbClr val="7030A0"/>
                </a:solidFill>
              </a:rPr>
              <a:t>)]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6200" y="221171"/>
            <a:ext cx="7239000" cy="76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8" tIns="45714" rIns="91428" bIns="45714" anchor="b">
            <a:spAutoFit/>
          </a:bodyPr>
          <a:lstStyle/>
          <a:p>
            <a:pPr algn="ctr"/>
            <a:r>
              <a:rPr lang="en-US" b="1" i="1" dirty="0">
                <a:solidFill>
                  <a:srgbClr val="7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Joint Airborne IASI Validation Experiment (</a:t>
            </a:r>
            <a:r>
              <a:rPr lang="en-US" b="1" i="1" dirty="0" err="1">
                <a:solidFill>
                  <a:srgbClr val="7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JAIVEx</a:t>
            </a:r>
            <a:r>
              <a:rPr lang="en-US" b="1" i="1" dirty="0" smtClean="0">
                <a:solidFill>
                  <a:srgbClr val="7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):</a:t>
            </a:r>
          </a:p>
          <a:p>
            <a:pPr algn="ctr"/>
            <a:r>
              <a:rPr lang="en-US" sz="2000" b="1" i="1" u="sng" dirty="0" smtClean="0">
                <a:solidFill>
                  <a:srgbClr val="7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perfect Cal/Val campaign to test ABI+PHS</a:t>
            </a:r>
            <a:endParaRPr lang="en-US" sz="2000" b="1" u="sng" dirty="0">
              <a:solidFill>
                <a:schemeClr val="tx2"/>
              </a:solidFill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152400" y="2713038"/>
            <a:ext cx="8763000" cy="320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marL="392113" indent="-392113" algn="ctr" defTabSz="1028700">
              <a:lnSpc>
                <a:spcPct val="90000"/>
              </a:lnSpc>
            </a:pPr>
            <a:r>
              <a:rPr lang="en-US" sz="1500" b="1" i="1" dirty="0">
                <a:solidFill>
                  <a:srgbClr val="D10E0C"/>
                </a:solidFill>
              </a:rPr>
              <a:t>US-European collaboration focusing on the validation of radiance and geophysical products from </a:t>
            </a:r>
            <a:r>
              <a:rPr lang="en-US" sz="1500" b="1" i="1" dirty="0" err="1">
                <a:solidFill>
                  <a:srgbClr val="D10E0C"/>
                </a:solidFill>
              </a:rPr>
              <a:t>MetOp</a:t>
            </a:r>
            <a:r>
              <a:rPr lang="en-US" sz="1500" b="1" i="1" dirty="0">
                <a:solidFill>
                  <a:srgbClr val="D10E0C"/>
                </a:solidFill>
              </a:rPr>
              <a:t>-A </a:t>
            </a:r>
          </a:p>
          <a:p>
            <a:pPr marL="392113" indent="-392113" algn="ctr" defTabSz="1028700">
              <a:lnSpc>
                <a:spcPct val="90000"/>
              </a:lnSpc>
            </a:pPr>
            <a:r>
              <a:rPr lang="en-US" sz="1500" b="1" i="1" dirty="0">
                <a:solidFill>
                  <a:srgbClr val="D10E0C"/>
                </a:solidFill>
              </a:rPr>
              <a:t>(1</a:t>
            </a:r>
            <a:r>
              <a:rPr lang="en-US" sz="1500" b="1" i="1" baseline="30000" dirty="0">
                <a:solidFill>
                  <a:srgbClr val="D10E0C"/>
                </a:solidFill>
              </a:rPr>
              <a:t>st </a:t>
            </a:r>
            <a:r>
              <a:rPr lang="en-US" sz="1500" b="1" i="1" dirty="0">
                <a:solidFill>
                  <a:srgbClr val="D10E0C"/>
                </a:solidFill>
              </a:rPr>
              <a:t>advanced sounder in </a:t>
            </a:r>
            <a:r>
              <a:rPr lang="en-US" sz="1500" b="1" dirty="0">
                <a:solidFill>
                  <a:srgbClr val="D10E0C"/>
                </a:solidFill>
              </a:rPr>
              <a:t>the Joint Polar Satellite System</a:t>
            </a:r>
            <a:r>
              <a:rPr lang="en-US" sz="1500" b="1" dirty="0" smtClean="0">
                <a:solidFill>
                  <a:srgbClr val="D10E0C"/>
                </a:solidFill>
              </a:rPr>
              <a:t>)</a:t>
            </a:r>
          </a:p>
          <a:p>
            <a:pPr marL="392113" indent="-392113" algn="ctr" defTabSz="1028700">
              <a:lnSpc>
                <a:spcPct val="90000"/>
              </a:lnSpc>
            </a:pPr>
            <a:endParaRPr lang="en-US" sz="1500" b="1" dirty="0"/>
          </a:p>
          <a:p>
            <a:pPr marL="392113" indent="-392113" defTabSz="1028700">
              <a:lnSpc>
                <a:spcPct val="40000"/>
              </a:lnSpc>
              <a:spcBef>
                <a:spcPct val="20000"/>
              </a:spcBef>
              <a:buFontTx/>
              <a:buChar char="•"/>
            </a:pPr>
            <a:r>
              <a:rPr lang="en-US" sz="1500" b="1" u="sng" dirty="0">
                <a:solidFill>
                  <a:srgbClr val="0000FF"/>
                </a:solidFill>
              </a:rPr>
              <a:t>Location/dates</a:t>
            </a:r>
          </a:p>
          <a:p>
            <a:pPr marL="392113" indent="-392113" defTabSz="1028700">
              <a:lnSpc>
                <a:spcPct val="40000"/>
              </a:lnSpc>
              <a:spcBef>
                <a:spcPct val="20000"/>
              </a:spcBef>
              <a:buFontTx/>
              <a:buChar char="•"/>
            </a:pPr>
            <a:endParaRPr lang="en-US" sz="1500" dirty="0">
              <a:solidFill>
                <a:srgbClr val="0000FF"/>
              </a:solidFill>
            </a:endParaRPr>
          </a:p>
          <a:p>
            <a:pPr marL="771525" lvl="1" indent="-377825" defTabSz="1028700">
              <a:lnSpc>
                <a:spcPct val="40000"/>
              </a:lnSpc>
              <a:spcBef>
                <a:spcPct val="20000"/>
              </a:spcBef>
              <a:buFontTx/>
              <a:buChar char="–"/>
            </a:pPr>
            <a:r>
              <a:rPr lang="en-US" sz="1500" b="1" dirty="0"/>
              <a:t>Houston, </a:t>
            </a:r>
            <a:r>
              <a:rPr lang="en-US" sz="1500" b="1" dirty="0" smtClean="0"/>
              <a:t>TX, DOE </a:t>
            </a:r>
            <a:r>
              <a:rPr lang="en-US" sz="1500" b="1" dirty="0"/>
              <a:t>ARM CART site, </a:t>
            </a:r>
            <a:r>
              <a:rPr lang="en-US" sz="1500" b="1" dirty="0" smtClean="0"/>
              <a:t>OK, Gulf </a:t>
            </a:r>
            <a:r>
              <a:rPr lang="en-US" sz="1500" b="1" dirty="0"/>
              <a:t>of Mexico</a:t>
            </a:r>
          </a:p>
          <a:p>
            <a:pPr marL="771525" lvl="1" indent="-377825" defTabSz="1028700">
              <a:lnSpc>
                <a:spcPct val="40000"/>
              </a:lnSpc>
              <a:spcBef>
                <a:spcPct val="20000"/>
              </a:spcBef>
              <a:buFontTx/>
              <a:buChar char="–"/>
            </a:pPr>
            <a:endParaRPr lang="en-US" sz="1500" b="1" dirty="0"/>
          </a:p>
          <a:p>
            <a:pPr marL="771525" lvl="1" indent="-377825" defTabSz="1028700">
              <a:lnSpc>
                <a:spcPct val="40000"/>
              </a:lnSpc>
              <a:spcBef>
                <a:spcPct val="20000"/>
              </a:spcBef>
              <a:buFontTx/>
              <a:buChar char="–"/>
            </a:pPr>
            <a:r>
              <a:rPr lang="en-US" sz="1500" b="1" dirty="0"/>
              <a:t>14 Apr–4 May, 2007</a:t>
            </a:r>
          </a:p>
          <a:p>
            <a:pPr marL="771525" lvl="1" indent="-377825" defTabSz="1028700">
              <a:lnSpc>
                <a:spcPct val="40000"/>
              </a:lnSpc>
              <a:spcBef>
                <a:spcPct val="20000"/>
              </a:spcBef>
              <a:buFontTx/>
              <a:buChar char="–"/>
            </a:pPr>
            <a:endParaRPr lang="en-US" sz="1500" b="1" dirty="0"/>
          </a:p>
          <a:p>
            <a:pPr marL="392113" indent="-392113" defTabSz="1028700">
              <a:lnSpc>
                <a:spcPct val="40000"/>
              </a:lnSpc>
              <a:spcBef>
                <a:spcPct val="20000"/>
              </a:spcBef>
              <a:buFontTx/>
              <a:buChar char="•"/>
            </a:pPr>
            <a:r>
              <a:rPr lang="en-US" sz="1500" b="1" u="sng" dirty="0" smtClean="0">
                <a:solidFill>
                  <a:srgbClr val="3333FF"/>
                </a:solidFill>
              </a:rPr>
              <a:t>Aircrafts</a:t>
            </a:r>
            <a:endParaRPr lang="en-US" sz="1500" dirty="0">
              <a:solidFill>
                <a:srgbClr val="3333FF"/>
              </a:solidFill>
            </a:endParaRPr>
          </a:p>
          <a:p>
            <a:pPr marL="771525" lvl="1" indent="-377825" defTabSz="1028700">
              <a:lnSpc>
                <a:spcPct val="40000"/>
              </a:lnSpc>
              <a:spcBef>
                <a:spcPct val="20000"/>
              </a:spcBef>
              <a:buFontTx/>
              <a:buChar char="–"/>
            </a:pPr>
            <a:endParaRPr lang="en-US" sz="1500" b="1" dirty="0"/>
          </a:p>
          <a:p>
            <a:pPr marL="771525" lvl="1" indent="-377825" defTabSz="1028700">
              <a:lnSpc>
                <a:spcPct val="40000"/>
              </a:lnSpc>
              <a:spcBef>
                <a:spcPct val="20000"/>
              </a:spcBef>
              <a:buFontTx/>
              <a:buChar char="–"/>
            </a:pPr>
            <a:r>
              <a:rPr lang="en-US" sz="1500" b="1" dirty="0"/>
              <a:t>NASA WB-57 (NAST-I, NAST-M, S-HIS)</a:t>
            </a:r>
          </a:p>
          <a:p>
            <a:pPr marL="771525" lvl="1" indent="-377825" defTabSz="1028700">
              <a:lnSpc>
                <a:spcPct val="40000"/>
              </a:lnSpc>
              <a:spcBef>
                <a:spcPct val="20000"/>
              </a:spcBef>
              <a:buFontTx/>
              <a:buChar char="–"/>
            </a:pPr>
            <a:endParaRPr lang="en-US" sz="1500" b="1" dirty="0"/>
          </a:p>
          <a:p>
            <a:pPr marL="771525" lvl="1" indent="-377825" defTabSz="1028700">
              <a:lnSpc>
                <a:spcPct val="40000"/>
              </a:lnSpc>
              <a:spcBef>
                <a:spcPct val="20000"/>
              </a:spcBef>
              <a:buFontTx/>
              <a:buChar char="–"/>
            </a:pPr>
            <a:r>
              <a:rPr lang="en-US" sz="1500" b="1" dirty="0"/>
              <a:t>UK </a:t>
            </a:r>
            <a:r>
              <a:rPr lang="en-US" sz="1500" b="1" dirty="0" smtClean="0"/>
              <a:t>BAe146-301 </a:t>
            </a:r>
            <a:r>
              <a:rPr lang="en-US" sz="1500" b="1" dirty="0"/>
              <a:t>(ARIES, MARSS, </a:t>
            </a:r>
            <a:r>
              <a:rPr lang="en-US" sz="1500" b="1" dirty="0" err="1"/>
              <a:t>Deimos</a:t>
            </a:r>
            <a:r>
              <a:rPr lang="en-US" sz="1500" b="1" dirty="0"/>
              <a:t>, SWS; </a:t>
            </a:r>
            <a:r>
              <a:rPr lang="en-US" sz="1500" b="1" dirty="0" err="1" smtClean="0"/>
              <a:t>dropsondes</a:t>
            </a:r>
            <a:r>
              <a:rPr lang="en-US" sz="1500" b="1" dirty="0" smtClean="0"/>
              <a:t>)</a:t>
            </a:r>
            <a:endParaRPr lang="en-US" sz="1500" b="1" dirty="0"/>
          </a:p>
          <a:p>
            <a:pPr marL="771525" lvl="1" indent="-377825" defTabSz="1028700">
              <a:lnSpc>
                <a:spcPct val="40000"/>
              </a:lnSpc>
              <a:spcBef>
                <a:spcPct val="20000"/>
              </a:spcBef>
            </a:pPr>
            <a:endParaRPr lang="en-US" sz="1500" u="sng" dirty="0"/>
          </a:p>
          <a:p>
            <a:pPr marL="392113" indent="-392113" defTabSz="1028700">
              <a:lnSpc>
                <a:spcPct val="40000"/>
              </a:lnSpc>
              <a:spcBef>
                <a:spcPct val="20000"/>
              </a:spcBef>
              <a:buFontTx/>
              <a:buChar char="•"/>
            </a:pPr>
            <a:r>
              <a:rPr lang="en-US" sz="1500" b="1" u="sng" dirty="0">
                <a:solidFill>
                  <a:srgbClr val="3333FF"/>
                </a:solidFill>
              </a:rPr>
              <a:t>Satellites</a:t>
            </a:r>
          </a:p>
          <a:p>
            <a:pPr marL="392113" indent="-392113" defTabSz="1028700">
              <a:lnSpc>
                <a:spcPct val="40000"/>
              </a:lnSpc>
              <a:spcBef>
                <a:spcPct val="20000"/>
              </a:spcBef>
              <a:buFontTx/>
              <a:buChar char="•"/>
            </a:pPr>
            <a:endParaRPr lang="en-US" sz="1500" dirty="0">
              <a:solidFill>
                <a:srgbClr val="3333FF"/>
              </a:solidFill>
            </a:endParaRPr>
          </a:p>
          <a:p>
            <a:pPr marL="771525" lvl="1" indent="-377825" defTabSz="1028700">
              <a:lnSpc>
                <a:spcPct val="40000"/>
              </a:lnSpc>
              <a:spcBef>
                <a:spcPct val="20000"/>
              </a:spcBef>
              <a:buFontTx/>
              <a:buChar char="–"/>
            </a:pPr>
            <a:r>
              <a:rPr lang="en-US" sz="1500" b="1" dirty="0" err="1"/>
              <a:t>MetOp</a:t>
            </a:r>
            <a:r>
              <a:rPr lang="en-US" sz="1500" b="1" dirty="0"/>
              <a:t>-A (</a:t>
            </a:r>
            <a:r>
              <a:rPr lang="en-US" sz="1500" b="1" dirty="0">
                <a:solidFill>
                  <a:srgbClr val="7F0000"/>
                </a:solidFill>
              </a:rPr>
              <a:t>IASI</a:t>
            </a:r>
            <a:r>
              <a:rPr lang="en-US" sz="1500" b="1" dirty="0"/>
              <a:t>, AMSU, MHS,  AVHRR, HIRS, GOME, SBUV, ACAT)</a:t>
            </a:r>
          </a:p>
          <a:p>
            <a:pPr marL="771525" lvl="1" indent="-377825" defTabSz="1028700">
              <a:lnSpc>
                <a:spcPct val="40000"/>
              </a:lnSpc>
              <a:spcBef>
                <a:spcPct val="20000"/>
              </a:spcBef>
              <a:buFontTx/>
              <a:buChar char="–"/>
            </a:pPr>
            <a:endParaRPr lang="en-US" sz="1500" b="1" dirty="0"/>
          </a:p>
          <a:p>
            <a:pPr marL="771525" lvl="1" indent="-377825" defTabSz="1028700">
              <a:lnSpc>
                <a:spcPct val="40000"/>
              </a:lnSpc>
              <a:spcBef>
                <a:spcPct val="20000"/>
              </a:spcBef>
              <a:buFontTx/>
              <a:buChar char="–"/>
            </a:pPr>
            <a:r>
              <a:rPr lang="en-US" sz="1500" b="1" dirty="0"/>
              <a:t>A-train (Aqua </a:t>
            </a:r>
            <a:r>
              <a:rPr lang="en-US" sz="1500" b="1" dirty="0">
                <a:solidFill>
                  <a:srgbClr val="7F0000"/>
                </a:solidFill>
              </a:rPr>
              <a:t>AIRS</a:t>
            </a:r>
            <a:r>
              <a:rPr lang="en-US" sz="1500" b="1" dirty="0"/>
              <a:t>, AMSU, HSB, MODIS; Aura TES; </a:t>
            </a:r>
            <a:r>
              <a:rPr lang="en-US" sz="1500" b="1" dirty="0" err="1"/>
              <a:t>CloudSat</a:t>
            </a:r>
            <a:r>
              <a:rPr lang="en-US" sz="1500" b="1" dirty="0"/>
              <a:t>; and </a:t>
            </a:r>
            <a:r>
              <a:rPr lang="en-US" sz="1500" b="1" dirty="0" err="1" smtClean="0"/>
              <a:t>Calipso</a:t>
            </a:r>
            <a:r>
              <a:rPr lang="en-US" sz="1500" b="1" dirty="0"/>
              <a:t>)</a:t>
            </a:r>
          </a:p>
          <a:p>
            <a:pPr marL="771525" lvl="1" indent="-377825" defTabSz="1028700">
              <a:lnSpc>
                <a:spcPct val="40000"/>
              </a:lnSpc>
              <a:spcBef>
                <a:spcPct val="20000"/>
              </a:spcBef>
              <a:buFontTx/>
              <a:buChar char="–"/>
            </a:pPr>
            <a:endParaRPr lang="en-US" sz="1500" dirty="0"/>
          </a:p>
        </p:txBody>
      </p:sp>
      <p:sp>
        <p:nvSpPr>
          <p:cNvPr id="75780" name="Rectangle 3"/>
          <p:cNvSpPr>
            <a:spLocks noChangeArrowheads="1"/>
          </p:cNvSpPr>
          <p:nvPr/>
        </p:nvSpPr>
        <p:spPr bwMode="auto">
          <a:xfrm>
            <a:off x="2779713" y="3495675"/>
            <a:ext cx="177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pPr defTabSz="812800"/>
            <a:endParaRPr lang="en-US">
              <a:ea typeface="ＭＳ Ｐゴシック" pitchFamily="-110" charset="-128"/>
            </a:endParaRPr>
          </a:p>
        </p:txBody>
      </p:sp>
      <p:pic>
        <p:nvPicPr>
          <p:cNvPr id="75781" name="Picture 4" descr="j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9188"/>
            <a:ext cx="1981200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5" descr="WB-57"/>
          <p:cNvPicPr>
            <a:picLocks noChangeAspect="1" noChangeArrowheads="1"/>
          </p:cNvPicPr>
          <p:nvPr/>
        </p:nvPicPr>
        <p:blipFill>
          <a:blip r:embed="rId3" cstate="print"/>
          <a:srcRect t="18188" b="22223"/>
          <a:stretch>
            <a:fillRect/>
          </a:stretch>
        </p:blipFill>
        <p:spPr bwMode="auto">
          <a:xfrm>
            <a:off x="6934200" y="1120775"/>
            <a:ext cx="22098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3" name="Picture 6" descr="SGP"/>
          <p:cNvPicPr>
            <a:picLocks noChangeAspect="1" noChangeArrowheads="1"/>
          </p:cNvPicPr>
          <p:nvPr/>
        </p:nvPicPr>
        <p:blipFill>
          <a:blip r:embed="rId4" cstate="print"/>
          <a:srcRect t="4080" b="10573"/>
          <a:stretch>
            <a:fillRect/>
          </a:stretch>
        </p:blipFill>
        <p:spPr bwMode="auto">
          <a:xfrm>
            <a:off x="1828800" y="1135063"/>
            <a:ext cx="2743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4" name="Picture 8" descr="FlightArea"/>
          <p:cNvPicPr>
            <a:picLocks noChangeAspect="1" noChangeArrowheads="1"/>
          </p:cNvPicPr>
          <p:nvPr/>
        </p:nvPicPr>
        <p:blipFill>
          <a:blip r:embed="rId5" cstate="print"/>
          <a:srcRect b="16176"/>
          <a:stretch>
            <a:fillRect/>
          </a:stretch>
        </p:blipFill>
        <p:spPr bwMode="auto">
          <a:xfrm>
            <a:off x="4572000" y="1143000"/>
            <a:ext cx="236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Line 9"/>
          <p:cNvSpPr>
            <a:spLocks noChangeShapeType="1"/>
          </p:cNvSpPr>
          <p:nvPr/>
        </p:nvSpPr>
        <p:spPr bwMode="auto">
          <a:xfrm flipV="1">
            <a:off x="4191000" y="1219200"/>
            <a:ext cx="1143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02925" tIns="51462" rIns="102925" bIns="51462" anchor="ctr"/>
          <a:lstStyle/>
          <a:p>
            <a:endParaRPr lang="en-US"/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533400" y="1676400"/>
            <a:ext cx="184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defTabSz="812800">
              <a:spcBef>
                <a:spcPct val="50000"/>
              </a:spcBef>
            </a:pPr>
            <a:endParaRPr lang="en-US">
              <a:latin typeface="Arial" charset="0"/>
              <a:ea typeface="ＭＳ Ｐゴシック" pitchFamily="-110" charset="-128"/>
            </a:endParaRP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152400" y="2057400"/>
            <a:ext cx="132715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pPr defTabSz="812800"/>
            <a:r>
              <a:rPr lang="en-US" sz="1600" dirty="0">
                <a:latin typeface="Arial" charset="0"/>
                <a:ea typeface="ＭＳ Ｐゴシック" pitchFamily="-110" charset="-128"/>
              </a:rPr>
              <a:t>BAe-146-301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7010400" y="2057400"/>
            <a:ext cx="7810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pPr defTabSz="812800"/>
            <a:r>
              <a:rPr lang="en-US" sz="1600" dirty="0">
                <a:latin typeface="Arial" charset="0"/>
                <a:ea typeface="ＭＳ Ｐゴシック" pitchFamily="-110" charset="-128"/>
              </a:rPr>
              <a:t>WB-57</a:t>
            </a:r>
          </a:p>
        </p:txBody>
      </p:sp>
      <p:sp>
        <p:nvSpPr>
          <p:cNvPr id="75789" name="Oval 13"/>
          <p:cNvSpPr>
            <a:spLocks noChangeArrowheads="1"/>
          </p:cNvSpPr>
          <p:nvPr/>
        </p:nvSpPr>
        <p:spPr bwMode="auto">
          <a:xfrm>
            <a:off x="2148840" y="4343400"/>
            <a:ext cx="8382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6" descr="IASI_Imager_042707_1630UTC"/>
          <p:cNvPicPr>
            <a:picLocks noChangeArrowheads="1"/>
          </p:cNvPicPr>
          <p:nvPr/>
        </p:nvPicPr>
        <p:blipFill>
          <a:blip r:embed="rId2" cstate="print"/>
          <a:srcRect l="24001" t="5754" r="46880" b="43472"/>
          <a:stretch>
            <a:fillRect/>
          </a:stretch>
        </p:blipFill>
        <p:spPr bwMode="auto">
          <a:xfrm>
            <a:off x="197038" y="1924250"/>
            <a:ext cx="3993962" cy="34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8" descr="IASI_Imager_042907_1550UTC"/>
          <p:cNvPicPr>
            <a:picLocks noChangeAspect="1" noChangeArrowheads="1"/>
          </p:cNvPicPr>
          <p:nvPr/>
        </p:nvPicPr>
        <p:blipFill>
          <a:blip r:embed="rId3" cstate="print"/>
          <a:srcRect l="13361" r="14799" b="7138"/>
          <a:stretch>
            <a:fillRect/>
          </a:stretch>
        </p:blipFill>
        <p:spPr bwMode="auto">
          <a:xfrm>
            <a:off x="4762500" y="1900152"/>
            <a:ext cx="3695090" cy="358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524000" y="1013936"/>
            <a:ext cx="2473754" cy="738664"/>
          </a:xfrm>
          <a:prstGeom prst="rect">
            <a:avLst/>
          </a:prstGeom>
          <a:solidFill>
            <a:srgbClr val="FFC000">
              <a:alpha val="50000"/>
            </a:srgbClr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0099"/>
                </a:solidFill>
              </a:rPr>
              <a:t>JAIVEx</a:t>
            </a:r>
            <a:r>
              <a:rPr lang="en-US" sz="1400" b="1" dirty="0">
                <a:solidFill>
                  <a:srgbClr val="000099"/>
                </a:solidFill>
              </a:rPr>
              <a:t> case April 27</a:t>
            </a:r>
            <a:r>
              <a:rPr lang="en-US" sz="1400" b="1" baseline="30000" dirty="0">
                <a:solidFill>
                  <a:srgbClr val="000099"/>
                </a:solidFill>
              </a:rPr>
              <a:t>th</a:t>
            </a:r>
            <a:r>
              <a:rPr lang="en-US" sz="1400" b="1" dirty="0">
                <a:solidFill>
                  <a:srgbClr val="000099"/>
                </a:solidFill>
              </a:rPr>
              <a:t>, 2007:</a:t>
            </a:r>
          </a:p>
          <a:p>
            <a:pPr algn="ctr"/>
            <a:r>
              <a:rPr lang="en-US" sz="1400" b="1" dirty="0">
                <a:solidFill>
                  <a:srgbClr val="000099"/>
                </a:solidFill>
              </a:rPr>
              <a:t>over CART site, nighttime</a:t>
            </a:r>
          </a:p>
          <a:p>
            <a:pPr algn="ctr"/>
            <a:r>
              <a:rPr lang="en-US" sz="1400" b="1" dirty="0">
                <a:solidFill>
                  <a:srgbClr val="000099"/>
                </a:solidFill>
              </a:rPr>
              <a:t>(cloudy)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5486400" y="1013936"/>
            <a:ext cx="2472152" cy="738664"/>
          </a:xfrm>
          <a:prstGeom prst="rect">
            <a:avLst/>
          </a:prstGeom>
          <a:solidFill>
            <a:srgbClr val="FFC000">
              <a:alpha val="50000"/>
            </a:srgbClr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000099"/>
                </a:solidFill>
              </a:rPr>
              <a:t>JAIVEx</a:t>
            </a:r>
            <a:r>
              <a:rPr lang="en-US" sz="1400" b="1" dirty="0">
                <a:solidFill>
                  <a:srgbClr val="000099"/>
                </a:solidFill>
              </a:rPr>
              <a:t> case April 29</a:t>
            </a:r>
            <a:r>
              <a:rPr lang="en-US" sz="1400" b="1" baseline="30000" dirty="0">
                <a:solidFill>
                  <a:srgbClr val="000099"/>
                </a:solidFill>
              </a:rPr>
              <a:t>th</a:t>
            </a:r>
            <a:r>
              <a:rPr lang="en-US" sz="1400" b="1" dirty="0">
                <a:solidFill>
                  <a:srgbClr val="000099"/>
                </a:solidFill>
              </a:rPr>
              <a:t>, 2007</a:t>
            </a:r>
          </a:p>
          <a:p>
            <a:pPr algn="ctr"/>
            <a:r>
              <a:rPr lang="en-US" sz="1400" b="1" dirty="0">
                <a:solidFill>
                  <a:srgbClr val="000099"/>
                </a:solidFill>
              </a:rPr>
              <a:t>Over Gulf of Mexico, daytime</a:t>
            </a:r>
          </a:p>
          <a:p>
            <a:pPr algn="ctr"/>
            <a:r>
              <a:rPr lang="en-US" sz="1400" b="1" dirty="0">
                <a:solidFill>
                  <a:srgbClr val="000099"/>
                </a:solidFill>
              </a:rPr>
              <a:t>(~clear)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146050" y="5751513"/>
            <a:ext cx="8843963" cy="376237"/>
          </a:xfrm>
          <a:prstGeom prst="rect">
            <a:avLst/>
          </a:prstGeom>
          <a:solidFill>
            <a:srgbClr val="FFC000">
              <a:alpha val="50000"/>
            </a:srgbClr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700" b="1">
                <a:solidFill>
                  <a:srgbClr val="000099"/>
                </a:solidFill>
              </a:rPr>
              <a:t>Background: IASI IR-imager; circles – IASI IFOVs; black line – NASA WB-57/NAST-I track</a:t>
            </a:r>
          </a:p>
        </p:txBody>
      </p:sp>
      <p:sp>
        <p:nvSpPr>
          <p:cNvPr id="72711" name="Text Box 2"/>
          <p:cNvSpPr txBox="1">
            <a:spLocks noChangeArrowheads="1"/>
          </p:cNvSpPr>
          <p:nvPr/>
        </p:nvSpPr>
        <p:spPr bwMode="auto">
          <a:xfrm>
            <a:off x="533400" y="331125"/>
            <a:ext cx="6400800" cy="4308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defTabSz="812800"/>
            <a:r>
              <a:rPr lang="en-US" sz="2200" b="1" dirty="0">
                <a:solidFill>
                  <a:srgbClr val="CC3300"/>
                </a:solidFill>
                <a:ea typeface="ＭＳ Ｐゴシック" pitchFamily="-110" charset="-128"/>
              </a:rPr>
              <a:t>Two </a:t>
            </a:r>
            <a:r>
              <a:rPr lang="en-US" sz="2200" b="1" dirty="0" err="1">
                <a:solidFill>
                  <a:srgbClr val="CC3300"/>
                </a:solidFill>
                <a:ea typeface="ＭＳ Ｐゴシック" pitchFamily="-110" charset="-128"/>
              </a:rPr>
              <a:t>JAIVEx</a:t>
            </a:r>
            <a:r>
              <a:rPr lang="en-US" sz="2200" b="1" dirty="0">
                <a:solidFill>
                  <a:srgbClr val="CC3300"/>
                </a:solidFill>
                <a:ea typeface="ＭＳ Ｐゴシック" pitchFamily="-110" charset="-128"/>
              </a:rPr>
              <a:t> Cal/Val Flights Selected for Analysis:</a:t>
            </a:r>
            <a:endParaRPr lang="en-US" sz="2200" b="1" dirty="0">
              <a:solidFill>
                <a:srgbClr val="CC3300"/>
              </a:solidFill>
              <a:latin typeface="Arial" charset="0"/>
              <a:ea typeface="ＭＳ Ｐゴシック" pitchFamily="-110" charset="-128"/>
            </a:endParaRPr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 flipH="1">
            <a:off x="3048000" y="2895600"/>
            <a:ext cx="3810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3200400" y="2682875"/>
            <a:ext cx="806450" cy="2127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 b="1" dirty="0"/>
              <a:t>CART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5783961" cy="610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324600" y="1752600"/>
            <a:ext cx="2362200" cy="3323987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C3300"/>
                </a:solidFill>
              </a:rPr>
              <a:t>Horizontal cross-section of T</a:t>
            </a:r>
            <a:r>
              <a:rPr lang="en-US" sz="1400" b="1" baseline="-25000" dirty="0" smtClean="0">
                <a:solidFill>
                  <a:srgbClr val="CC3300"/>
                </a:solidFill>
              </a:rPr>
              <a:t>AIR</a:t>
            </a:r>
            <a:r>
              <a:rPr lang="en-US" sz="1400" b="1" dirty="0" smtClean="0">
                <a:solidFill>
                  <a:srgbClr val="CC3300"/>
                </a:solidFill>
              </a:rPr>
              <a:t>(P=850 </a:t>
            </a:r>
            <a:r>
              <a:rPr lang="en-US" sz="1400" b="1" dirty="0" err="1" smtClean="0">
                <a:solidFill>
                  <a:srgbClr val="CC3300"/>
                </a:solidFill>
              </a:rPr>
              <a:t>mb</a:t>
            </a:r>
            <a:r>
              <a:rPr lang="en-US" sz="1400" b="1" dirty="0" smtClean="0">
                <a:solidFill>
                  <a:srgbClr val="CC3300"/>
                </a:solidFill>
              </a:rPr>
              <a:t>), </a:t>
            </a:r>
            <a:r>
              <a:rPr lang="en-US" sz="1400" b="1" dirty="0" err="1" smtClean="0">
                <a:solidFill>
                  <a:srgbClr val="CC3300"/>
                </a:solidFill>
              </a:rPr>
              <a:t>JAIVEx</a:t>
            </a:r>
            <a:r>
              <a:rPr lang="en-US" sz="1400" b="1" dirty="0" smtClean="0">
                <a:solidFill>
                  <a:srgbClr val="CC3300"/>
                </a:solidFill>
              </a:rPr>
              <a:t> case Apr 27, 2007. </a:t>
            </a:r>
          </a:p>
          <a:p>
            <a:endParaRPr lang="en-US" sz="1400" b="1" dirty="0">
              <a:solidFill>
                <a:srgbClr val="CC3300"/>
              </a:solidFill>
            </a:endParaRPr>
          </a:p>
          <a:p>
            <a:r>
              <a:rPr lang="en-US" sz="1400" b="1" dirty="0" smtClean="0">
                <a:solidFill>
                  <a:srgbClr val="CC3300"/>
                </a:solidFill>
              </a:rPr>
              <a:t>Five panels in each row correspond to 5 laps of NAST-I flight. </a:t>
            </a:r>
          </a:p>
          <a:p>
            <a:endParaRPr lang="en-US" sz="1400" b="1" dirty="0">
              <a:solidFill>
                <a:srgbClr val="CC3300"/>
              </a:solidFill>
            </a:endParaRPr>
          </a:p>
          <a:p>
            <a:r>
              <a:rPr lang="en-US" sz="1400" b="1" dirty="0" smtClean="0">
                <a:solidFill>
                  <a:srgbClr val="CC3300"/>
                </a:solidFill>
              </a:rPr>
              <a:t>Retrievals are done for three instrument configuration. </a:t>
            </a:r>
          </a:p>
          <a:p>
            <a:endParaRPr lang="en-US" sz="1400" b="1" dirty="0">
              <a:solidFill>
                <a:srgbClr val="CC3300"/>
              </a:solidFill>
            </a:endParaRPr>
          </a:p>
          <a:p>
            <a:r>
              <a:rPr lang="en-US" sz="1400" b="1" dirty="0" smtClean="0">
                <a:solidFill>
                  <a:srgbClr val="CC3300"/>
                </a:solidFill>
              </a:rPr>
              <a:t>“ABI+PHS” retrieval is much closer to the “Truth” than “ABI only”.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5783961" cy="610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19800" y="2209800"/>
            <a:ext cx="2590800" cy="2246769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C3300"/>
                </a:solidFill>
              </a:rPr>
              <a:t>Horizontal cross-section of relative humidity, P=500 </a:t>
            </a:r>
            <a:r>
              <a:rPr lang="en-US" sz="1400" b="1" dirty="0" err="1" smtClean="0">
                <a:solidFill>
                  <a:srgbClr val="CC3300"/>
                </a:solidFill>
              </a:rPr>
              <a:t>mb</a:t>
            </a:r>
            <a:r>
              <a:rPr lang="en-US" sz="1400" b="1" dirty="0" smtClean="0">
                <a:solidFill>
                  <a:srgbClr val="CC3300"/>
                </a:solidFill>
              </a:rPr>
              <a:t>, </a:t>
            </a:r>
            <a:r>
              <a:rPr lang="en-US" sz="1400" b="1" dirty="0" err="1" smtClean="0">
                <a:solidFill>
                  <a:srgbClr val="CC3300"/>
                </a:solidFill>
              </a:rPr>
              <a:t>JAIVEx</a:t>
            </a:r>
            <a:r>
              <a:rPr lang="en-US" sz="1400" b="1" dirty="0" smtClean="0">
                <a:solidFill>
                  <a:srgbClr val="CC3300"/>
                </a:solidFill>
              </a:rPr>
              <a:t> case Apr 27, 2007.</a:t>
            </a:r>
          </a:p>
          <a:p>
            <a:endParaRPr lang="en-US" sz="1400" b="1" dirty="0">
              <a:solidFill>
                <a:srgbClr val="CC3300"/>
              </a:solidFill>
            </a:endParaRPr>
          </a:p>
          <a:p>
            <a:r>
              <a:rPr lang="en-US" sz="1400" b="1" dirty="0" smtClean="0">
                <a:solidFill>
                  <a:srgbClr val="CC3300"/>
                </a:solidFill>
              </a:rPr>
              <a:t>Five panels in each row correspond to 5 laps of NAST-I flight. </a:t>
            </a:r>
          </a:p>
          <a:p>
            <a:endParaRPr lang="en-US" sz="1400" b="1" dirty="0">
              <a:solidFill>
                <a:srgbClr val="CC3300"/>
              </a:solidFill>
            </a:endParaRPr>
          </a:p>
          <a:p>
            <a:r>
              <a:rPr lang="en-US" sz="1400" b="1" dirty="0" smtClean="0">
                <a:solidFill>
                  <a:srgbClr val="CC3300"/>
                </a:solidFill>
              </a:rPr>
              <a:t>Retrievals are done for three instrument configuration.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2821</TotalTime>
  <Words>1247</Words>
  <Application>Microsoft Office PowerPoint</Application>
  <PresentationFormat>On-screen Show (4:3)</PresentationFormat>
  <Paragraphs>164</Paragraphs>
  <Slides>20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Design</vt:lpstr>
      <vt:lpstr>SPW 6.0 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CCNY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Zolicia Abotsi</dc:creator>
  <cp:lastModifiedBy>Admin</cp:lastModifiedBy>
  <cp:revision>89</cp:revision>
  <dcterms:created xsi:type="dcterms:W3CDTF">2003-10-27T21:00:04Z</dcterms:created>
  <dcterms:modified xsi:type="dcterms:W3CDTF">2013-06-06T14:08:50Z</dcterms:modified>
</cp:coreProperties>
</file>