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44"/>
  </p:notesMasterIdLst>
  <p:sldIdLst>
    <p:sldId id="361" r:id="rId3"/>
    <p:sldId id="362" r:id="rId4"/>
    <p:sldId id="375" r:id="rId5"/>
    <p:sldId id="358" r:id="rId6"/>
    <p:sldId id="363" r:id="rId7"/>
    <p:sldId id="364" r:id="rId8"/>
    <p:sldId id="261" r:id="rId9"/>
    <p:sldId id="289" r:id="rId10"/>
    <p:sldId id="366" r:id="rId11"/>
    <p:sldId id="391" r:id="rId12"/>
    <p:sldId id="390" r:id="rId13"/>
    <p:sldId id="395" r:id="rId14"/>
    <p:sldId id="393" r:id="rId15"/>
    <p:sldId id="394" r:id="rId16"/>
    <p:sldId id="396" r:id="rId17"/>
    <p:sldId id="397" r:id="rId18"/>
    <p:sldId id="406" r:id="rId19"/>
    <p:sldId id="374" r:id="rId20"/>
    <p:sldId id="367" r:id="rId21"/>
    <p:sldId id="350" r:id="rId22"/>
    <p:sldId id="377" r:id="rId23"/>
    <p:sldId id="355" r:id="rId24"/>
    <p:sldId id="384" r:id="rId25"/>
    <p:sldId id="372" r:id="rId26"/>
    <p:sldId id="373" r:id="rId27"/>
    <p:sldId id="385" r:id="rId28"/>
    <p:sldId id="386" r:id="rId29"/>
    <p:sldId id="405" r:id="rId30"/>
    <p:sldId id="353" r:id="rId31"/>
    <p:sldId id="387" r:id="rId32"/>
    <p:sldId id="352" r:id="rId33"/>
    <p:sldId id="351" r:id="rId34"/>
    <p:sldId id="368" r:id="rId35"/>
    <p:sldId id="369" r:id="rId36"/>
    <p:sldId id="370" r:id="rId37"/>
    <p:sldId id="371" r:id="rId38"/>
    <p:sldId id="400" r:id="rId39"/>
    <p:sldId id="401" r:id="rId40"/>
    <p:sldId id="403" r:id="rId41"/>
    <p:sldId id="305" r:id="rId42"/>
    <p:sldId id="306" r:id="rId4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57CD"/>
    <a:srgbClr val="B971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10" autoAdjust="0"/>
    <p:restoredTop sz="93373" autoAdjust="0"/>
  </p:normalViewPr>
  <p:slideViewPr>
    <p:cSldViewPr>
      <p:cViewPr>
        <p:scale>
          <a:sx n="100" d="100"/>
          <a:sy n="100" d="100"/>
        </p:scale>
        <p:origin x="-1140" y="-12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diagrams/_rels/data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ata3.xml.rels><?xml version="1.0" encoding="UTF-8" standalone="yes"?>
<Relationships xmlns="http://schemas.openxmlformats.org/package/2006/relationships"><Relationship Id="rId1" Type="http://schemas.openxmlformats.org/officeDocument/2006/relationships/image" Target="../media/image3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897784-3EC3-41DD-BC71-4A6BBE9BD42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0C72834-8878-4C18-942B-752B5BA0F7E2}">
      <dgm:prSet phldrT="[Text]"/>
      <dgm:spPr/>
      <dgm:t>
        <a:bodyPr/>
        <a:lstStyle/>
        <a:p>
          <a:r>
            <a:rPr lang="en-US" dirty="0" smtClean="0"/>
            <a:t>Integrated Data Products</a:t>
          </a:r>
          <a:endParaRPr lang="en-US" dirty="0"/>
        </a:p>
      </dgm:t>
    </dgm:pt>
    <dgm:pt modelId="{0C33E4DA-ABE0-409C-B2EE-0A48E9D81914}" type="parTrans" cxnId="{9774E519-4E4B-4F46-975E-EEC6A255EFB5}">
      <dgm:prSet/>
      <dgm:spPr/>
      <dgm:t>
        <a:bodyPr/>
        <a:lstStyle/>
        <a:p>
          <a:endParaRPr lang="en-US"/>
        </a:p>
      </dgm:t>
    </dgm:pt>
    <dgm:pt modelId="{124B78C1-2A7C-41E4-A85B-0EE5A15B0EAD}" type="sibTrans" cxnId="{9774E519-4E4B-4F46-975E-EEC6A255EFB5}">
      <dgm:prSet/>
      <dgm:spPr/>
      <dgm:t>
        <a:bodyPr/>
        <a:lstStyle/>
        <a:p>
          <a:endParaRPr lang="en-US"/>
        </a:p>
      </dgm:t>
    </dgm:pt>
    <dgm:pt modelId="{D66DF760-929A-4C07-A6E9-2B389519E409}">
      <dgm:prSet phldrT="[Text]"/>
      <dgm:spPr/>
      <dgm:t>
        <a:bodyPr/>
        <a:lstStyle/>
        <a:p>
          <a:r>
            <a:rPr lang="en-US" dirty="0" smtClean="0"/>
            <a:t>ISCCP – 2012</a:t>
          </a:r>
          <a:endParaRPr lang="en-US" dirty="0"/>
        </a:p>
      </dgm:t>
    </dgm:pt>
    <dgm:pt modelId="{1991C900-7BE9-4605-BC28-95FC978546CE}" type="parTrans" cxnId="{063B1A84-D637-4BF0-9833-8653D896D231}">
      <dgm:prSet/>
      <dgm:spPr/>
      <dgm:t>
        <a:bodyPr/>
        <a:lstStyle/>
        <a:p>
          <a:endParaRPr lang="en-US"/>
        </a:p>
      </dgm:t>
    </dgm:pt>
    <dgm:pt modelId="{A5FC42A7-BEE0-4877-8A91-3FDD64C1B252}" type="sibTrans" cxnId="{063B1A84-D637-4BF0-9833-8653D896D231}">
      <dgm:prSet/>
      <dgm:spPr/>
      <dgm:t>
        <a:bodyPr/>
        <a:lstStyle/>
        <a:p>
          <a:endParaRPr lang="en-US"/>
        </a:p>
      </dgm:t>
    </dgm:pt>
    <dgm:pt modelId="{788DFD32-7BC4-4EE9-AB51-BAB334C38942}">
      <dgm:prSet phldrT="[Text]"/>
      <dgm:spPr/>
      <dgm:t>
        <a:bodyPr/>
        <a:lstStyle/>
        <a:p>
          <a:r>
            <a:rPr lang="en-US" dirty="0" smtClean="0"/>
            <a:t>Radiative Flux Profiles (2014) </a:t>
          </a:r>
          <a:endParaRPr lang="en-US" dirty="0"/>
        </a:p>
      </dgm:t>
    </dgm:pt>
    <dgm:pt modelId="{39AE8C27-087A-4AFB-9B39-79817C0CEDB7}" type="parTrans" cxnId="{932050E2-8457-403A-B9DE-56A54216CC4E}">
      <dgm:prSet/>
      <dgm:spPr/>
      <dgm:t>
        <a:bodyPr/>
        <a:lstStyle/>
        <a:p>
          <a:endParaRPr lang="en-US"/>
        </a:p>
      </dgm:t>
    </dgm:pt>
    <dgm:pt modelId="{457761B4-D4B4-41C7-8490-35600C1047E7}" type="sibTrans" cxnId="{932050E2-8457-403A-B9DE-56A54216CC4E}">
      <dgm:prSet/>
      <dgm:spPr/>
      <dgm:t>
        <a:bodyPr/>
        <a:lstStyle/>
        <a:p>
          <a:endParaRPr lang="en-US"/>
        </a:p>
      </dgm:t>
    </dgm:pt>
    <dgm:pt modelId="{91D61780-241F-424A-BA84-C594C5618D6E}">
      <dgm:prSet phldrT="[Text]"/>
      <dgm:spPr/>
      <dgm:t>
        <a:bodyPr/>
        <a:lstStyle/>
        <a:p>
          <a:r>
            <a:rPr lang="en-US" dirty="0" smtClean="0"/>
            <a:t>Cal/Val</a:t>
          </a:r>
          <a:endParaRPr lang="en-US" dirty="0"/>
        </a:p>
      </dgm:t>
    </dgm:pt>
    <dgm:pt modelId="{CB55E120-9D15-4837-A4F5-05A81A7C3BA7}" type="parTrans" cxnId="{D4770712-5448-419F-B9D3-249DAA489A53}">
      <dgm:prSet/>
      <dgm:spPr/>
      <dgm:t>
        <a:bodyPr/>
        <a:lstStyle/>
        <a:p>
          <a:endParaRPr lang="en-US"/>
        </a:p>
      </dgm:t>
    </dgm:pt>
    <dgm:pt modelId="{E667366F-BA87-46E0-AD8F-4DCD6ADB9FA5}" type="sibTrans" cxnId="{D4770712-5448-419F-B9D3-249DAA489A53}">
      <dgm:prSet/>
      <dgm:spPr/>
      <dgm:t>
        <a:bodyPr/>
        <a:lstStyle/>
        <a:p>
          <a:endParaRPr lang="en-US"/>
        </a:p>
      </dgm:t>
    </dgm:pt>
    <dgm:pt modelId="{5949614B-D984-4C18-994D-56F678C89F87}">
      <dgm:prSet phldrT="[Text]"/>
      <dgm:spPr/>
      <dgm:t>
        <a:bodyPr/>
        <a:lstStyle/>
        <a:p>
          <a:r>
            <a:rPr lang="en-US" dirty="0" smtClean="0"/>
            <a:t>ISCCP Radiance Calibrations confirmed to 3% absolute (VIS) and 2% absolute (IR) </a:t>
          </a:r>
          <a:endParaRPr lang="en-US" dirty="0"/>
        </a:p>
      </dgm:t>
    </dgm:pt>
    <dgm:pt modelId="{F96F3A1D-B5FC-4DB8-8016-3BE94D9D1B4D}" type="parTrans" cxnId="{92992C7B-9D35-4B61-A02B-F83FC87781BA}">
      <dgm:prSet/>
      <dgm:spPr/>
      <dgm:t>
        <a:bodyPr/>
        <a:lstStyle/>
        <a:p>
          <a:endParaRPr lang="en-US"/>
        </a:p>
      </dgm:t>
    </dgm:pt>
    <dgm:pt modelId="{E7045D03-60D7-430A-A58E-0848EA666701}" type="sibTrans" cxnId="{92992C7B-9D35-4B61-A02B-F83FC87781BA}">
      <dgm:prSet/>
      <dgm:spPr/>
      <dgm:t>
        <a:bodyPr/>
        <a:lstStyle/>
        <a:p>
          <a:endParaRPr lang="en-US"/>
        </a:p>
      </dgm:t>
    </dgm:pt>
    <dgm:pt modelId="{41DA1EF0-8A59-440B-BA15-F66AB37D62AA}">
      <dgm:prSet phldrT="[Text]"/>
      <dgm:spPr/>
      <dgm:t>
        <a:bodyPr/>
        <a:lstStyle/>
        <a:p>
          <a:r>
            <a:rPr lang="en-US" dirty="0" smtClean="0"/>
            <a:t>R2O</a:t>
          </a:r>
          <a:endParaRPr lang="en-US" dirty="0"/>
        </a:p>
      </dgm:t>
    </dgm:pt>
    <dgm:pt modelId="{B48FD92A-5448-4298-8074-16D5477D9F45}" type="parTrans" cxnId="{ADABD40F-5DD9-4BC1-AAEC-7604A489BCD4}">
      <dgm:prSet/>
      <dgm:spPr/>
      <dgm:t>
        <a:bodyPr/>
        <a:lstStyle/>
        <a:p>
          <a:endParaRPr lang="en-US"/>
        </a:p>
      </dgm:t>
    </dgm:pt>
    <dgm:pt modelId="{6D26EEF5-5699-4031-AAE9-84A11AE817B4}" type="sibTrans" cxnId="{ADABD40F-5DD9-4BC1-AAEC-7604A489BCD4}">
      <dgm:prSet/>
      <dgm:spPr/>
      <dgm:t>
        <a:bodyPr/>
        <a:lstStyle/>
        <a:p>
          <a:endParaRPr lang="en-US"/>
        </a:p>
      </dgm:t>
    </dgm:pt>
    <dgm:pt modelId="{BDAD40B9-27BF-4446-ABE5-DBEB7F32C1D6}">
      <dgm:prSet phldrT="[Text]"/>
      <dgm:spPr/>
      <dgm:t>
        <a:bodyPr/>
        <a:lstStyle/>
        <a:p>
          <a:r>
            <a:rPr lang="en-US" dirty="0" smtClean="0"/>
            <a:t>ISCCP Cloud Product Processing will go operational 2012</a:t>
          </a:r>
          <a:endParaRPr lang="en-US" dirty="0"/>
        </a:p>
      </dgm:t>
    </dgm:pt>
    <dgm:pt modelId="{C5228A7F-73D2-4435-B321-724B2E87C320}" type="parTrans" cxnId="{B5C34338-CD19-4D01-98DB-394DA9CACDBC}">
      <dgm:prSet/>
      <dgm:spPr/>
      <dgm:t>
        <a:bodyPr/>
        <a:lstStyle/>
        <a:p>
          <a:endParaRPr lang="en-US"/>
        </a:p>
      </dgm:t>
    </dgm:pt>
    <dgm:pt modelId="{0A1F901A-E70D-4DA5-B047-0EB625E02678}" type="sibTrans" cxnId="{B5C34338-CD19-4D01-98DB-394DA9CACDBC}">
      <dgm:prSet/>
      <dgm:spPr/>
      <dgm:t>
        <a:bodyPr/>
        <a:lstStyle/>
        <a:p>
          <a:endParaRPr lang="en-US"/>
        </a:p>
      </dgm:t>
    </dgm:pt>
    <dgm:pt modelId="{A3C62F06-3A23-495A-BC2C-F6300AF11F3F}">
      <dgm:prSet phldrT="[Text]"/>
      <dgm:spPr/>
      <dgm:t>
        <a:bodyPr/>
        <a:lstStyle/>
        <a:p>
          <a:r>
            <a:rPr lang="en-US" dirty="0" smtClean="0"/>
            <a:t>Land Inundation (2012) </a:t>
          </a:r>
          <a:endParaRPr lang="en-US" dirty="0"/>
        </a:p>
      </dgm:t>
    </dgm:pt>
    <dgm:pt modelId="{32633797-BB81-4EAB-BA6A-A148D31DAD1C}" type="parTrans" cxnId="{805027B6-446A-4D8B-9C21-4C6CBE32D429}">
      <dgm:prSet/>
      <dgm:spPr/>
      <dgm:t>
        <a:bodyPr/>
        <a:lstStyle/>
        <a:p>
          <a:endParaRPr lang="en-US"/>
        </a:p>
      </dgm:t>
    </dgm:pt>
    <dgm:pt modelId="{016781B7-231F-405D-AFA2-B03B3CFB58B9}" type="sibTrans" cxnId="{805027B6-446A-4D8B-9C21-4C6CBE32D429}">
      <dgm:prSet/>
      <dgm:spPr/>
      <dgm:t>
        <a:bodyPr/>
        <a:lstStyle/>
        <a:p>
          <a:endParaRPr lang="en-US"/>
        </a:p>
      </dgm:t>
    </dgm:pt>
    <dgm:pt modelId="{A82F5FB8-F3B4-4093-87C5-9FC1D7A6AA74}">
      <dgm:prSet phldrT="[Text]"/>
      <dgm:spPr/>
      <dgm:t>
        <a:bodyPr/>
        <a:lstStyle/>
        <a:p>
          <a:r>
            <a:rPr lang="en-US" dirty="0" smtClean="0"/>
            <a:t>Snow  Cover (2012) </a:t>
          </a:r>
          <a:endParaRPr lang="en-US" dirty="0"/>
        </a:p>
      </dgm:t>
    </dgm:pt>
    <dgm:pt modelId="{4B7CAD8B-C264-4800-BB5F-FF5A10B6CBD8}" type="parTrans" cxnId="{B546C02D-CB17-4E5A-ADD0-954ECBD16AE4}">
      <dgm:prSet/>
      <dgm:spPr/>
      <dgm:t>
        <a:bodyPr/>
        <a:lstStyle/>
        <a:p>
          <a:endParaRPr lang="en-US"/>
        </a:p>
      </dgm:t>
    </dgm:pt>
    <dgm:pt modelId="{3772101F-7274-404B-9CD0-C1766AAC4EDF}" type="sibTrans" cxnId="{B546C02D-CB17-4E5A-ADD0-954ECBD16AE4}">
      <dgm:prSet/>
      <dgm:spPr/>
      <dgm:t>
        <a:bodyPr/>
        <a:lstStyle/>
        <a:p>
          <a:endParaRPr lang="en-US"/>
        </a:p>
      </dgm:t>
    </dgm:pt>
    <dgm:pt modelId="{25FA0303-9ACB-48A9-9E11-00DB92F2DA0A}">
      <dgm:prSet phldrT="[Text]"/>
      <dgm:spPr/>
      <dgm:t>
        <a:bodyPr/>
        <a:lstStyle/>
        <a:p>
          <a:r>
            <a:rPr lang="en-US" dirty="0" smtClean="0"/>
            <a:t>Cyclone Attributes and Dynamics (2013)</a:t>
          </a:r>
          <a:endParaRPr lang="en-US" dirty="0"/>
        </a:p>
      </dgm:t>
    </dgm:pt>
    <dgm:pt modelId="{7B40D865-1BD6-4A82-B5A1-EA0FAF942D85}" type="parTrans" cxnId="{22F62E50-41A6-4C57-AE82-A5021EB1BF63}">
      <dgm:prSet/>
      <dgm:spPr/>
      <dgm:t>
        <a:bodyPr/>
        <a:lstStyle/>
        <a:p>
          <a:endParaRPr lang="en-US"/>
        </a:p>
      </dgm:t>
    </dgm:pt>
    <dgm:pt modelId="{F5BF0BEE-75AF-4A53-9EB5-293996E97DF1}" type="sibTrans" cxnId="{22F62E50-41A6-4C57-AE82-A5021EB1BF63}">
      <dgm:prSet/>
      <dgm:spPr/>
      <dgm:t>
        <a:bodyPr/>
        <a:lstStyle/>
        <a:p>
          <a:endParaRPr lang="en-US"/>
        </a:p>
      </dgm:t>
    </dgm:pt>
    <dgm:pt modelId="{4B160BB6-6FE5-4BC1-99FE-047908AD1037}">
      <dgm:prSet phldrT="[Text]"/>
      <dgm:spPr/>
      <dgm:t>
        <a:bodyPr/>
        <a:lstStyle/>
        <a:p>
          <a:r>
            <a:rPr lang="en-US" dirty="0" smtClean="0"/>
            <a:t>Tropical Deep Convection (2013)</a:t>
          </a:r>
          <a:endParaRPr lang="en-US" dirty="0"/>
        </a:p>
      </dgm:t>
    </dgm:pt>
    <dgm:pt modelId="{1F6CD3F6-290E-47C7-ADDE-48DF889DE0BE}" type="parTrans" cxnId="{4AA29253-F5BE-443E-B1EA-E896B35E14FD}">
      <dgm:prSet/>
      <dgm:spPr/>
      <dgm:t>
        <a:bodyPr/>
        <a:lstStyle/>
        <a:p>
          <a:endParaRPr lang="en-US"/>
        </a:p>
      </dgm:t>
    </dgm:pt>
    <dgm:pt modelId="{F26B1CCC-60BF-4E3B-BD42-21F5B11CFCCD}" type="sibTrans" cxnId="{4AA29253-F5BE-443E-B1EA-E896B35E14FD}">
      <dgm:prSet/>
      <dgm:spPr/>
      <dgm:t>
        <a:bodyPr/>
        <a:lstStyle/>
        <a:p>
          <a:endParaRPr lang="en-US"/>
        </a:p>
      </dgm:t>
    </dgm:pt>
    <dgm:pt modelId="{42B8A31B-4CB0-40B8-B9D0-DE77A2402D46}">
      <dgm:prSet phldrT="[Text]"/>
      <dgm:spPr/>
      <dgm:t>
        <a:bodyPr/>
        <a:lstStyle/>
        <a:p>
          <a:r>
            <a:rPr lang="en-US" dirty="0" smtClean="0"/>
            <a:t>Upper Tropospheric Water Vapor (2013) </a:t>
          </a:r>
          <a:endParaRPr lang="en-US" dirty="0"/>
        </a:p>
      </dgm:t>
    </dgm:pt>
    <dgm:pt modelId="{56876C83-CBF2-45B7-A2F4-61DA34D2E9A5}" type="parTrans" cxnId="{3ADD60AD-2301-49C9-A8C1-7D385ABC9308}">
      <dgm:prSet/>
      <dgm:spPr/>
      <dgm:t>
        <a:bodyPr/>
        <a:lstStyle/>
        <a:p>
          <a:endParaRPr lang="en-US"/>
        </a:p>
      </dgm:t>
    </dgm:pt>
    <dgm:pt modelId="{254B93C9-E75F-4B82-8887-6CF92DD61927}" type="sibTrans" cxnId="{3ADD60AD-2301-49C9-A8C1-7D385ABC9308}">
      <dgm:prSet/>
      <dgm:spPr/>
      <dgm:t>
        <a:bodyPr/>
        <a:lstStyle/>
        <a:p>
          <a:endParaRPr lang="en-US"/>
        </a:p>
      </dgm:t>
    </dgm:pt>
    <dgm:pt modelId="{376B7B55-CDE3-4698-932D-B5BCC5407E48}">
      <dgm:prSet phldrT="[Text]"/>
      <dgm:spPr/>
      <dgm:t>
        <a:bodyPr/>
        <a:lstStyle/>
        <a:p>
          <a:r>
            <a:rPr lang="en-US" dirty="0" smtClean="0"/>
            <a:t>CRIOS - 2012</a:t>
          </a:r>
          <a:endParaRPr lang="en-US" dirty="0"/>
        </a:p>
      </dgm:t>
    </dgm:pt>
    <dgm:pt modelId="{BD856181-0D79-4EFF-B225-5197E8D33E44}" type="parTrans" cxnId="{EF42C632-4155-447A-97BE-0E53B4E78322}">
      <dgm:prSet/>
      <dgm:spPr/>
      <dgm:t>
        <a:bodyPr/>
        <a:lstStyle/>
        <a:p>
          <a:endParaRPr lang="en-US"/>
        </a:p>
      </dgm:t>
    </dgm:pt>
    <dgm:pt modelId="{F595694A-8522-42F8-8E07-989A58E73932}" type="sibTrans" cxnId="{EF42C632-4155-447A-97BE-0E53B4E78322}">
      <dgm:prSet/>
      <dgm:spPr/>
      <dgm:t>
        <a:bodyPr/>
        <a:lstStyle/>
        <a:p>
          <a:endParaRPr lang="en-US"/>
        </a:p>
      </dgm:t>
    </dgm:pt>
    <dgm:pt modelId="{B7BF580C-5BF5-4124-9B2F-597F4040C74E}">
      <dgm:prSet phldrT="[Text]"/>
      <dgm:spPr/>
      <dgm:t>
        <a:bodyPr/>
        <a:lstStyle/>
        <a:p>
          <a:r>
            <a:rPr lang="en-US" dirty="0" smtClean="0"/>
            <a:t>ISCCP Cloud Properties confirmed to better than originally estimated uncertainty </a:t>
          </a:r>
          <a:endParaRPr lang="en-US" dirty="0"/>
        </a:p>
      </dgm:t>
    </dgm:pt>
    <dgm:pt modelId="{FF693302-2C6D-4384-BC0E-F216CA01801B}" type="parTrans" cxnId="{64EDF4E4-5852-484A-A44F-561D9FAA2019}">
      <dgm:prSet/>
      <dgm:spPr/>
      <dgm:t>
        <a:bodyPr/>
        <a:lstStyle/>
        <a:p>
          <a:endParaRPr lang="en-US"/>
        </a:p>
      </dgm:t>
    </dgm:pt>
    <dgm:pt modelId="{3DE04736-2DC2-4AFC-ADBE-FE99FEBA5649}" type="sibTrans" cxnId="{64EDF4E4-5852-484A-A44F-561D9FAA2019}">
      <dgm:prSet/>
      <dgm:spPr/>
      <dgm:t>
        <a:bodyPr/>
        <a:lstStyle/>
        <a:p>
          <a:endParaRPr lang="en-US"/>
        </a:p>
      </dgm:t>
    </dgm:pt>
    <dgm:pt modelId="{21E74DEA-EC2C-41FF-BB54-886A49D48155}">
      <dgm:prSet phldrT="[Text]"/>
      <dgm:spPr/>
      <dgm:t>
        <a:bodyPr/>
        <a:lstStyle/>
        <a:p>
          <a:r>
            <a:rPr lang="en-US" dirty="0" smtClean="0"/>
            <a:t>Microwave Snow Site – CREST SAFE</a:t>
          </a:r>
          <a:endParaRPr lang="en-US" dirty="0"/>
        </a:p>
      </dgm:t>
    </dgm:pt>
    <dgm:pt modelId="{1CA931AA-8554-4FB4-BEF4-166CB97145B3}" type="parTrans" cxnId="{930BF599-14BD-4755-AE1F-C5BC4069413E}">
      <dgm:prSet/>
      <dgm:spPr/>
      <dgm:t>
        <a:bodyPr/>
        <a:lstStyle/>
        <a:p>
          <a:endParaRPr lang="en-US"/>
        </a:p>
      </dgm:t>
    </dgm:pt>
    <dgm:pt modelId="{095304BA-15C6-40F4-89EE-AA3043ADB91E}" type="sibTrans" cxnId="{930BF599-14BD-4755-AE1F-C5BC4069413E}">
      <dgm:prSet/>
      <dgm:spPr/>
      <dgm:t>
        <a:bodyPr/>
        <a:lstStyle/>
        <a:p>
          <a:endParaRPr lang="en-US"/>
        </a:p>
      </dgm:t>
    </dgm:pt>
    <dgm:pt modelId="{7527D316-8668-403D-AC3D-900D6A9D3DDA}">
      <dgm:prSet phldrT="[Text]"/>
      <dgm:spPr/>
      <dgm:t>
        <a:bodyPr/>
        <a:lstStyle/>
        <a:p>
          <a:r>
            <a:rPr lang="en-US" dirty="0" smtClean="0"/>
            <a:t>Soil Moisture Advanced Radiometric Testbed and In-Site Network</a:t>
          </a:r>
          <a:endParaRPr lang="en-US" dirty="0"/>
        </a:p>
      </dgm:t>
    </dgm:pt>
    <dgm:pt modelId="{66214F73-97D9-4D8C-B0F3-370380E3E747}" type="parTrans" cxnId="{6E9726B2-12B6-4E38-8EA8-5520F90FA9BB}">
      <dgm:prSet/>
      <dgm:spPr/>
      <dgm:t>
        <a:bodyPr/>
        <a:lstStyle/>
        <a:p>
          <a:endParaRPr lang="en-US"/>
        </a:p>
      </dgm:t>
    </dgm:pt>
    <dgm:pt modelId="{0C996577-2397-4209-B2BB-17D1209E82C6}" type="sibTrans" cxnId="{6E9726B2-12B6-4E38-8EA8-5520F90FA9BB}">
      <dgm:prSet/>
      <dgm:spPr/>
      <dgm:t>
        <a:bodyPr/>
        <a:lstStyle/>
        <a:p>
          <a:endParaRPr lang="en-US"/>
        </a:p>
      </dgm:t>
    </dgm:pt>
    <dgm:pt modelId="{D904B4EB-CDED-406B-B557-02BD5EE98F65}">
      <dgm:prSet phldrT="[Text]"/>
      <dgm:spPr/>
      <dgm:t>
        <a:bodyPr/>
        <a:lstStyle/>
        <a:p>
          <a:r>
            <a:rPr lang="en-US" dirty="0" smtClean="0"/>
            <a:t>CREST LIDAR NETWORK (CLN) Assessment of Passive and Active Satellite Aerosol Products  </a:t>
          </a:r>
          <a:endParaRPr lang="en-US" dirty="0"/>
        </a:p>
      </dgm:t>
    </dgm:pt>
    <dgm:pt modelId="{01DE1C9A-9C97-4096-938C-3C7BA336E8C8}" type="parTrans" cxnId="{9805702F-D612-4245-A1FC-E2A678BE6648}">
      <dgm:prSet/>
      <dgm:spPr/>
      <dgm:t>
        <a:bodyPr/>
        <a:lstStyle/>
        <a:p>
          <a:endParaRPr lang="en-US"/>
        </a:p>
      </dgm:t>
    </dgm:pt>
    <dgm:pt modelId="{DA3A01EF-D0D3-414E-90AC-B05630B63DD3}" type="sibTrans" cxnId="{9805702F-D612-4245-A1FC-E2A678BE6648}">
      <dgm:prSet/>
      <dgm:spPr/>
      <dgm:t>
        <a:bodyPr/>
        <a:lstStyle/>
        <a:p>
          <a:endParaRPr lang="en-US"/>
        </a:p>
      </dgm:t>
    </dgm:pt>
    <dgm:pt modelId="{A1A90867-16A3-455F-B194-2FA6619BCEBB}">
      <dgm:prSet phldrT="[Text]"/>
      <dgm:spPr/>
      <dgm:t>
        <a:bodyPr/>
        <a:lstStyle/>
        <a:p>
          <a:r>
            <a:rPr lang="en-US" dirty="0" smtClean="0"/>
            <a:t>ISCCP Radiative Flux Profile Processing will go operational in  summer 2014.</a:t>
          </a:r>
          <a:endParaRPr lang="en-US" dirty="0"/>
        </a:p>
      </dgm:t>
    </dgm:pt>
    <dgm:pt modelId="{17152E01-743E-40D6-89FA-BC29851E4C80}" type="parTrans" cxnId="{47A1FFA6-13F8-4862-8B10-F13AB647D377}">
      <dgm:prSet/>
      <dgm:spPr/>
      <dgm:t>
        <a:bodyPr/>
        <a:lstStyle/>
        <a:p>
          <a:endParaRPr lang="en-US"/>
        </a:p>
      </dgm:t>
    </dgm:pt>
    <dgm:pt modelId="{4DFC2116-1351-4A61-92FA-D14F241F0206}" type="sibTrans" cxnId="{47A1FFA6-13F8-4862-8B10-F13AB647D377}">
      <dgm:prSet/>
      <dgm:spPr/>
      <dgm:t>
        <a:bodyPr/>
        <a:lstStyle/>
        <a:p>
          <a:endParaRPr lang="en-US"/>
        </a:p>
      </dgm:t>
    </dgm:pt>
    <dgm:pt modelId="{532A4135-FD68-4123-AFD7-A41E61C74B41}">
      <dgm:prSet phldrT="[Text]"/>
      <dgm:spPr/>
      <dgm:t>
        <a:bodyPr/>
        <a:lstStyle/>
        <a:p>
          <a:r>
            <a:rPr lang="en-US" dirty="0" smtClean="0"/>
            <a:t>Effective cloud emissivity (product of cloud fraction and the cloud emissivity)  using CrIS/ATMS and NGAS-</a:t>
          </a:r>
          <a:r>
            <a:rPr lang="en-US" dirty="0" err="1" smtClean="0"/>
            <a:t>CrIMSS</a:t>
          </a:r>
          <a:r>
            <a:rPr lang="en-US" dirty="0" smtClean="0"/>
            <a:t>  radiances</a:t>
          </a:r>
          <a:endParaRPr lang="en-US" dirty="0"/>
        </a:p>
      </dgm:t>
    </dgm:pt>
    <dgm:pt modelId="{0C3007C4-4906-4434-8900-483E753EBAC3}" type="parTrans" cxnId="{49B6D696-5973-455D-A33F-174D7AF9BCB9}">
      <dgm:prSet/>
      <dgm:spPr/>
      <dgm:t>
        <a:bodyPr/>
        <a:lstStyle/>
        <a:p>
          <a:endParaRPr lang="en-US"/>
        </a:p>
      </dgm:t>
    </dgm:pt>
    <dgm:pt modelId="{5D78A4A0-B395-4324-9CA7-63F42F272994}" type="sibTrans" cxnId="{49B6D696-5973-455D-A33F-174D7AF9BCB9}">
      <dgm:prSet/>
      <dgm:spPr/>
      <dgm:t>
        <a:bodyPr/>
        <a:lstStyle/>
        <a:p>
          <a:endParaRPr lang="en-US"/>
        </a:p>
      </dgm:t>
    </dgm:pt>
    <dgm:pt modelId="{42C085EF-04D8-441C-8A16-400C237ABEED}">
      <dgm:prSet phldrT="[Text]"/>
      <dgm:spPr/>
      <dgm:t>
        <a:bodyPr/>
        <a:lstStyle/>
        <a:p>
          <a:r>
            <a:rPr lang="en-US" smtClean="0"/>
            <a:t>A climatology of PSCs in the Arctic and Antarctic polar winter stratospheres (2013)</a:t>
          </a:r>
          <a:endParaRPr lang="en-US" dirty="0"/>
        </a:p>
      </dgm:t>
    </dgm:pt>
    <dgm:pt modelId="{ABDACDB3-30AF-4023-AF29-D921C04837A2}" type="parTrans" cxnId="{8350DDB7-C506-4280-9A8C-85980F0797B7}">
      <dgm:prSet/>
      <dgm:spPr/>
      <dgm:t>
        <a:bodyPr/>
        <a:lstStyle/>
        <a:p>
          <a:endParaRPr lang="en-US"/>
        </a:p>
      </dgm:t>
    </dgm:pt>
    <dgm:pt modelId="{E93C56D1-CCAB-4320-B369-136113F7909A}" type="sibTrans" cxnId="{8350DDB7-C506-4280-9A8C-85980F0797B7}">
      <dgm:prSet/>
      <dgm:spPr/>
      <dgm:t>
        <a:bodyPr/>
        <a:lstStyle/>
        <a:p>
          <a:endParaRPr lang="en-US"/>
        </a:p>
      </dgm:t>
    </dgm:pt>
    <dgm:pt modelId="{9DE5B486-9034-4BA2-BD3C-31ADE828858A}">
      <dgm:prSet phldrT="[Text]"/>
      <dgm:spPr/>
      <dgm:t>
        <a:bodyPr/>
        <a:lstStyle/>
        <a:p>
          <a:r>
            <a:rPr lang="en-US" dirty="0" smtClean="0"/>
            <a:t>MODIS AOD Urban Fusion Product (2014)</a:t>
          </a:r>
          <a:endParaRPr lang="en-US" dirty="0"/>
        </a:p>
      </dgm:t>
    </dgm:pt>
    <dgm:pt modelId="{F4CA8F02-8D51-4361-A195-8CA94C18DFC3}" type="parTrans" cxnId="{26AE084E-BCB0-415C-B597-213E750A99FB}">
      <dgm:prSet/>
      <dgm:spPr/>
      <dgm:t>
        <a:bodyPr/>
        <a:lstStyle/>
        <a:p>
          <a:endParaRPr lang="en-US"/>
        </a:p>
      </dgm:t>
    </dgm:pt>
    <dgm:pt modelId="{B66B8B24-93B9-447A-A878-88C744A5CB74}" type="sibTrans" cxnId="{26AE084E-BCB0-415C-B597-213E750A99FB}">
      <dgm:prSet/>
      <dgm:spPr/>
      <dgm:t>
        <a:bodyPr/>
        <a:lstStyle/>
        <a:p>
          <a:endParaRPr lang="en-US"/>
        </a:p>
      </dgm:t>
    </dgm:pt>
    <dgm:pt modelId="{260F0DFF-E128-46EE-922B-AEDA7A1A2F0C}">
      <dgm:prSet phldrT="[Text]"/>
      <dgm:spPr/>
      <dgm:t>
        <a:bodyPr/>
        <a:lstStyle/>
        <a:p>
          <a:r>
            <a:rPr lang="en-US" dirty="0" smtClean="0"/>
            <a:t>Assist OMPS LP retrieval algorithms for ozone, aerosol, and NO2 profiles (2014)</a:t>
          </a:r>
          <a:endParaRPr lang="en-US" dirty="0"/>
        </a:p>
      </dgm:t>
    </dgm:pt>
    <dgm:pt modelId="{488DA4BB-58AB-426D-B2C2-9506EA42F0AC}" type="parTrans" cxnId="{34597D72-2B31-4FFE-BBAE-59FAE863674C}">
      <dgm:prSet/>
      <dgm:spPr/>
      <dgm:t>
        <a:bodyPr/>
        <a:lstStyle/>
        <a:p>
          <a:endParaRPr lang="en-US"/>
        </a:p>
      </dgm:t>
    </dgm:pt>
    <dgm:pt modelId="{0DFFB354-01C3-4B8A-8394-815200A1297C}" type="sibTrans" cxnId="{34597D72-2B31-4FFE-BBAE-59FAE863674C}">
      <dgm:prSet/>
      <dgm:spPr/>
      <dgm:t>
        <a:bodyPr/>
        <a:lstStyle/>
        <a:p>
          <a:endParaRPr lang="en-US"/>
        </a:p>
      </dgm:t>
    </dgm:pt>
    <dgm:pt modelId="{ECDD2FD5-5947-4965-8AA1-804C79A7375D}">
      <dgm:prSet phldrT="[Text]"/>
      <dgm:spPr/>
      <dgm:t>
        <a:bodyPr/>
        <a:lstStyle/>
        <a:p>
          <a:r>
            <a:rPr lang="en-US" dirty="0" smtClean="0"/>
            <a:t>In situ datasets for validation of ocean color satellites including JPSS-VIIRS (2012)</a:t>
          </a:r>
          <a:endParaRPr lang="en-US" dirty="0"/>
        </a:p>
      </dgm:t>
    </dgm:pt>
    <dgm:pt modelId="{07FAD24F-0835-42F4-8D1D-177871BB248C}" type="parTrans" cxnId="{53DFEB58-39DE-4A1D-BA6E-126BB4C97CAA}">
      <dgm:prSet/>
      <dgm:spPr/>
      <dgm:t>
        <a:bodyPr/>
        <a:lstStyle/>
        <a:p>
          <a:endParaRPr lang="en-US"/>
        </a:p>
      </dgm:t>
    </dgm:pt>
    <dgm:pt modelId="{ACFCC4B1-8D59-49B1-8E29-BF2EE1F2FF64}" type="sibTrans" cxnId="{53DFEB58-39DE-4A1D-BA6E-126BB4C97CAA}">
      <dgm:prSet/>
      <dgm:spPr/>
      <dgm:t>
        <a:bodyPr/>
        <a:lstStyle/>
        <a:p>
          <a:endParaRPr lang="en-US"/>
        </a:p>
      </dgm:t>
    </dgm:pt>
    <dgm:pt modelId="{908947AD-8E60-45ED-B7B1-D29F6DD1A76A}">
      <dgm:prSet/>
      <dgm:spPr/>
      <dgm:t>
        <a:bodyPr/>
        <a:lstStyle/>
        <a:p>
          <a:r>
            <a:rPr lang="en-US" dirty="0" smtClean="0"/>
            <a:t>Algal bloom data for West Florida Shelf (2013).</a:t>
          </a:r>
          <a:endParaRPr lang="en-US" dirty="0"/>
        </a:p>
      </dgm:t>
    </dgm:pt>
    <dgm:pt modelId="{E26B3174-91D7-4BA4-9B95-E4D71C191CF0}" type="parTrans" cxnId="{39D4A288-FA47-46B0-8901-08A853AA8F38}">
      <dgm:prSet/>
      <dgm:spPr/>
      <dgm:t>
        <a:bodyPr/>
        <a:lstStyle/>
        <a:p>
          <a:endParaRPr lang="en-US"/>
        </a:p>
      </dgm:t>
    </dgm:pt>
    <dgm:pt modelId="{83D4D1B8-1A63-48A2-B511-B1C07581C399}" type="sibTrans" cxnId="{39D4A288-FA47-46B0-8901-08A853AA8F38}">
      <dgm:prSet/>
      <dgm:spPr/>
      <dgm:t>
        <a:bodyPr/>
        <a:lstStyle/>
        <a:p>
          <a:endParaRPr lang="en-US"/>
        </a:p>
      </dgm:t>
    </dgm:pt>
    <dgm:pt modelId="{43EBDFB3-E061-4871-8805-8FDCB565067C}">
      <dgm:prSet phldrT="[Text]"/>
      <dgm:spPr/>
      <dgm:t>
        <a:bodyPr/>
        <a:lstStyle/>
        <a:p>
          <a:r>
            <a:rPr lang="en-US" dirty="0" smtClean="0"/>
            <a:t>Long Island Sound Coastal Observatory (LISCO) with reflectance and atmospheric data products, matchups of multi and hyperspectral in-situ and Ocean Color satellite data</a:t>
          </a:r>
          <a:endParaRPr lang="en-US" dirty="0"/>
        </a:p>
      </dgm:t>
    </dgm:pt>
    <dgm:pt modelId="{7A834CE9-A5D6-4AF3-A26E-1A98A37BCCC0}" type="parTrans" cxnId="{79A98261-FF9A-4DC7-A65E-13331CFE85A3}">
      <dgm:prSet/>
      <dgm:spPr/>
      <dgm:t>
        <a:bodyPr/>
        <a:lstStyle/>
        <a:p>
          <a:endParaRPr lang="en-US"/>
        </a:p>
      </dgm:t>
    </dgm:pt>
    <dgm:pt modelId="{B28AB364-7982-441F-9F96-FFB65282C93F}" type="sibTrans" cxnId="{79A98261-FF9A-4DC7-A65E-13331CFE85A3}">
      <dgm:prSet/>
      <dgm:spPr/>
      <dgm:t>
        <a:bodyPr/>
        <a:lstStyle/>
        <a:p>
          <a:endParaRPr lang="en-US"/>
        </a:p>
      </dgm:t>
    </dgm:pt>
    <dgm:pt modelId="{E68AE4C9-A9B2-4671-9AC6-EBA4CD63925E}">
      <dgm:prSet phldrT="[Text]"/>
      <dgm:spPr/>
      <dgm:t>
        <a:bodyPr/>
        <a:lstStyle/>
        <a:p>
          <a:r>
            <a:rPr lang="en-US" dirty="0" smtClean="0"/>
            <a:t>BRDF model for coastal waters (2014)</a:t>
          </a:r>
          <a:endParaRPr lang="en-US" dirty="0"/>
        </a:p>
      </dgm:t>
    </dgm:pt>
    <dgm:pt modelId="{15356D44-F74A-4D61-8215-706E34B17C61}" type="parTrans" cxnId="{670EC32D-B865-43F4-B656-75FDDD7A78E0}">
      <dgm:prSet/>
      <dgm:spPr/>
      <dgm:t>
        <a:bodyPr/>
        <a:lstStyle/>
        <a:p>
          <a:endParaRPr lang="en-US"/>
        </a:p>
      </dgm:t>
    </dgm:pt>
    <dgm:pt modelId="{A4D55DE7-D9B3-4AA2-9E08-24B4C3705748}" type="sibTrans" cxnId="{670EC32D-B865-43F4-B656-75FDDD7A78E0}">
      <dgm:prSet/>
      <dgm:spPr/>
      <dgm:t>
        <a:bodyPr/>
        <a:lstStyle/>
        <a:p>
          <a:endParaRPr lang="en-US"/>
        </a:p>
      </dgm:t>
    </dgm:pt>
    <dgm:pt modelId="{9CE2D31B-69CC-444F-9C84-0D5ABF59F227}" type="pres">
      <dgm:prSet presAssocID="{46897784-3EC3-41DD-BC71-4A6BBE9BD427}" presName="Name0" presStyleCnt="0">
        <dgm:presLayoutVars>
          <dgm:dir/>
          <dgm:animLvl val="lvl"/>
          <dgm:resizeHandles val="exact"/>
        </dgm:presLayoutVars>
      </dgm:prSet>
      <dgm:spPr/>
      <dgm:t>
        <a:bodyPr/>
        <a:lstStyle/>
        <a:p>
          <a:endParaRPr lang="en-US"/>
        </a:p>
      </dgm:t>
    </dgm:pt>
    <dgm:pt modelId="{624D9290-4893-45C0-A89C-822B457E7B06}" type="pres">
      <dgm:prSet presAssocID="{70C72834-8878-4C18-942B-752B5BA0F7E2}" presName="composite" presStyleCnt="0"/>
      <dgm:spPr/>
    </dgm:pt>
    <dgm:pt modelId="{E9B32605-6BC6-41EE-8852-E4D34253A3AF}" type="pres">
      <dgm:prSet presAssocID="{70C72834-8878-4C18-942B-752B5BA0F7E2}" presName="parTx" presStyleLbl="alignNode1" presStyleIdx="0" presStyleCnt="3">
        <dgm:presLayoutVars>
          <dgm:chMax val="0"/>
          <dgm:chPref val="0"/>
          <dgm:bulletEnabled val="1"/>
        </dgm:presLayoutVars>
      </dgm:prSet>
      <dgm:spPr/>
      <dgm:t>
        <a:bodyPr/>
        <a:lstStyle/>
        <a:p>
          <a:endParaRPr lang="en-US"/>
        </a:p>
      </dgm:t>
    </dgm:pt>
    <dgm:pt modelId="{7977F46D-06EA-4FB6-8E50-25C4BE94DCF1}" type="pres">
      <dgm:prSet presAssocID="{70C72834-8878-4C18-942B-752B5BA0F7E2}" presName="desTx" presStyleLbl="alignAccFollowNode1" presStyleIdx="0" presStyleCnt="3" custScaleY="99525" custLinFactNeighborY="26">
        <dgm:presLayoutVars>
          <dgm:bulletEnabled val="1"/>
        </dgm:presLayoutVars>
      </dgm:prSet>
      <dgm:spPr/>
      <dgm:t>
        <a:bodyPr/>
        <a:lstStyle/>
        <a:p>
          <a:endParaRPr lang="en-US"/>
        </a:p>
      </dgm:t>
    </dgm:pt>
    <dgm:pt modelId="{4B5FDD45-EC78-4F1B-85A2-30BAEB23EA78}" type="pres">
      <dgm:prSet presAssocID="{124B78C1-2A7C-41E4-A85B-0EE5A15B0EAD}" presName="space" presStyleCnt="0"/>
      <dgm:spPr/>
    </dgm:pt>
    <dgm:pt modelId="{147767B6-470C-438B-B1CC-6C4541DBA1C4}" type="pres">
      <dgm:prSet presAssocID="{91D61780-241F-424A-BA84-C594C5618D6E}" presName="composite" presStyleCnt="0"/>
      <dgm:spPr/>
    </dgm:pt>
    <dgm:pt modelId="{F3992126-8A2A-4A72-A936-CBE85C2F51E9}" type="pres">
      <dgm:prSet presAssocID="{91D61780-241F-424A-BA84-C594C5618D6E}" presName="parTx" presStyleLbl="alignNode1" presStyleIdx="1" presStyleCnt="3" custLinFactNeighborX="-828" custLinFactNeighborY="4784">
        <dgm:presLayoutVars>
          <dgm:chMax val="0"/>
          <dgm:chPref val="0"/>
          <dgm:bulletEnabled val="1"/>
        </dgm:presLayoutVars>
      </dgm:prSet>
      <dgm:spPr/>
      <dgm:t>
        <a:bodyPr/>
        <a:lstStyle/>
        <a:p>
          <a:endParaRPr lang="en-US"/>
        </a:p>
      </dgm:t>
    </dgm:pt>
    <dgm:pt modelId="{E484F22E-A652-45C0-A659-CD66581A5254}" type="pres">
      <dgm:prSet presAssocID="{91D61780-241F-424A-BA84-C594C5618D6E}" presName="desTx" presStyleLbl="alignAccFollowNode1" presStyleIdx="1" presStyleCnt="3">
        <dgm:presLayoutVars>
          <dgm:bulletEnabled val="1"/>
        </dgm:presLayoutVars>
      </dgm:prSet>
      <dgm:spPr/>
      <dgm:t>
        <a:bodyPr/>
        <a:lstStyle/>
        <a:p>
          <a:endParaRPr lang="en-US"/>
        </a:p>
      </dgm:t>
    </dgm:pt>
    <dgm:pt modelId="{9CD09248-129F-4C8D-AE3E-D2EBFC8E9F68}" type="pres">
      <dgm:prSet presAssocID="{E667366F-BA87-46E0-AD8F-4DCD6ADB9FA5}" presName="space" presStyleCnt="0"/>
      <dgm:spPr/>
    </dgm:pt>
    <dgm:pt modelId="{C86EA7F6-4D40-4FDC-BB13-E6A439257DA1}" type="pres">
      <dgm:prSet presAssocID="{41DA1EF0-8A59-440B-BA15-F66AB37D62AA}" presName="composite" presStyleCnt="0"/>
      <dgm:spPr/>
    </dgm:pt>
    <dgm:pt modelId="{6DF077AF-985A-4C0D-B5C3-B911C95DCB01}" type="pres">
      <dgm:prSet presAssocID="{41DA1EF0-8A59-440B-BA15-F66AB37D62AA}" presName="parTx" presStyleLbl="alignNode1" presStyleIdx="2" presStyleCnt="3">
        <dgm:presLayoutVars>
          <dgm:chMax val="0"/>
          <dgm:chPref val="0"/>
          <dgm:bulletEnabled val="1"/>
        </dgm:presLayoutVars>
      </dgm:prSet>
      <dgm:spPr/>
      <dgm:t>
        <a:bodyPr/>
        <a:lstStyle/>
        <a:p>
          <a:endParaRPr lang="en-US"/>
        </a:p>
      </dgm:t>
    </dgm:pt>
    <dgm:pt modelId="{22C7DE9F-7513-4AA6-971E-0CFE4DA2FD4C}" type="pres">
      <dgm:prSet presAssocID="{41DA1EF0-8A59-440B-BA15-F66AB37D62AA}" presName="desTx" presStyleLbl="alignAccFollowNode1" presStyleIdx="2" presStyleCnt="3">
        <dgm:presLayoutVars>
          <dgm:bulletEnabled val="1"/>
        </dgm:presLayoutVars>
      </dgm:prSet>
      <dgm:spPr/>
      <dgm:t>
        <a:bodyPr/>
        <a:lstStyle/>
        <a:p>
          <a:endParaRPr lang="en-US"/>
        </a:p>
      </dgm:t>
    </dgm:pt>
  </dgm:ptLst>
  <dgm:cxnLst>
    <dgm:cxn modelId="{09EF2A96-1940-4862-8007-1BC54E12329E}" type="presOf" srcId="{7527D316-8668-403D-AC3D-900D6A9D3DDA}" destId="{E484F22E-A652-45C0-A659-CD66581A5254}" srcOrd="0" destOrd="3" presId="urn:microsoft.com/office/officeart/2005/8/layout/hList1"/>
    <dgm:cxn modelId="{13AC689E-B7FB-46E9-BFF1-AC5954EE128C}" type="presOf" srcId="{25FA0303-9ACB-48A9-9E11-00DB92F2DA0A}" destId="{7977F46D-06EA-4FB6-8E50-25C4BE94DCF1}" srcOrd="0" destOrd="6" presId="urn:microsoft.com/office/officeart/2005/8/layout/hList1"/>
    <dgm:cxn modelId="{063B1A84-D637-4BF0-9833-8653D896D231}" srcId="{70C72834-8878-4C18-942B-752B5BA0F7E2}" destId="{D66DF760-929A-4C07-A6E9-2B389519E409}" srcOrd="0" destOrd="0" parTransId="{1991C900-7BE9-4605-BC28-95FC978546CE}" sibTransId="{A5FC42A7-BEE0-4877-8A91-3FDD64C1B252}"/>
    <dgm:cxn modelId="{CB75E94F-B20E-4D2B-95F5-2B415BCE10C5}" type="presOf" srcId="{9DE5B486-9034-4BA2-BD3C-31ADE828858A}" destId="{7977F46D-06EA-4FB6-8E50-25C4BE94DCF1}" srcOrd="0" destOrd="10" presId="urn:microsoft.com/office/officeart/2005/8/layout/hList1"/>
    <dgm:cxn modelId="{99E07B4C-5FB1-4BE8-A704-FAB154EE8AD8}" type="presOf" srcId="{532A4135-FD68-4123-AFD7-A41E61C74B41}" destId="{7977F46D-06EA-4FB6-8E50-25C4BE94DCF1}" srcOrd="0" destOrd="8" presId="urn:microsoft.com/office/officeart/2005/8/layout/hList1"/>
    <dgm:cxn modelId="{084DF72E-5A50-46E4-AF33-A3686DB8E54D}" type="presOf" srcId="{A3C62F06-3A23-495A-BC2C-F6300AF11F3F}" destId="{7977F46D-06EA-4FB6-8E50-25C4BE94DCF1}" srcOrd="0" destOrd="4" presId="urn:microsoft.com/office/officeart/2005/8/layout/hList1"/>
    <dgm:cxn modelId="{3E80CE10-0BE1-430B-8B63-6A130001BF22}" type="presOf" srcId="{70C72834-8878-4C18-942B-752B5BA0F7E2}" destId="{E9B32605-6BC6-41EE-8852-E4D34253A3AF}" srcOrd="0" destOrd="0" presId="urn:microsoft.com/office/officeart/2005/8/layout/hList1"/>
    <dgm:cxn modelId="{49B6D696-5973-455D-A33F-174D7AF9BCB9}" srcId="{70C72834-8878-4C18-942B-752B5BA0F7E2}" destId="{532A4135-FD68-4123-AFD7-A41E61C74B41}" srcOrd="8" destOrd="0" parTransId="{0C3007C4-4906-4434-8900-483E753EBAC3}" sibTransId="{5D78A4A0-B395-4324-9CA7-63F42F272994}"/>
    <dgm:cxn modelId="{932050E2-8457-403A-B9DE-56A54216CC4E}" srcId="{70C72834-8878-4C18-942B-752B5BA0F7E2}" destId="{788DFD32-7BC4-4EE9-AB51-BAB334C38942}" srcOrd="3" destOrd="0" parTransId="{39AE8C27-087A-4AFB-9B39-79817C0CEDB7}" sibTransId="{457761B4-D4B4-41C7-8490-35600C1047E7}"/>
    <dgm:cxn modelId="{79A98261-FF9A-4DC7-A65E-13331CFE85A3}" srcId="{91D61780-241F-424A-BA84-C594C5618D6E}" destId="{43EBDFB3-E061-4871-8805-8FDCB565067C}" srcOrd="5" destOrd="0" parTransId="{7A834CE9-A5D6-4AF3-A26E-1A98A37BCCC0}" sibTransId="{B28AB364-7982-441F-9F96-FFB65282C93F}"/>
    <dgm:cxn modelId="{930BF599-14BD-4755-AE1F-C5BC4069413E}" srcId="{91D61780-241F-424A-BA84-C594C5618D6E}" destId="{21E74DEA-EC2C-41FF-BB54-886A49D48155}" srcOrd="2" destOrd="0" parTransId="{1CA931AA-8554-4FB4-BEF4-166CB97145B3}" sibTransId="{095304BA-15C6-40F4-89EE-AA3043ADB91E}"/>
    <dgm:cxn modelId="{92992C7B-9D35-4B61-A02B-F83FC87781BA}" srcId="{91D61780-241F-424A-BA84-C594C5618D6E}" destId="{5949614B-D984-4C18-994D-56F678C89F87}" srcOrd="0" destOrd="0" parTransId="{F96F3A1D-B5FC-4DB8-8016-3BE94D9D1B4D}" sibTransId="{E7045D03-60D7-430A-A58E-0848EA666701}"/>
    <dgm:cxn modelId="{805027B6-446A-4D8B-9C21-4C6CBE32D429}" srcId="{70C72834-8878-4C18-942B-752B5BA0F7E2}" destId="{A3C62F06-3A23-495A-BC2C-F6300AF11F3F}" srcOrd="4" destOrd="0" parTransId="{32633797-BB81-4EAB-BA6A-A148D31DAD1C}" sibTransId="{016781B7-231F-405D-AFA2-B03B3CFB58B9}"/>
    <dgm:cxn modelId="{ADABD40F-5DD9-4BC1-AAEC-7604A489BCD4}" srcId="{46897784-3EC3-41DD-BC71-4A6BBE9BD427}" destId="{41DA1EF0-8A59-440B-BA15-F66AB37D62AA}" srcOrd="2" destOrd="0" parTransId="{B48FD92A-5448-4298-8074-16D5477D9F45}" sibTransId="{6D26EEF5-5699-4031-AAE9-84A11AE817B4}"/>
    <dgm:cxn modelId="{CD38CD0C-2D9D-4AF7-A5A9-3E323A6BEC1C}" type="presOf" srcId="{21E74DEA-EC2C-41FF-BB54-886A49D48155}" destId="{E484F22E-A652-45C0-A659-CD66581A5254}" srcOrd="0" destOrd="2" presId="urn:microsoft.com/office/officeart/2005/8/layout/hList1"/>
    <dgm:cxn modelId="{22F62E50-41A6-4C57-AE82-A5021EB1BF63}" srcId="{70C72834-8878-4C18-942B-752B5BA0F7E2}" destId="{25FA0303-9ACB-48A9-9E11-00DB92F2DA0A}" srcOrd="6" destOrd="0" parTransId="{7B40D865-1BD6-4A82-B5A1-EA0FAF942D85}" sibTransId="{F5BF0BEE-75AF-4A53-9EB5-293996E97DF1}"/>
    <dgm:cxn modelId="{C6991483-DBC9-45E7-B79C-54BF1A400F66}" type="presOf" srcId="{5949614B-D984-4C18-994D-56F678C89F87}" destId="{E484F22E-A652-45C0-A659-CD66581A5254}" srcOrd="0" destOrd="0" presId="urn:microsoft.com/office/officeart/2005/8/layout/hList1"/>
    <dgm:cxn modelId="{E3FDC5C4-C0C0-4995-8438-83F6AB1FA382}" type="presOf" srcId="{4B160BB6-6FE5-4BC1-99FE-047908AD1037}" destId="{7977F46D-06EA-4FB6-8E50-25C4BE94DCF1}" srcOrd="0" destOrd="7" presId="urn:microsoft.com/office/officeart/2005/8/layout/hList1"/>
    <dgm:cxn modelId="{3943D65B-8CBD-4244-AB91-48DA6372627A}" type="presOf" srcId="{41DA1EF0-8A59-440B-BA15-F66AB37D62AA}" destId="{6DF077AF-985A-4C0D-B5C3-B911C95DCB01}" srcOrd="0" destOrd="0" presId="urn:microsoft.com/office/officeart/2005/8/layout/hList1"/>
    <dgm:cxn modelId="{3ADD60AD-2301-49C9-A8C1-7D385ABC9308}" srcId="{70C72834-8878-4C18-942B-752B5BA0F7E2}" destId="{42B8A31B-4CB0-40B8-B9D0-DE77A2402D46}" srcOrd="2" destOrd="0" parTransId="{56876C83-CBF2-45B7-A2F4-61DA34D2E9A5}" sibTransId="{254B93C9-E75F-4B82-8887-6CF92DD61927}"/>
    <dgm:cxn modelId="{9774E519-4E4B-4F46-975E-EEC6A255EFB5}" srcId="{46897784-3EC3-41DD-BC71-4A6BBE9BD427}" destId="{70C72834-8878-4C18-942B-752B5BA0F7E2}" srcOrd="0" destOrd="0" parTransId="{0C33E4DA-ABE0-409C-B2EE-0A48E9D81914}" sibTransId="{124B78C1-2A7C-41E4-A85B-0EE5A15B0EAD}"/>
    <dgm:cxn modelId="{26AE084E-BCB0-415C-B597-213E750A99FB}" srcId="{70C72834-8878-4C18-942B-752B5BA0F7E2}" destId="{9DE5B486-9034-4BA2-BD3C-31ADE828858A}" srcOrd="10" destOrd="0" parTransId="{F4CA8F02-8D51-4361-A195-8CA94C18DFC3}" sibTransId="{B66B8B24-93B9-447A-A878-88C744A5CB74}"/>
    <dgm:cxn modelId="{331790F9-3E03-4AD3-A408-E32118674780}" type="presOf" srcId="{91D61780-241F-424A-BA84-C594C5618D6E}" destId="{F3992126-8A2A-4A72-A936-CBE85C2F51E9}" srcOrd="0" destOrd="0" presId="urn:microsoft.com/office/officeart/2005/8/layout/hList1"/>
    <dgm:cxn modelId="{F8D3C0B8-FA3D-46D9-B613-DE9937793806}" type="presOf" srcId="{908947AD-8E60-45ED-B7B1-D29F6DD1A76A}" destId="{7977F46D-06EA-4FB6-8E50-25C4BE94DCF1}" srcOrd="0" destOrd="12" presId="urn:microsoft.com/office/officeart/2005/8/layout/hList1"/>
    <dgm:cxn modelId="{670EC32D-B865-43F4-B656-75FDDD7A78E0}" srcId="{41DA1EF0-8A59-440B-BA15-F66AB37D62AA}" destId="{E68AE4C9-A9B2-4671-9AC6-EBA4CD63925E}" srcOrd="3" destOrd="0" parTransId="{15356D44-F74A-4D61-8215-706E34B17C61}" sibTransId="{A4D55DE7-D9B3-4AA2-9E08-24B4C3705748}"/>
    <dgm:cxn modelId="{B5C34338-CD19-4D01-98DB-394DA9CACDBC}" srcId="{41DA1EF0-8A59-440B-BA15-F66AB37D62AA}" destId="{BDAD40B9-27BF-4446-ABE5-DBEB7F32C1D6}" srcOrd="0" destOrd="0" parTransId="{C5228A7F-73D2-4435-B321-724B2E87C320}" sibTransId="{0A1F901A-E70D-4DA5-B047-0EB625E02678}"/>
    <dgm:cxn modelId="{E03FE200-AE61-4A93-B14A-D98C6C9623F8}" type="presOf" srcId="{788DFD32-7BC4-4EE9-AB51-BAB334C38942}" destId="{7977F46D-06EA-4FB6-8E50-25C4BE94DCF1}" srcOrd="0" destOrd="3" presId="urn:microsoft.com/office/officeart/2005/8/layout/hList1"/>
    <dgm:cxn modelId="{BAE61A98-3B55-43AE-83E5-862DDE74275A}" type="presOf" srcId="{D904B4EB-CDED-406B-B557-02BD5EE98F65}" destId="{E484F22E-A652-45C0-A659-CD66581A5254}" srcOrd="0" destOrd="4" presId="urn:microsoft.com/office/officeart/2005/8/layout/hList1"/>
    <dgm:cxn modelId="{39D4A288-FA47-46B0-8901-08A853AA8F38}" srcId="{70C72834-8878-4C18-942B-752B5BA0F7E2}" destId="{908947AD-8E60-45ED-B7B1-D29F6DD1A76A}" srcOrd="12" destOrd="0" parTransId="{E26B3174-91D7-4BA4-9B95-E4D71C191CF0}" sibTransId="{83D4D1B8-1A63-48A2-B511-B1C07581C399}"/>
    <dgm:cxn modelId="{34597D72-2B31-4FFE-BBAE-59FAE863674C}" srcId="{41DA1EF0-8A59-440B-BA15-F66AB37D62AA}" destId="{260F0DFF-E128-46EE-922B-AEDA7A1A2F0C}" srcOrd="2" destOrd="0" parTransId="{488DA4BB-58AB-426D-B2C2-9506EA42F0AC}" sibTransId="{0DFFB354-01C3-4B8A-8394-815200A1297C}"/>
    <dgm:cxn modelId="{40F35950-EB9E-4950-A52B-56230EBA2893}" type="presOf" srcId="{E68AE4C9-A9B2-4671-9AC6-EBA4CD63925E}" destId="{22C7DE9F-7513-4AA6-971E-0CFE4DA2FD4C}" srcOrd="0" destOrd="3" presId="urn:microsoft.com/office/officeart/2005/8/layout/hList1"/>
    <dgm:cxn modelId="{47A1FFA6-13F8-4862-8B10-F13AB647D377}" srcId="{41DA1EF0-8A59-440B-BA15-F66AB37D62AA}" destId="{A1A90867-16A3-455F-B194-2FA6619BCEBB}" srcOrd="1" destOrd="0" parTransId="{17152E01-743E-40D6-89FA-BC29851E4C80}" sibTransId="{4DFC2116-1351-4A61-92FA-D14F241F0206}"/>
    <dgm:cxn modelId="{48E85A21-39C9-44FA-A05D-336903E25B37}" type="presOf" srcId="{43EBDFB3-E061-4871-8805-8FDCB565067C}" destId="{E484F22E-A652-45C0-A659-CD66581A5254}" srcOrd="0" destOrd="5" presId="urn:microsoft.com/office/officeart/2005/8/layout/hList1"/>
    <dgm:cxn modelId="{248F1212-C2B3-42D2-BFD4-450A0D9CCA95}" type="presOf" srcId="{42B8A31B-4CB0-40B8-B9D0-DE77A2402D46}" destId="{7977F46D-06EA-4FB6-8E50-25C4BE94DCF1}" srcOrd="0" destOrd="2" presId="urn:microsoft.com/office/officeart/2005/8/layout/hList1"/>
    <dgm:cxn modelId="{444FB6B4-7264-424B-942D-09E5663FC09A}" type="presOf" srcId="{260F0DFF-E128-46EE-922B-AEDA7A1A2F0C}" destId="{22C7DE9F-7513-4AA6-971E-0CFE4DA2FD4C}" srcOrd="0" destOrd="2" presId="urn:microsoft.com/office/officeart/2005/8/layout/hList1"/>
    <dgm:cxn modelId="{EF42C632-4155-447A-97BE-0E53B4E78322}" srcId="{70C72834-8878-4C18-942B-752B5BA0F7E2}" destId="{376B7B55-CDE3-4698-932D-B5BCC5407E48}" srcOrd="1" destOrd="0" parTransId="{BD856181-0D79-4EFF-B225-5197E8D33E44}" sibTransId="{F595694A-8522-42F8-8E07-989A58E73932}"/>
    <dgm:cxn modelId="{D377E2AA-2C4C-4458-9D4D-5CEEB8FBDBCD}" type="presOf" srcId="{46897784-3EC3-41DD-BC71-4A6BBE9BD427}" destId="{9CE2D31B-69CC-444F-9C84-0D5ABF59F227}" srcOrd="0" destOrd="0" presId="urn:microsoft.com/office/officeart/2005/8/layout/hList1"/>
    <dgm:cxn modelId="{64EDF4E4-5852-484A-A44F-561D9FAA2019}" srcId="{91D61780-241F-424A-BA84-C594C5618D6E}" destId="{B7BF580C-5BF5-4124-9B2F-597F4040C74E}" srcOrd="1" destOrd="0" parTransId="{FF693302-2C6D-4384-BC0E-F216CA01801B}" sibTransId="{3DE04736-2DC2-4AFC-ADBE-FE99FEBA5649}"/>
    <dgm:cxn modelId="{D4770712-5448-419F-B9D3-249DAA489A53}" srcId="{46897784-3EC3-41DD-BC71-4A6BBE9BD427}" destId="{91D61780-241F-424A-BA84-C594C5618D6E}" srcOrd="1" destOrd="0" parTransId="{CB55E120-9D15-4837-A4F5-05A81A7C3BA7}" sibTransId="{E667366F-BA87-46E0-AD8F-4DCD6ADB9FA5}"/>
    <dgm:cxn modelId="{B546C02D-CB17-4E5A-ADD0-954ECBD16AE4}" srcId="{70C72834-8878-4C18-942B-752B5BA0F7E2}" destId="{A82F5FB8-F3B4-4093-87C5-9FC1D7A6AA74}" srcOrd="5" destOrd="0" parTransId="{4B7CAD8B-C264-4800-BB5F-FF5A10B6CBD8}" sibTransId="{3772101F-7274-404B-9CD0-C1766AAC4EDF}"/>
    <dgm:cxn modelId="{6E9726B2-12B6-4E38-8EA8-5520F90FA9BB}" srcId="{91D61780-241F-424A-BA84-C594C5618D6E}" destId="{7527D316-8668-403D-AC3D-900D6A9D3DDA}" srcOrd="3" destOrd="0" parTransId="{66214F73-97D9-4D8C-B0F3-370380E3E747}" sibTransId="{0C996577-2397-4209-B2BB-17D1209E82C6}"/>
    <dgm:cxn modelId="{7288C380-3959-44FE-883D-A4F7B29E0808}" type="presOf" srcId="{D66DF760-929A-4C07-A6E9-2B389519E409}" destId="{7977F46D-06EA-4FB6-8E50-25C4BE94DCF1}" srcOrd="0" destOrd="0" presId="urn:microsoft.com/office/officeart/2005/8/layout/hList1"/>
    <dgm:cxn modelId="{53DFEB58-39DE-4A1D-BA6E-126BB4C97CAA}" srcId="{70C72834-8878-4C18-942B-752B5BA0F7E2}" destId="{ECDD2FD5-5947-4965-8AA1-804C79A7375D}" srcOrd="11" destOrd="0" parTransId="{07FAD24F-0835-42F4-8D1D-177871BB248C}" sibTransId="{ACFCC4B1-8D59-49B1-8E29-BF2EE1F2FF64}"/>
    <dgm:cxn modelId="{8350DDB7-C506-4280-9A8C-85980F0797B7}" srcId="{70C72834-8878-4C18-942B-752B5BA0F7E2}" destId="{42C085EF-04D8-441C-8A16-400C237ABEED}" srcOrd="9" destOrd="0" parTransId="{ABDACDB3-30AF-4023-AF29-D921C04837A2}" sibTransId="{E93C56D1-CCAB-4320-B369-136113F7909A}"/>
    <dgm:cxn modelId="{80EC1999-DA82-468A-8F22-0B071178D7B2}" type="presOf" srcId="{A1A90867-16A3-455F-B194-2FA6619BCEBB}" destId="{22C7DE9F-7513-4AA6-971E-0CFE4DA2FD4C}" srcOrd="0" destOrd="1" presId="urn:microsoft.com/office/officeart/2005/8/layout/hList1"/>
    <dgm:cxn modelId="{63A9D7B9-9C73-48B9-A761-113BCD3DD265}" type="presOf" srcId="{BDAD40B9-27BF-4446-ABE5-DBEB7F32C1D6}" destId="{22C7DE9F-7513-4AA6-971E-0CFE4DA2FD4C}" srcOrd="0" destOrd="0" presId="urn:microsoft.com/office/officeart/2005/8/layout/hList1"/>
    <dgm:cxn modelId="{9805702F-D612-4245-A1FC-E2A678BE6648}" srcId="{91D61780-241F-424A-BA84-C594C5618D6E}" destId="{D904B4EB-CDED-406B-B557-02BD5EE98F65}" srcOrd="4" destOrd="0" parTransId="{01DE1C9A-9C97-4096-938C-3C7BA336E8C8}" sibTransId="{DA3A01EF-D0D3-414E-90AC-B05630B63DD3}"/>
    <dgm:cxn modelId="{4AA29253-F5BE-443E-B1EA-E896B35E14FD}" srcId="{70C72834-8878-4C18-942B-752B5BA0F7E2}" destId="{4B160BB6-6FE5-4BC1-99FE-047908AD1037}" srcOrd="7" destOrd="0" parTransId="{1F6CD3F6-290E-47C7-ADDE-48DF889DE0BE}" sibTransId="{F26B1CCC-60BF-4E3B-BD42-21F5B11CFCCD}"/>
    <dgm:cxn modelId="{7F2C72E9-D7CB-48FE-9024-E6159CC71E4E}" type="presOf" srcId="{B7BF580C-5BF5-4124-9B2F-597F4040C74E}" destId="{E484F22E-A652-45C0-A659-CD66581A5254}" srcOrd="0" destOrd="1" presId="urn:microsoft.com/office/officeart/2005/8/layout/hList1"/>
    <dgm:cxn modelId="{EE50D7CF-EDD2-4E4B-9689-97144F5F99BD}" type="presOf" srcId="{42C085EF-04D8-441C-8A16-400C237ABEED}" destId="{7977F46D-06EA-4FB6-8E50-25C4BE94DCF1}" srcOrd="0" destOrd="9" presId="urn:microsoft.com/office/officeart/2005/8/layout/hList1"/>
    <dgm:cxn modelId="{BAED7DA2-802E-4432-A672-10BE4E796C70}" type="presOf" srcId="{A82F5FB8-F3B4-4093-87C5-9FC1D7A6AA74}" destId="{7977F46D-06EA-4FB6-8E50-25C4BE94DCF1}" srcOrd="0" destOrd="5" presId="urn:microsoft.com/office/officeart/2005/8/layout/hList1"/>
    <dgm:cxn modelId="{A667AA91-A5AD-4096-B25E-B62619525E09}" type="presOf" srcId="{376B7B55-CDE3-4698-932D-B5BCC5407E48}" destId="{7977F46D-06EA-4FB6-8E50-25C4BE94DCF1}" srcOrd="0" destOrd="1" presId="urn:microsoft.com/office/officeart/2005/8/layout/hList1"/>
    <dgm:cxn modelId="{13FBFF63-DFA8-4436-B634-CF0599C66CDD}" type="presOf" srcId="{ECDD2FD5-5947-4965-8AA1-804C79A7375D}" destId="{7977F46D-06EA-4FB6-8E50-25C4BE94DCF1}" srcOrd="0" destOrd="11" presId="urn:microsoft.com/office/officeart/2005/8/layout/hList1"/>
    <dgm:cxn modelId="{1D256415-5603-414D-A3ED-4DE4C51D35D3}" type="presParOf" srcId="{9CE2D31B-69CC-444F-9C84-0D5ABF59F227}" destId="{624D9290-4893-45C0-A89C-822B457E7B06}" srcOrd="0" destOrd="0" presId="urn:microsoft.com/office/officeart/2005/8/layout/hList1"/>
    <dgm:cxn modelId="{FAFA1BE4-36E2-4ED8-8AC2-B3B9E4535FA8}" type="presParOf" srcId="{624D9290-4893-45C0-A89C-822B457E7B06}" destId="{E9B32605-6BC6-41EE-8852-E4D34253A3AF}" srcOrd="0" destOrd="0" presId="urn:microsoft.com/office/officeart/2005/8/layout/hList1"/>
    <dgm:cxn modelId="{F06978BD-AF60-41BA-A8A9-11B2CAB121DD}" type="presParOf" srcId="{624D9290-4893-45C0-A89C-822B457E7B06}" destId="{7977F46D-06EA-4FB6-8E50-25C4BE94DCF1}" srcOrd="1" destOrd="0" presId="urn:microsoft.com/office/officeart/2005/8/layout/hList1"/>
    <dgm:cxn modelId="{8319B8DD-3F17-4FA3-94C9-4AB0561DF339}" type="presParOf" srcId="{9CE2D31B-69CC-444F-9C84-0D5ABF59F227}" destId="{4B5FDD45-EC78-4F1B-85A2-30BAEB23EA78}" srcOrd="1" destOrd="0" presId="urn:microsoft.com/office/officeart/2005/8/layout/hList1"/>
    <dgm:cxn modelId="{D8D9F5DC-A73B-4453-92C3-911065FBF573}" type="presParOf" srcId="{9CE2D31B-69CC-444F-9C84-0D5ABF59F227}" destId="{147767B6-470C-438B-B1CC-6C4541DBA1C4}" srcOrd="2" destOrd="0" presId="urn:microsoft.com/office/officeart/2005/8/layout/hList1"/>
    <dgm:cxn modelId="{7D769E76-40C9-4A63-A35A-8077CE49F772}" type="presParOf" srcId="{147767B6-470C-438B-B1CC-6C4541DBA1C4}" destId="{F3992126-8A2A-4A72-A936-CBE85C2F51E9}" srcOrd="0" destOrd="0" presId="urn:microsoft.com/office/officeart/2005/8/layout/hList1"/>
    <dgm:cxn modelId="{7CD45EEA-7FB2-41BD-BE46-11A0BE12C199}" type="presParOf" srcId="{147767B6-470C-438B-B1CC-6C4541DBA1C4}" destId="{E484F22E-A652-45C0-A659-CD66581A5254}" srcOrd="1" destOrd="0" presId="urn:microsoft.com/office/officeart/2005/8/layout/hList1"/>
    <dgm:cxn modelId="{4741A909-48C8-4EC8-B45A-9C5D2D1C2814}" type="presParOf" srcId="{9CE2D31B-69CC-444F-9C84-0D5ABF59F227}" destId="{9CD09248-129F-4C8D-AE3E-D2EBFC8E9F68}" srcOrd="3" destOrd="0" presId="urn:microsoft.com/office/officeart/2005/8/layout/hList1"/>
    <dgm:cxn modelId="{6BBB0FCA-DAF7-4986-9B02-C5A0D0300066}" type="presParOf" srcId="{9CE2D31B-69CC-444F-9C84-0D5ABF59F227}" destId="{C86EA7F6-4D40-4FDC-BB13-E6A439257DA1}" srcOrd="4" destOrd="0" presId="urn:microsoft.com/office/officeart/2005/8/layout/hList1"/>
    <dgm:cxn modelId="{3C474104-2827-4BDF-8165-69754B04CF63}" type="presParOf" srcId="{C86EA7F6-4D40-4FDC-BB13-E6A439257DA1}" destId="{6DF077AF-985A-4C0D-B5C3-B911C95DCB01}" srcOrd="0" destOrd="0" presId="urn:microsoft.com/office/officeart/2005/8/layout/hList1"/>
    <dgm:cxn modelId="{4E8D5687-B303-4925-B6DC-CAE4E0F00253}" type="presParOf" srcId="{C86EA7F6-4D40-4FDC-BB13-E6A439257DA1}" destId="{22C7DE9F-7513-4AA6-971E-0CFE4DA2FD4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914932-6AD8-4BB2-BB9B-987D10CEBB75}" type="doc">
      <dgm:prSet loTypeId="urn:microsoft.com/office/officeart/2005/8/layout/vList3#3" loCatId="list" qsTypeId="urn:microsoft.com/office/officeart/2005/8/quickstyle/3d1" qsCatId="3D" csTypeId="urn:microsoft.com/office/officeart/2005/8/colors/colorful2" csCatId="colorful" phldr="1"/>
      <dgm:spPr/>
    </dgm:pt>
    <dgm:pt modelId="{010EAF1B-E782-4691-86B1-3B575F262B09}">
      <dgm:prSet phldrT="[Text]"/>
      <dgm:spPr/>
      <dgm:t>
        <a:bodyPr/>
        <a:lstStyle/>
        <a:p>
          <a:r>
            <a:rPr lang="en-US" dirty="0" smtClean="0"/>
            <a:t>CREST Microwave Observation Unit</a:t>
          </a:r>
          <a:endParaRPr lang="en-US" dirty="0"/>
        </a:p>
      </dgm:t>
    </dgm:pt>
    <dgm:pt modelId="{174550CA-2498-40B1-8A95-0FA64F0194CA}" type="parTrans" cxnId="{CB7E720E-17CD-4FB5-823E-F214B4F79264}">
      <dgm:prSet/>
      <dgm:spPr/>
      <dgm:t>
        <a:bodyPr/>
        <a:lstStyle/>
        <a:p>
          <a:endParaRPr lang="en-US"/>
        </a:p>
      </dgm:t>
    </dgm:pt>
    <dgm:pt modelId="{CBEAC505-CB16-4267-9601-23265584F122}" type="sibTrans" cxnId="{CB7E720E-17CD-4FB5-823E-F214B4F79264}">
      <dgm:prSet/>
      <dgm:spPr/>
      <dgm:t>
        <a:bodyPr/>
        <a:lstStyle/>
        <a:p>
          <a:endParaRPr lang="en-US"/>
        </a:p>
      </dgm:t>
    </dgm:pt>
    <dgm:pt modelId="{3D42DF11-10AA-48CC-A8E3-62C2A6814372}">
      <dgm:prSet phldrT="[Text]"/>
      <dgm:spPr/>
      <dgm:t>
        <a:bodyPr/>
        <a:lstStyle/>
        <a:p>
          <a:r>
            <a:rPr lang="en-US" dirty="0" smtClean="0"/>
            <a:t>Coastal Measurement Platform </a:t>
          </a:r>
          <a:endParaRPr lang="en-US" dirty="0"/>
        </a:p>
      </dgm:t>
    </dgm:pt>
    <dgm:pt modelId="{C53EE48F-FE77-4A24-AB91-918B4EBFF0B9}" type="parTrans" cxnId="{00DC3C77-D528-4F69-85C4-E4BA70FE47E2}">
      <dgm:prSet/>
      <dgm:spPr/>
      <dgm:t>
        <a:bodyPr/>
        <a:lstStyle/>
        <a:p>
          <a:endParaRPr lang="en-US"/>
        </a:p>
      </dgm:t>
    </dgm:pt>
    <dgm:pt modelId="{BE494996-01E3-4601-9F51-B15FB5467210}" type="sibTrans" cxnId="{00DC3C77-D528-4F69-85C4-E4BA70FE47E2}">
      <dgm:prSet/>
      <dgm:spPr/>
      <dgm:t>
        <a:bodyPr/>
        <a:lstStyle/>
        <a:p>
          <a:endParaRPr lang="en-US"/>
        </a:p>
      </dgm:t>
    </dgm:pt>
    <dgm:pt modelId="{DAF5B8D5-2BC0-494E-AB78-214DB4FF8CE2}">
      <dgm:prSet phldrT="[Text]"/>
      <dgm:spPr/>
      <dgm:t>
        <a:bodyPr/>
        <a:lstStyle/>
        <a:p>
          <a:r>
            <a:rPr lang="en-US" dirty="0" smtClean="0"/>
            <a:t>CREST Earth Observation Unit </a:t>
          </a:r>
          <a:endParaRPr lang="en-US" dirty="0"/>
        </a:p>
      </dgm:t>
    </dgm:pt>
    <dgm:pt modelId="{483AEFAA-AFBB-406C-BCE9-780FC3518CF7}" type="parTrans" cxnId="{B23D2ADA-3B8F-496B-87CF-5E2417425A55}">
      <dgm:prSet/>
      <dgm:spPr/>
      <dgm:t>
        <a:bodyPr/>
        <a:lstStyle/>
        <a:p>
          <a:endParaRPr lang="en-US"/>
        </a:p>
      </dgm:t>
    </dgm:pt>
    <dgm:pt modelId="{8AA666BF-586C-4921-8107-EC7982456992}" type="sibTrans" cxnId="{B23D2ADA-3B8F-496B-87CF-5E2417425A55}">
      <dgm:prSet/>
      <dgm:spPr/>
      <dgm:t>
        <a:bodyPr/>
        <a:lstStyle/>
        <a:p>
          <a:endParaRPr lang="en-US"/>
        </a:p>
      </dgm:t>
    </dgm:pt>
    <dgm:pt modelId="{0592F8D2-9050-42F1-8233-9C6E5733C7C5}" type="pres">
      <dgm:prSet presAssocID="{C5914932-6AD8-4BB2-BB9B-987D10CEBB75}" presName="linearFlow" presStyleCnt="0">
        <dgm:presLayoutVars>
          <dgm:dir/>
          <dgm:resizeHandles val="exact"/>
        </dgm:presLayoutVars>
      </dgm:prSet>
      <dgm:spPr/>
    </dgm:pt>
    <dgm:pt modelId="{B04B50A8-AE62-47D7-B61C-F6F298205473}" type="pres">
      <dgm:prSet presAssocID="{010EAF1B-E782-4691-86B1-3B575F262B09}" presName="composite" presStyleCnt="0"/>
      <dgm:spPr/>
    </dgm:pt>
    <dgm:pt modelId="{8C3DDEA5-12D0-4231-B496-DA1533E89E53}" type="pres">
      <dgm:prSet presAssocID="{010EAF1B-E782-4691-86B1-3B575F262B09}" presName="imgShp" presStyleLbl="fgImgPlace1" presStyleIdx="0" presStyleCnt="3"/>
      <dgm:spPr>
        <a:blipFill rotWithShape="0">
          <a:blip xmlns:r="http://schemas.openxmlformats.org/officeDocument/2006/relationships" r:embed="rId1"/>
          <a:stretch>
            <a:fillRect/>
          </a:stretch>
        </a:blipFill>
      </dgm:spPr>
    </dgm:pt>
    <dgm:pt modelId="{1AD80A3B-3BA4-4D88-A53D-46C0E4DC4551}" type="pres">
      <dgm:prSet presAssocID="{010EAF1B-E782-4691-86B1-3B575F262B09}" presName="txShp" presStyleLbl="node1" presStyleIdx="0" presStyleCnt="3">
        <dgm:presLayoutVars>
          <dgm:bulletEnabled val="1"/>
        </dgm:presLayoutVars>
      </dgm:prSet>
      <dgm:spPr/>
      <dgm:t>
        <a:bodyPr/>
        <a:lstStyle/>
        <a:p>
          <a:endParaRPr lang="en-US"/>
        </a:p>
      </dgm:t>
    </dgm:pt>
    <dgm:pt modelId="{5A4F8E99-3208-4613-95E6-66B11B0FB8CB}" type="pres">
      <dgm:prSet presAssocID="{CBEAC505-CB16-4267-9601-23265584F122}" presName="spacing" presStyleCnt="0"/>
      <dgm:spPr/>
    </dgm:pt>
    <dgm:pt modelId="{5E66ADC7-CF04-4F41-83F5-64112464A9FC}" type="pres">
      <dgm:prSet presAssocID="{3D42DF11-10AA-48CC-A8E3-62C2A6814372}" presName="composite" presStyleCnt="0"/>
      <dgm:spPr/>
    </dgm:pt>
    <dgm:pt modelId="{47ADEBE5-9676-4A8B-94D5-A75916FB364D}" type="pres">
      <dgm:prSet presAssocID="{3D42DF11-10AA-48CC-A8E3-62C2A6814372}" presName="imgShp" presStyleLbl="fgImgPlace1" presStyleIdx="1" presStyleCnt="3"/>
      <dgm:spPr>
        <a:blipFill rotWithShape="0">
          <a:blip xmlns:r="http://schemas.openxmlformats.org/officeDocument/2006/relationships" r:embed="rId2"/>
          <a:stretch>
            <a:fillRect/>
          </a:stretch>
        </a:blipFill>
      </dgm:spPr>
    </dgm:pt>
    <dgm:pt modelId="{1798551E-2441-4109-95F8-73132190835A}" type="pres">
      <dgm:prSet presAssocID="{3D42DF11-10AA-48CC-A8E3-62C2A6814372}" presName="txShp" presStyleLbl="node1" presStyleIdx="1" presStyleCnt="3">
        <dgm:presLayoutVars>
          <dgm:bulletEnabled val="1"/>
        </dgm:presLayoutVars>
      </dgm:prSet>
      <dgm:spPr/>
      <dgm:t>
        <a:bodyPr/>
        <a:lstStyle/>
        <a:p>
          <a:endParaRPr lang="en-US"/>
        </a:p>
      </dgm:t>
    </dgm:pt>
    <dgm:pt modelId="{FCE51A26-B43F-451D-A2DC-C07025D79D02}" type="pres">
      <dgm:prSet presAssocID="{BE494996-01E3-4601-9F51-B15FB5467210}" presName="spacing" presStyleCnt="0"/>
      <dgm:spPr/>
    </dgm:pt>
    <dgm:pt modelId="{EB77887A-3DA8-4BD4-852A-EFC01E510A91}" type="pres">
      <dgm:prSet presAssocID="{DAF5B8D5-2BC0-494E-AB78-214DB4FF8CE2}" presName="composite" presStyleCnt="0"/>
      <dgm:spPr/>
    </dgm:pt>
    <dgm:pt modelId="{2F970781-006A-4544-A60D-06E93496ACB6}" type="pres">
      <dgm:prSet presAssocID="{DAF5B8D5-2BC0-494E-AB78-214DB4FF8CE2}" presName="imgShp" presStyleLbl="fgImgPlace1" presStyleIdx="2" presStyleCnt="3"/>
      <dgm:spPr>
        <a:blipFill rotWithShape="0">
          <a:blip xmlns:r="http://schemas.openxmlformats.org/officeDocument/2006/relationships" r:embed="rId3"/>
          <a:stretch>
            <a:fillRect/>
          </a:stretch>
        </a:blipFill>
      </dgm:spPr>
    </dgm:pt>
    <dgm:pt modelId="{D2E1D24F-F49B-438F-A713-90D9E9C6E6F8}" type="pres">
      <dgm:prSet presAssocID="{DAF5B8D5-2BC0-494E-AB78-214DB4FF8CE2}" presName="txShp" presStyleLbl="node1" presStyleIdx="2" presStyleCnt="3">
        <dgm:presLayoutVars>
          <dgm:bulletEnabled val="1"/>
        </dgm:presLayoutVars>
      </dgm:prSet>
      <dgm:spPr/>
      <dgm:t>
        <a:bodyPr/>
        <a:lstStyle/>
        <a:p>
          <a:endParaRPr lang="en-US"/>
        </a:p>
      </dgm:t>
    </dgm:pt>
  </dgm:ptLst>
  <dgm:cxnLst>
    <dgm:cxn modelId="{D53AE11D-F278-43E1-844B-72DD452F2E73}" type="presOf" srcId="{DAF5B8D5-2BC0-494E-AB78-214DB4FF8CE2}" destId="{D2E1D24F-F49B-438F-A713-90D9E9C6E6F8}" srcOrd="0" destOrd="0" presId="urn:microsoft.com/office/officeart/2005/8/layout/vList3#3"/>
    <dgm:cxn modelId="{B825F755-2B56-45B7-B9DE-F1B0373A9D5A}" type="presOf" srcId="{C5914932-6AD8-4BB2-BB9B-987D10CEBB75}" destId="{0592F8D2-9050-42F1-8233-9C6E5733C7C5}" srcOrd="0" destOrd="0" presId="urn:microsoft.com/office/officeart/2005/8/layout/vList3#3"/>
    <dgm:cxn modelId="{00DC3C77-D528-4F69-85C4-E4BA70FE47E2}" srcId="{C5914932-6AD8-4BB2-BB9B-987D10CEBB75}" destId="{3D42DF11-10AA-48CC-A8E3-62C2A6814372}" srcOrd="1" destOrd="0" parTransId="{C53EE48F-FE77-4A24-AB91-918B4EBFF0B9}" sibTransId="{BE494996-01E3-4601-9F51-B15FB5467210}"/>
    <dgm:cxn modelId="{CB7E720E-17CD-4FB5-823E-F214B4F79264}" srcId="{C5914932-6AD8-4BB2-BB9B-987D10CEBB75}" destId="{010EAF1B-E782-4691-86B1-3B575F262B09}" srcOrd="0" destOrd="0" parTransId="{174550CA-2498-40B1-8A95-0FA64F0194CA}" sibTransId="{CBEAC505-CB16-4267-9601-23265584F122}"/>
    <dgm:cxn modelId="{1D6039BE-614A-4895-8E52-A50CF15E2343}" type="presOf" srcId="{010EAF1B-E782-4691-86B1-3B575F262B09}" destId="{1AD80A3B-3BA4-4D88-A53D-46C0E4DC4551}" srcOrd="0" destOrd="0" presId="urn:microsoft.com/office/officeart/2005/8/layout/vList3#3"/>
    <dgm:cxn modelId="{B23D2ADA-3B8F-496B-87CF-5E2417425A55}" srcId="{C5914932-6AD8-4BB2-BB9B-987D10CEBB75}" destId="{DAF5B8D5-2BC0-494E-AB78-214DB4FF8CE2}" srcOrd="2" destOrd="0" parTransId="{483AEFAA-AFBB-406C-BCE9-780FC3518CF7}" sibTransId="{8AA666BF-586C-4921-8107-EC7982456992}"/>
    <dgm:cxn modelId="{602DAC81-6E1E-4090-8D33-AF1403F51FD7}" type="presOf" srcId="{3D42DF11-10AA-48CC-A8E3-62C2A6814372}" destId="{1798551E-2441-4109-95F8-73132190835A}" srcOrd="0" destOrd="0" presId="urn:microsoft.com/office/officeart/2005/8/layout/vList3#3"/>
    <dgm:cxn modelId="{15BE44D2-7D7F-4BA1-9A68-72A2A5E5A006}" type="presParOf" srcId="{0592F8D2-9050-42F1-8233-9C6E5733C7C5}" destId="{B04B50A8-AE62-47D7-B61C-F6F298205473}" srcOrd="0" destOrd="0" presId="urn:microsoft.com/office/officeart/2005/8/layout/vList3#3"/>
    <dgm:cxn modelId="{56653C5D-A8AB-46D2-980B-867EE53D93B1}" type="presParOf" srcId="{B04B50A8-AE62-47D7-B61C-F6F298205473}" destId="{8C3DDEA5-12D0-4231-B496-DA1533E89E53}" srcOrd="0" destOrd="0" presId="urn:microsoft.com/office/officeart/2005/8/layout/vList3#3"/>
    <dgm:cxn modelId="{20EB50B3-9EAF-4872-9B2B-11B648EFE5E9}" type="presParOf" srcId="{B04B50A8-AE62-47D7-B61C-F6F298205473}" destId="{1AD80A3B-3BA4-4D88-A53D-46C0E4DC4551}" srcOrd="1" destOrd="0" presId="urn:microsoft.com/office/officeart/2005/8/layout/vList3#3"/>
    <dgm:cxn modelId="{B344BC40-0DD4-4CB2-8588-5BACD85BA761}" type="presParOf" srcId="{0592F8D2-9050-42F1-8233-9C6E5733C7C5}" destId="{5A4F8E99-3208-4613-95E6-66B11B0FB8CB}" srcOrd="1" destOrd="0" presId="urn:microsoft.com/office/officeart/2005/8/layout/vList3#3"/>
    <dgm:cxn modelId="{F7AAB13B-615C-471C-89E1-82896D436725}" type="presParOf" srcId="{0592F8D2-9050-42F1-8233-9C6E5733C7C5}" destId="{5E66ADC7-CF04-4F41-83F5-64112464A9FC}" srcOrd="2" destOrd="0" presId="urn:microsoft.com/office/officeart/2005/8/layout/vList3#3"/>
    <dgm:cxn modelId="{1F70D73C-85B3-4824-B603-0B7EFE264B5D}" type="presParOf" srcId="{5E66ADC7-CF04-4F41-83F5-64112464A9FC}" destId="{47ADEBE5-9676-4A8B-94D5-A75916FB364D}" srcOrd="0" destOrd="0" presId="urn:microsoft.com/office/officeart/2005/8/layout/vList3#3"/>
    <dgm:cxn modelId="{1528903B-0EF2-47A0-A7CC-69836EE66111}" type="presParOf" srcId="{5E66ADC7-CF04-4F41-83F5-64112464A9FC}" destId="{1798551E-2441-4109-95F8-73132190835A}" srcOrd="1" destOrd="0" presId="urn:microsoft.com/office/officeart/2005/8/layout/vList3#3"/>
    <dgm:cxn modelId="{BC8E0509-BF1C-46B1-B841-38E4B773796C}" type="presParOf" srcId="{0592F8D2-9050-42F1-8233-9C6E5733C7C5}" destId="{FCE51A26-B43F-451D-A2DC-C07025D79D02}" srcOrd="3" destOrd="0" presId="urn:microsoft.com/office/officeart/2005/8/layout/vList3#3"/>
    <dgm:cxn modelId="{41ADFF80-0C93-451B-8782-BDF9F0262364}" type="presParOf" srcId="{0592F8D2-9050-42F1-8233-9C6E5733C7C5}" destId="{EB77887A-3DA8-4BD4-852A-EFC01E510A91}" srcOrd="4" destOrd="0" presId="urn:microsoft.com/office/officeart/2005/8/layout/vList3#3"/>
    <dgm:cxn modelId="{F8A70B41-DA9A-434E-806B-62C478137788}" type="presParOf" srcId="{EB77887A-3DA8-4BD4-852A-EFC01E510A91}" destId="{2F970781-006A-4544-A60D-06E93496ACB6}" srcOrd="0" destOrd="0" presId="urn:microsoft.com/office/officeart/2005/8/layout/vList3#3"/>
    <dgm:cxn modelId="{7E9BDE33-44C8-4EAE-BEF7-C4C7B2EED010}" type="presParOf" srcId="{EB77887A-3DA8-4BD4-852A-EFC01E510A91}" destId="{D2E1D24F-F49B-438F-A713-90D9E9C6E6F8}" srcOrd="1" destOrd="0" presId="urn:microsoft.com/office/officeart/2005/8/layout/vList3#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AAF1CC-164B-4E10-937D-8986E61510EA}" type="doc">
      <dgm:prSet loTypeId="urn:microsoft.com/office/officeart/2005/8/layout/vList3#4" loCatId="list" qsTypeId="urn:microsoft.com/office/officeart/2005/8/quickstyle/3d2" qsCatId="3D" csTypeId="urn:microsoft.com/office/officeart/2005/8/colors/colorful5" csCatId="colorful" phldr="1"/>
      <dgm:spPr/>
    </dgm:pt>
    <dgm:pt modelId="{A7822A82-0448-48ED-90AA-E23FABB615B1}">
      <dgm:prSet phldrT="[Text]" custT="1"/>
      <dgm:spPr/>
      <dgm:t>
        <a:bodyPr/>
        <a:lstStyle/>
        <a:p>
          <a:r>
            <a:rPr lang="en-US" sz="2800" dirty="0" smtClean="0"/>
            <a:t>CREST LIDAR Network (CLN)</a:t>
          </a:r>
          <a:endParaRPr lang="en-US" sz="2800" dirty="0"/>
        </a:p>
      </dgm:t>
    </dgm:pt>
    <dgm:pt modelId="{C9E2B543-E00D-40DF-A704-C39961F69B32}" type="parTrans" cxnId="{8ED52EFD-69F2-47FB-A14A-016A8014954B}">
      <dgm:prSet/>
      <dgm:spPr/>
      <dgm:t>
        <a:bodyPr/>
        <a:lstStyle/>
        <a:p>
          <a:endParaRPr lang="en-US"/>
        </a:p>
      </dgm:t>
    </dgm:pt>
    <dgm:pt modelId="{9330B3C5-02FC-4F75-BF4D-1F6DF8B30F56}" type="sibTrans" cxnId="{8ED52EFD-69F2-47FB-A14A-016A8014954B}">
      <dgm:prSet/>
      <dgm:spPr/>
      <dgm:t>
        <a:bodyPr/>
        <a:lstStyle/>
        <a:p>
          <a:endParaRPr lang="en-US"/>
        </a:p>
      </dgm:t>
    </dgm:pt>
    <dgm:pt modelId="{3A53CE21-FF51-4ED2-A519-35BF208BA502}" type="pres">
      <dgm:prSet presAssocID="{86AAF1CC-164B-4E10-937D-8986E61510EA}" presName="linearFlow" presStyleCnt="0">
        <dgm:presLayoutVars>
          <dgm:dir/>
          <dgm:resizeHandles val="exact"/>
        </dgm:presLayoutVars>
      </dgm:prSet>
      <dgm:spPr/>
    </dgm:pt>
    <dgm:pt modelId="{C4BFD1E8-AE29-47E3-A686-D84948DA717B}" type="pres">
      <dgm:prSet presAssocID="{A7822A82-0448-48ED-90AA-E23FABB615B1}" presName="composite" presStyleCnt="0"/>
      <dgm:spPr/>
    </dgm:pt>
    <dgm:pt modelId="{A712D05A-E79E-45B3-A181-DCAC7A5379CD}" type="pres">
      <dgm:prSet presAssocID="{A7822A82-0448-48ED-90AA-E23FABB615B1}" presName="imgShp" presStyleLbl="fgImgPlace1" presStyleIdx="0" presStyleCnt="1" custScaleX="58955" custScaleY="57214" custLinFactNeighborX="-1679" custLinFactNeighborY="7929"/>
      <dgm:spPr>
        <a:blipFill rotWithShape="0">
          <a:blip xmlns:r="http://schemas.openxmlformats.org/officeDocument/2006/relationships" r:embed="rId1"/>
          <a:stretch>
            <a:fillRect/>
          </a:stretch>
        </a:blipFill>
      </dgm:spPr>
    </dgm:pt>
    <dgm:pt modelId="{412E8A6C-66D6-438A-A7A2-DD462FBD69A6}" type="pres">
      <dgm:prSet presAssocID="{A7822A82-0448-48ED-90AA-E23FABB615B1}" presName="txShp" presStyleLbl="node1" presStyleIdx="0" presStyleCnt="1" custScaleY="54726" custLinFactNeighborX="1222" custLinFactNeighborY="10417">
        <dgm:presLayoutVars>
          <dgm:bulletEnabled val="1"/>
        </dgm:presLayoutVars>
      </dgm:prSet>
      <dgm:spPr/>
      <dgm:t>
        <a:bodyPr/>
        <a:lstStyle/>
        <a:p>
          <a:endParaRPr lang="en-US"/>
        </a:p>
      </dgm:t>
    </dgm:pt>
  </dgm:ptLst>
  <dgm:cxnLst>
    <dgm:cxn modelId="{8ED52EFD-69F2-47FB-A14A-016A8014954B}" srcId="{86AAF1CC-164B-4E10-937D-8986E61510EA}" destId="{A7822A82-0448-48ED-90AA-E23FABB615B1}" srcOrd="0" destOrd="0" parTransId="{C9E2B543-E00D-40DF-A704-C39961F69B32}" sibTransId="{9330B3C5-02FC-4F75-BF4D-1F6DF8B30F56}"/>
    <dgm:cxn modelId="{DC0DF3F2-FB9D-4684-9C4A-8C8FE84697E9}" type="presOf" srcId="{A7822A82-0448-48ED-90AA-E23FABB615B1}" destId="{412E8A6C-66D6-438A-A7A2-DD462FBD69A6}" srcOrd="0" destOrd="0" presId="urn:microsoft.com/office/officeart/2005/8/layout/vList3#4"/>
    <dgm:cxn modelId="{0AC3AAF1-5585-4662-8D2A-A9BD3F3C3243}" type="presOf" srcId="{86AAF1CC-164B-4E10-937D-8986E61510EA}" destId="{3A53CE21-FF51-4ED2-A519-35BF208BA502}" srcOrd="0" destOrd="0" presId="urn:microsoft.com/office/officeart/2005/8/layout/vList3#4"/>
    <dgm:cxn modelId="{CD8FB985-31DF-47EB-AD3F-D4CF5D58AAB9}" type="presParOf" srcId="{3A53CE21-FF51-4ED2-A519-35BF208BA502}" destId="{C4BFD1E8-AE29-47E3-A686-D84948DA717B}" srcOrd="0" destOrd="0" presId="urn:microsoft.com/office/officeart/2005/8/layout/vList3#4"/>
    <dgm:cxn modelId="{014AD259-815A-45C1-9126-2947BF6CB517}" type="presParOf" srcId="{C4BFD1E8-AE29-47E3-A686-D84948DA717B}" destId="{A712D05A-E79E-45B3-A181-DCAC7A5379CD}" srcOrd="0" destOrd="0" presId="urn:microsoft.com/office/officeart/2005/8/layout/vList3#4"/>
    <dgm:cxn modelId="{604B3A1C-0CC9-4C6D-B206-7F7A1B3D4607}" type="presParOf" srcId="{C4BFD1E8-AE29-47E3-A686-D84948DA717B}" destId="{412E8A6C-66D6-438A-A7A2-DD462FBD69A6}" srcOrd="1" destOrd="0" presId="urn:microsoft.com/office/officeart/2005/8/layout/vList3#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32605-6BC6-41EE-8852-E4D34253A3AF}">
      <dsp:nvSpPr>
        <dsp:cNvPr id="0" name=""/>
        <dsp:cNvSpPr/>
      </dsp:nvSpPr>
      <dsp:spPr>
        <a:xfrm>
          <a:off x="2690" y="175758"/>
          <a:ext cx="2623542" cy="345600"/>
        </a:xfrm>
        <a:prstGeom prst="rect">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kern="1200" dirty="0" smtClean="0"/>
            <a:t>Integrated Data Products</a:t>
          </a:r>
          <a:endParaRPr lang="en-US" sz="1200" kern="1200" dirty="0"/>
        </a:p>
      </dsp:txBody>
      <dsp:txXfrm>
        <a:off x="2690" y="175758"/>
        <a:ext cx="2623542" cy="345600"/>
      </dsp:txXfrm>
    </dsp:sp>
    <dsp:sp modelId="{7977F46D-06EA-4FB6-8E50-25C4BE94DCF1}">
      <dsp:nvSpPr>
        <dsp:cNvPr id="0" name=""/>
        <dsp:cNvSpPr/>
      </dsp:nvSpPr>
      <dsp:spPr>
        <a:xfrm>
          <a:off x="2690" y="533404"/>
          <a:ext cx="2623542" cy="4549824"/>
        </a:xfrm>
        <a:prstGeom prst="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ISCCP – 2012</a:t>
          </a:r>
          <a:endParaRPr lang="en-US" sz="1200" kern="1200" dirty="0"/>
        </a:p>
        <a:p>
          <a:pPr marL="114300" lvl="1" indent="-114300" algn="l" defTabSz="533400">
            <a:lnSpc>
              <a:spcPct val="90000"/>
            </a:lnSpc>
            <a:spcBef>
              <a:spcPct val="0"/>
            </a:spcBef>
            <a:spcAft>
              <a:spcPct val="15000"/>
            </a:spcAft>
            <a:buChar char="••"/>
          </a:pPr>
          <a:r>
            <a:rPr lang="en-US" sz="1200" kern="1200" dirty="0" smtClean="0"/>
            <a:t>CRIOS - 2012</a:t>
          </a:r>
          <a:endParaRPr lang="en-US" sz="1200" kern="1200" dirty="0"/>
        </a:p>
        <a:p>
          <a:pPr marL="114300" lvl="1" indent="-114300" algn="l" defTabSz="533400">
            <a:lnSpc>
              <a:spcPct val="90000"/>
            </a:lnSpc>
            <a:spcBef>
              <a:spcPct val="0"/>
            </a:spcBef>
            <a:spcAft>
              <a:spcPct val="15000"/>
            </a:spcAft>
            <a:buChar char="••"/>
          </a:pPr>
          <a:r>
            <a:rPr lang="en-US" sz="1200" kern="1200" dirty="0" smtClean="0"/>
            <a:t>Upper Tropospheric Water Vapor (2013) </a:t>
          </a:r>
          <a:endParaRPr lang="en-US" sz="1200" kern="1200" dirty="0"/>
        </a:p>
        <a:p>
          <a:pPr marL="114300" lvl="1" indent="-114300" algn="l" defTabSz="533400">
            <a:lnSpc>
              <a:spcPct val="90000"/>
            </a:lnSpc>
            <a:spcBef>
              <a:spcPct val="0"/>
            </a:spcBef>
            <a:spcAft>
              <a:spcPct val="15000"/>
            </a:spcAft>
            <a:buChar char="••"/>
          </a:pPr>
          <a:r>
            <a:rPr lang="en-US" sz="1200" kern="1200" dirty="0" smtClean="0"/>
            <a:t>Radiative Flux Profiles (2014) </a:t>
          </a:r>
          <a:endParaRPr lang="en-US" sz="1200" kern="1200" dirty="0"/>
        </a:p>
        <a:p>
          <a:pPr marL="114300" lvl="1" indent="-114300" algn="l" defTabSz="533400">
            <a:lnSpc>
              <a:spcPct val="90000"/>
            </a:lnSpc>
            <a:spcBef>
              <a:spcPct val="0"/>
            </a:spcBef>
            <a:spcAft>
              <a:spcPct val="15000"/>
            </a:spcAft>
            <a:buChar char="••"/>
          </a:pPr>
          <a:r>
            <a:rPr lang="en-US" sz="1200" kern="1200" dirty="0" smtClean="0"/>
            <a:t>Land Inundation (2012) </a:t>
          </a:r>
          <a:endParaRPr lang="en-US" sz="1200" kern="1200" dirty="0"/>
        </a:p>
        <a:p>
          <a:pPr marL="114300" lvl="1" indent="-114300" algn="l" defTabSz="533400">
            <a:lnSpc>
              <a:spcPct val="90000"/>
            </a:lnSpc>
            <a:spcBef>
              <a:spcPct val="0"/>
            </a:spcBef>
            <a:spcAft>
              <a:spcPct val="15000"/>
            </a:spcAft>
            <a:buChar char="••"/>
          </a:pPr>
          <a:r>
            <a:rPr lang="en-US" sz="1200" kern="1200" dirty="0" smtClean="0"/>
            <a:t>Snow  Cover (2012) </a:t>
          </a:r>
          <a:endParaRPr lang="en-US" sz="1200" kern="1200" dirty="0"/>
        </a:p>
        <a:p>
          <a:pPr marL="114300" lvl="1" indent="-114300" algn="l" defTabSz="533400">
            <a:lnSpc>
              <a:spcPct val="90000"/>
            </a:lnSpc>
            <a:spcBef>
              <a:spcPct val="0"/>
            </a:spcBef>
            <a:spcAft>
              <a:spcPct val="15000"/>
            </a:spcAft>
            <a:buChar char="••"/>
          </a:pPr>
          <a:r>
            <a:rPr lang="en-US" sz="1200" kern="1200" dirty="0" smtClean="0"/>
            <a:t>Cyclone Attributes and Dynamics (2013)</a:t>
          </a:r>
          <a:endParaRPr lang="en-US" sz="1200" kern="1200" dirty="0"/>
        </a:p>
        <a:p>
          <a:pPr marL="114300" lvl="1" indent="-114300" algn="l" defTabSz="533400">
            <a:lnSpc>
              <a:spcPct val="90000"/>
            </a:lnSpc>
            <a:spcBef>
              <a:spcPct val="0"/>
            </a:spcBef>
            <a:spcAft>
              <a:spcPct val="15000"/>
            </a:spcAft>
            <a:buChar char="••"/>
          </a:pPr>
          <a:r>
            <a:rPr lang="en-US" sz="1200" kern="1200" dirty="0" smtClean="0"/>
            <a:t>Tropical Deep Convection (2013)</a:t>
          </a:r>
          <a:endParaRPr lang="en-US" sz="1200" kern="1200" dirty="0"/>
        </a:p>
        <a:p>
          <a:pPr marL="114300" lvl="1" indent="-114300" algn="l" defTabSz="533400">
            <a:lnSpc>
              <a:spcPct val="90000"/>
            </a:lnSpc>
            <a:spcBef>
              <a:spcPct val="0"/>
            </a:spcBef>
            <a:spcAft>
              <a:spcPct val="15000"/>
            </a:spcAft>
            <a:buChar char="••"/>
          </a:pPr>
          <a:r>
            <a:rPr lang="en-US" sz="1200" kern="1200" dirty="0" smtClean="0"/>
            <a:t>Effective cloud emissivity (product of cloud fraction and the cloud emissivity)  using CrIS/ATMS and NGAS-</a:t>
          </a:r>
          <a:r>
            <a:rPr lang="en-US" sz="1200" kern="1200" dirty="0" err="1" smtClean="0"/>
            <a:t>CrIMSS</a:t>
          </a:r>
          <a:r>
            <a:rPr lang="en-US" sz="1200" kern="1200" dirty="0" smtClean="0"/>
            <a:t>  radiances</a:t>
          </a:r>
          <a:endParaRPr lang="en-US" sz="1200" kern="1200" dirty="0"/>
        </a:p>
        <a:p>
          <a:pPr marL="114300" lvl="1" indent="-114300" algn="l" defTabSz="533400">
            <a:lnSpc>
              <a:spcPct val="90000"/>
            </a:lnSpc>
            <a:spcBef>
              <a:spcPct val="0"/>
            </a:spcBef>
            <a:spcAft>
              <a:spcPct val="15000"/>
            </a:spcAft>
            <a:buChar char="••"/>
          </a:pPr>
          <a:r>
            <a:rPr lang="en-US" sz="1200" kern="1200" smtClean="0"/>
            <a:t>A climatology of PSCs in the Arctic and Antarctic polar winter stratospheres (2013)</a:t>
          </a:r>
          <a:endParaRPr lang="en-US" sz="1200" kern="1200" dirty="0"/>
        </a:p>
        <a:p>
          <a:pPr marL="114300" lvl="1" indent="-114300" algn="l" defTabSz="533400">
            <a:lnSpc>
              <a:spcPct val="90000"/>
            </a:lnSpc>
            <a:spcBef>
              <a:spcPct val="0"/>
            </a:spcBef>
            <a:spcAft>
              <a:spcPct val="15000"/>
            </a:spcAft>
            <a:buChar char="••"/>
          </a:pPr>
          <a:r>
            <a:rPr lang="en-US" sz="1200" kern="1200" dirty="0" smtClean="0"/>
            <a:t>MODIS AOD Urban Fusion Product (2014)</a:t>
          </a:r>
          <a:endParaRPr lang="en-US" sz="1200" kern="1200" dirty="0"/>
        </a:p>
        <a:p>
          <a:pPr marL="114300" lvl="1" indent="-114300" algn="l" defTabSz="533400">
            <a:lnSpc>
              <a:spcPct val="90000"/>
            </a:lnSpc>
            <a:spcBef>
              <a:spcPct val="0"/>
            </a:spcBef>
            <a:spcAft>
              <a:spcPct val="15000"/>
            </a:spcAft>
            <a:buChar char="••"/>
          </a:pPr>
          <a:r>
            <a:rPr lang="en-US" sz="1200" kern="1200" dirty="0" smtClean="0"/>
            <a:t>In situ datasets for validation of ocean color satellites including JPSS-VIIRS (2012)</a:t>
          </a:r>
          <a:endParaRPr lang="en-US" sz="1200" kern="1200" dirty="0"/>
        </a:p>
        <a:p>
          <a:pPr marL="114300" lvl="1" indent="-114300" algn="l" defTabSz="533400">
            <a:lnSpc>
              <a:spcPct val="90000"/>
            </a:lnSpc>
            <a:spcBef>
              <a:spcPct val="0"/>
            </a:spcBef>
            <a:spcAft>
              <a:spcPct val="15000"/>
            </a:spcAft>
            <a:buChar char="••"/>
          </a:pPr>
          <a:r>
            <a:rPr lang="en-US" sz="1200" kern="1200" dirty="0" smtClean="0"/>
            <a:t>Algal bloom data for West Florida Shelf (2013).</a:t>
          </a:r>
          <a:endParaRPr lang="en-US" sz="1200" kern="1200" dirty="0"/>
        </a:p>
      </dsp:txBody>
      <dsp:txXfrm>
        <a:off x="2690" y="533404"/>
        <a:ext cx="2623542" cy="4549824"/>
      </dsp:txXfrm>
    </dsp:sp>
    <dsp:sp modelId="{F3992126-8A2A-4A72-A936-CBE85C2F51E9}">
      <dsp:nvSpPr>
        <dsp:cNvPr id="0" name=""/>
        <dsp:cNvSpPr/>
      </dsp:nvSpPr>
      <dsp:spPr>
        <a:xfrm>
          <a:off x="2971805" y="186863"/>
          <a:ext cx="2623542" cy="345600"/>
        </a:xfrm>
        <a:prstGeom prst="rect">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kern="1200" dirty="0" smtClean="0"/>
            <a:t>Cal/Val</a:t>
          </a:r>
          <a:endParaRPr lang="en-US" sz="1200" kern="1200" dirty="0"/>
        </a:p>
      </dsp:txBody>
      <dsp:txXfrm>
        <a:off x="2971805" y="186863"/>
        <a:ext cx="2623542" cy="345600"/>
      </dsp:txXfrm>
    </dsp:sp>
    <dsp:sp modelId="{E484F22E-A652-45C0-A659-CD66581A5254}">
      <dsp:nvSpPr>
        <dsp:cNvPr id="0" name=""/>
        <dsp:cNvSpPr/>
      </dsp:nvSpPr>
      <dsp:spPr>
        <a:xfrm>
          <a:off x="2993528" y="515930"/>
          <a:ext cx="2623542" cy="4571539"/>
        </a:xfrm>
        <a:prstGeom prst="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ISCCP Radiance Calibrations confirmed to 3% absolute (VIS) and 2% absolute (IR) </a:t>
          </a:r>
          <a:endParaRPr lang="en-US" sz="1200" kern="1200" dirty="0"/>
        </a:p>
        <a:p>
          <a:pPr marL="114300" lvl="1" indent="-114300" algn="l" defTabSz="533400">
            <a:lnSpc>
              <a:spcPct val="90000"/>
            </a:lnSpc>
            <a:spcBef>
              <a:spcPct val="0"/>
            </a:spcBef>
            <a:spcAft>
              <a:spcPct val="15000"/>
            </a:spcAft>
            <a:buChar char="••"/>
          </a:pPr>
          <a:r>
            <a:rPr lang="en-US" sz="1200" kern="1200" dirty="0" smtClean="0"/>
            <a:t>ISCCP Cloud Properties confirmed to better than originally estimated uncertainty </a:t>
          </a:r>
          <a:endParaRPr lang="en-US" sz="1200" kern="1200" dirty="0"/>
        </a:p>
        <a:p>
          <a:pPr marL="114300" lvl="1" indent="-114300" algn="l" defTabSz="533400">
            <a:lnSpc>
              <a:spcPct val="90000"/>
            </a:lnSpc>
            <a:spcBef>
              <a:spcPct val="0"/>
            </a:spcBef>
            <a:spcAft>
              <a:spcPct val="15000"/>
            </a:spcAft>
            <a:buChar char="••"/>
          </a:pPr>
          <a:r>
            <a:rPr lang="en-US" sz="1200" kern="1200" dirty="0" smtClean="0"/>
            <a:t>Microwave Snow Site – CREST SAFE</a:t>
          </a:r>
          <a:endParaRPr lang="en-US" sz="1200" kern="1200" dirty="0"/>
        </a:p>
        <a:p>
          <a:pPr marL="114300" lvl="1" indent="-114300" algn="l" defTabSz="533400">
            <a:lnSpc>
              <a:spcPct val="90000"/>
            </a:lnSpc>
            <a:spcBef>
              <a:spcPct val="0"/>
            </a:spcBef>
            <a:spcAft>
              <a:spcPct val="15000"/>
            </a:spcAft>
            <a:buChar char="••"/>
          </a:pPr>
          <a:r>
            <a:rPr lang="en-US" sz="1200" kern="1200" dirty="0" smtClean="0"/>
            <a:t>Soil Moisture Advanced Radiometric Testbed and In-Site Network</a:t>
          </a:r>
          <a:endParaRPr lang="en-US" sz="1200" kern="1200" dirty="0"/>
        </a:p>
        <a:p>
          <a:pPr marL="114300" lvl="1" indent="-114300" algn="l" defTabSz="533400">
            <a:lnSpc>
              <a:spcPct val="90000"/>
            </a:lnSpc>
            <a:spcBef>
              <a:spcPct val="0"/>
            </a:spcBef>
            <a:spcAft>
              <a:spcPct val="15000"/>
            </a:spcAft>
            <a:buChar char="••"/>
          </a:pPr>
          <a:r>
            <a:rPr lang="en-US" sz="1200" kern="1200" dirty="0" smtClean="0"/>
            <a:t>CREST LIDAR NETWORK (CLN) Assessment of Passive and Active Satellite Aerosol Products  </a:t>
          </a:r>
          <a:endParaRPr lang="en-US" sz="1200" kern="1200" dirty="0"/>
        </a:p>
        <a:p>
          <a:pPr marL="114300" lvl="1" indent="-114300" algn="l" defTabSz="533400">
            <a:lnSpc>
              <a:spcPct val="90000"/>
            </a:lnSpc>
            <a:spcBef>
              <a:spcPct val="0"/>
            </a:spcBef>
            <a:spcAft>
              <a:spcPct val="15000"/>
            </a:spcAft>
            <a:buChar char="••"/>
          </a:pPr>
          <a:r>
            <a:rPr lang="en-US" sz="1200" kern="1200" dirty="0" smtClean="0"/>
            <a:t>Long Island Sound Coastal Observatory (LISCO) with reflectance and atmospheric data products, matchups of multi and hyperspectral in-situ and Ocean Color satellite data</a:t>
          </a:r>
          <a:endParaRPr lang="en-US" sz="1200" kern="1200" dirty="0"/>
        </a:p>
      </dsp:txBody>
      <dsp:txXfrm>
        <a:off x="2993528" y="515930"/>
        <a:ext cx="2623542" cy="4571539"/>
      </dsp:txXfrm>
    </dsp:sp>
    <dsp:sp modelId="{6DF077AF-985A-4C0D-B5C3-B911C95DCB01}">
      <dsp:nvSpPr>
        <dsp:cNvPr id="0" name=""/>
        <dsp:cNvSpPr/>
      </dsp:nvSpPr>
      <dsp:spPr>
        <a:xfrm>
          <a:off x="5984367" y="170330"/>
          <a:ext cx="2623542" cy="345600"/>
        </a:xfrm>
        <a:prstGeom prst="rect">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kern="1200" dirty="0" smtClean="0"/>
            <a:t>R2O</a:t>
          </a:r>
          <a:endParaRPr lang="en-US" sz="1200" kern="1200" dirty="0"/>
        </a:p>
      </dsp:txBody>
      <dsp:txXfrm>
        <a:off x="5984367" y="170330"/>
        <a:ext cx="2623542" cy="345600"/>
      </dsp:txXfrm>
    </dsp:sp>
    <dsp:sp modelId="{22C7DE9F-7513-4AA6-971E-0CFE4DA2FD4C}">
      <dsp:nvSpPr>
        <dsp:cNvPr id="0" name=""/>
        <dsp:cNvSpPr/>
      </dsp:nvSpPr>
      <dsp:spPr>
        <a:xfrm>
          <a:off x="5984367" y="515930"/>
          <a:ext cx="2623542" cy="4571539"/>
        </a:xfrm>
        <a:prstGeom prst="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ISCCP Cloud Product Processing will go operational 2012</a:t>
          </a:r>
          <a:endParaRPr lang="en-US" sz="1200" kern="1200" dirty="0"/>
        </a:p>
        <a:p>
          <a:pPr marL="114300" lvl="1" indent="-114300" algn="l" defTabSz="533400">
            <a:lnSpc>
              <a:spcPct val="90000"/>
            </a:lnSpc>
            <a:spcBef>
              <a:spcPct val="0"/>
            </a:spcBef>
            <a:spcAft>
              <a:spcPct val="15000"/>
            </a:spcAft>
            <a:buChar char="••"/>
          </a:pPr>
          <a:r>
            <a:rPr lang="en-US" sz="1200" kern="1200" dirty="0" smtClean="0"/>
            <a:t>ISCCP Radiative Flux Profile Processing will go operational in  summer 2014.</a:t>
          </a:r>
          <a:endParaRPr lang="en-US" sz="1200" kern="1200" dirty="0"/>
        </a:p>
        <a:p>
          <a:pPr marL="114300" lvl="1" indent="-114300" algn="l" defTabSz="533400">
            <a:lnSpc>
              <a:spcPct val="90000"/>
            </a:lnSpc>
            <a:spcBef>
              <a:spcPct val="0"/>
            </a:spcBef>
            <a:spcAft>
              <a:spcPct val="15000"/>
            </a:spcAft>
            <a:buChar char="••"/>
          </a:pPr>
          <a:r>
            <a:rPr lang="en-US" sz="1200" kern="1200" dirty="0" smtClean="0"/>
            <a:t>Assist OMPS LP retrieval algorithms for ozone, aerosol, and NO2 profiles (2014)</a:t>
          </a:r>
          <a:endParaRPr lang="en-US" sz="1200" kern="1200" dirty="0"/>
        </a:p>
        <a:p>
          <a:pPr marL="114300" lvl="1" indent="-114300" algn="l" defTabSz="533400">
            <a:lnSpc>
              <a:spcPct val="90000"/>
            </a:lnSpc>
            <a:spcBef>
              <a:spcPct val="0"/>
            </a:spcBef>
            <a:spcAft>
              <a:spcPct val="15000"/>
            </a:spcAft>
            <a:buChar char="••"/>
          </a:pPr>
          <a:r>
            <a:rPr lang="en-US" sz="1200" kern="1200" dirty="0" smtClean="0"/>
            <a:t>BRDF model for coastal waters (2014)</a:t>
          </a:r>
          <a:endParaRPr lang="en-US" sz="1200" kern="1200" dirty="0"/>
        </a:p>
      </dsp:txBody>
      <dsp:txXfrm>
        <a:off x="5984367" y="515930"/>
        <a:ext cx="2623542" cy="4571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80A3B-3BA4-4D88-A53D-46C0E4DC4551}">
      <dsp:nvSpPr>
        <dsp:cNvPr id="0" name=""/>
        <dsp:cNvSpPr/>
      </dsp:nvSpPr>
      <dsp:spPr>
        <a:xfrm rot="10800000">
          <a:off x="1270117" y="928"/>
          <a:ext cx="4053840" cy="996151"/>
        </a:xfrm>
        <a:prstGeom prst="homePlate">
          <a:avLst/>
        </a:prstGeom>
        <a:gradFill rotWithShape="0">
          <a:gsLst>
            <a:gs pos="0">
              <a:schemeClr val="accent2">
                <a:hueOff val="0"/>
                <a:satOff val="0"/>
                <a:lumOff val="0"/>
                <a:alphaOff val="0"/>
                <a:shade val="90000"/>
                <a:satMod val="300000"/>
              </a:schemeClr>
            </a:gs>
            <a:gs pos="100000">
              <a:schemeClr val="accent2">
                <a:hueOff val="0"/>
                <a:satOff val="0"/>
                <a:lumOff val="0"/>
                <a:alphaOff val="0"/>
                <a:satMod val="150000"/>
              </a:schemeClr>
            </a:gs>
          </a:gsLst>
          <a:path path="circle">
            <a:fillToRect l="50000" t="100000" r="100000" b="50000"/>
          </a:path>
        </a:gradFill>
        <a:ln>
          <a:noFill/>
        </a:ln>
        <a:effectLst>
          <a:outerShdw blurRad="25400" dist="25400" dir="5400000" rotWithShape="0">
            <a:srgbClr val="000000">
              <a:alpha val="7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9275" tIns="102870" rIns="192024" bIns="102870" numCol="1" spcCol="1270" anchor="ctr" anchorCtr="0">
          <a:noAutofit/>
        </a:bodyPr>
        <a:lstStyle/>
        <a:p>
          <a:pPr lvl="0" algn="ctr" defTabSz="1200150">
            <a:lnSpc>
              <a:spcPct val="90000"/>
            </a:lnSpc>
            <a:spcBef>
              <a:spcPct val="0"/>
            </a:spcBef>
            <a:spcAft>
              <a:spcPct val="35000"/>
            </a:spcAft>
          </a:pPr>
          <a:r>
            <a:rPr lang="en-US" sz="2700" kern="1200" dirty="0" smtClean="0"/>
            <a:t>CREST Microwave Observation Unit</a:t>
          </a:r>
          <a:endParaRPr lang="en-US" sz="2700" kern="1200" dirty="0"/>
        </a:p>
      </dsp:txBody>
      <dsp:txXfrm rot="10800000">
        <a:off x="1519155" y="928"/>
        <a:ext cx="3804802" cy="996151"/>
      </dsp:txXfrm>
    </dsp:sp>
    <dsp:sp modelId="{8C3DDEA5-12D0-4231-B496-DA1533E89E53}">
      <dsp:nvSpPr>
        <dsp:cNvPr id="0" name=""/>
        <dsp:cNvSpPr/>
      </dsp:nvSpPr>
      <dsp:spPr>
        <a:xfrm>
          <a:off x="772042" y="928"/>
          <a:ext cx="996151" cy="996151"/>
        </a:xfrm>
        <a:prstGeom prst="ellipse">
          <a:avLst/>
        </a:prstGeom>
        <a:blipFill rotWithShape="0">
          <a:blip xmlns:r="http://schemas.openxmlformats.org/officeDocument/2006/relationships" r:embed="rId1"/>
          <a:stretch>
            <a:fillRect/>
          </a:stretch>
        </a:blipFill>
        <a:ln>
          <a:noFill/>
        </a:ln>
        <a:effectLst>
          <a:outerShdw blurRad="25400" dist="25400" dir="5400000" rotWithShape="0">
            <a:srgbClr val="000000">
              <a:alpha val="7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798551E-2441-4109-95F8-73132190835A}">
      <dsp:nvSpPr>
        <dsp:cNvPr id="0" name=""/>
        <dsp:cNvSpPr/>
      </dsp:nvSpPr>
      <dsp:spPr>
        <a:xfrm rot="10800000">
          <a:off x="1270117" y="1294438"/>
          <a:ext cx="4053840" cy="996151"/>
        </a:xfrm>
        <a:prstGeom prst="homePlate">
          <a:avLst/>
        </a:prstGeom>
        <a:gradFill rotWithShape="0">
          <a:gsLst>
            <a:gs pos="0">
              <a:schemeClr val="accent2">
                <a:hueOff val="-261205"/>
                <a:satOff val="-24262"/>
                <a:lumOff val="-7452"/>
                <a:alphaOff val="0"/>
                <a:shade val="90000"/>
                <a:satMod val="300000"/>
              </a:schemeClr>
            </a:gs>
            <a:gs pos="100000">
              <a:schemeClr val="accent2">
                <a:hueOff val="-261205"/>
                <a:satOff val="-24262"/>
                <a:lumOff val="-7452"/>
                <a:alphaOff val="0"/>
                <a:satMod val="150000"/>
              </a:schemeClr>
            </a:gs>
          </a:gsLst>
          <a:path path="circle">
            <a:fillToRect l="50000" t="100000" r="100000" b="50000"/>
          </a:path>
        </a:gradFill>
        <a:ln>
          <a:noFill/>
        </a:ln>
        <a:effectLst>
          <a:outerShdw blurRad="25400" dist="25400" dir="5400000" rotWithShape="0">
            <a:srgbClr val="000000">
              <a:alpha val="7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9275" tIns="102870" rIns="192024" bIns="102870" numCol="1" spcCol="1270" anchor="ctr" anchorCtr="0">
          <a:noAutofit/>
        </a:bodyPr>
        <a:lstStyle/>
        <a:p>
          <a:pPr lvl="0" algn="ctr" defTabSz="1200150">
            <a:lnSpc>
              <a:spcPct val="90000"/>
            </a:lnSpc>
            <a:spcBef>
              <a:spcPct val="0"/>
            </a:spcBef>
            <a:spcAft>
              <a:spcPct val="35000"/>
            </a:spcAft>
          </a:pPr>
          <a:r>
            <a:rPr lang="en-US" sz="2700" kern="1200" dirty="0" smtClean="0"/>
            <a:t>Coastal Measurement Platform </a:t>
          </a:r>
          <a:endParaRPr lang="en-US" sz="2700" kern="1200" dirty="0"/>
        </a:p>
      </dsp:txBody>
      <dsp:txXfrm rot="10800000">
        <a:off x="1519155" y="1294438"/>
        <a:ext cx="3804802" cy="996151"/>
      </dsp:txXfrm>
    </dsp:sp>
    <dsp:sp modelId="{47ADEBE5-9676-4A8B-94D5-A75916FB364D}">
      <dsp:nvSpPr>
        <dsp:cNvPr id="0" name=""/>
        <dsp:cNvSpPr/>
      </dsp:nvSpPr>
      <dsp:spPr>
        <a:xfrm>
          <a:off x="772042" y="1294438"/>
          <a:ext cx="996151" cy="996151"/>
        </a:xfrm>
        <a:prstGeom prst="ellipse">
          <a:avLst/>
        </a:prstGeom>
        <a:blipFill rotWithShape="0">
          <a:blip xmlns:r="http://schemas.openxmlformats.org/officeDocument/2006/relationships" r:embed="rId2"/>
          <a:stretch>
            <a:fillRect/>
          </a:stretch>
        </a:blipFill>
        <a:ln>
          <a:noFill/>
        </a:ln>
        <a:effectLst>
          <a:outerShdw blurRad="25400" dist="25400" dir="5400000" rotWithShape="0">
            <a:srgbClr val="000000">
              <a:alpha val="7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2E1D24F-F49B-438F-A713-90D9E9C6E6F8}">
      <dsp:nvSpPr>
        <dsp:cNvPr id="0" name=""/>
        <dsp:cNvSpPr/>
      </dsp:nvSpPr>
      <dsp:spPr>
        <a:xfrm rot="10800000">
          <a:off x="1270117" y="2587948"/>
          <a:ext cx="4053840" cy="996151"/>
        </a:xfrm>
        <a:prstGeom prst="homePlate">
          <a:avLst/>
        </a:prstGeom>
        <a:gradFill rotWithShape="0">
          <a:gsLst>
            <a:gs pos="0">
              <a:schemeClr val="accent2">
                <a:hueOff val="-522410"/>
                <a:satOff val="-48524"/>
                <a:lumOff val="-14904"/>
                <a:alphaOff val="0"/>
                <a:shade val="90000"/>
                <a:satMod val="300000"/>
              </a:schemeClr>
            </a:gs>
            <a:gs pos="100000">
              <a:schemeClr val="accent2">
                <a:hueOff val="-522410"/>
                <a:satOff val="-48524"/>
                <a:lumOff val="-14904"/>
                <a:alphaOff val="0"/>
                <a:satMod val="150000"/>
              </a:schemeClr>
            </a:gs>
          </a:gsLst>
          <a:path path="circle">
            <a:fillToRect l="50000" t="100000" r="100000" b="50000"/>
          </a:path>
        </a:gradFill>
        <a:ln>
          <a:noFill/>
        </a:ln>
        <a:effectLst>
          <a:outerShdw blurRad="25400" dist="25400" dir="5400000" rotWithShape="0">
            <a:srgbClr val="000000">
              <a:alpha val="7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9275" tIns="102870" rIns="192024" bIns="102870" numCol="1" spcCol="1270" anchor="ctr" anchorCtr="0">
          <a:noAutofit/>
        </a:bodyPr>
        <a:lstStyle/>
        <a:p>
          <a:pPr lvl="0" algn="ctr" defTabSz="1200150">
            <a:lnSpc>
              <a:spcPct val="90000"/>
            </a:lnSpc>
            <a:spcBef>
              <a:spcPct val="0"/>
            </a:spcBef>
            <a:spcAft>
              <a:spcPct val="35000"/>
            </a:spcAft>
          </a:pPr>
          <a:r>
            <a:rPr lang="en-US" sz="2700" kern="1200" dirty="0" smtClean="0"/>
            <a:t>CREST Earth Observation Unit </a:t>
          </a:r>
          <a:endParaRPr lang="en-US" sz="2700" kern="1200" dirty="0"/>
        </a:p>
      </dsp:txBody>
      <dsp:txXfrm rot="10800000">
        <a:off x="1519155" y="2587948"/>
        <a:ext cx="3804802" cy="996151"/>
      </dsp:txXfrm>
    </dsp:sp>
    <dsp:sp modelId="{2F970781-006A-4544-A60D-06E93496ACB6}">
      <dsp:nvSpPr>
        <dsp:cNvPr id="0" name=""/>
        <dsp:cNvSpPr/>
      </dsp:nvSpPr>
      <dsp:spPr>
        <a:xfrm>
          <a:off x="772042" y="2587948"/>
          <a:ext cx="996151" cy="996151"/>
        </a:xfrm>
        <a:prstGeom prst="ellipse">
          <a:avLst/>
        </a:prstGeom>
        <a:blipFill rotWithShape="0">
          <a:blip xmlns:r="http://schemas.openxmlformats.org/officeDocument/2006/relationships" r:embed="rId3"/>
          <a:stretch>
            <a:fillRect/>
          </a:stretch>
        </a:blipFill>
        <a:ln>
          <a:noFill/>
        </a:ln>
        <a:effectLst>
          <a:outerShdw blurRad="25400" dist="25400" dir="5400000" rotWithShape="0">
            <a:srgbClr val="000000">
              <a:alpha val="7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E8A6C-66D6-438A-A7A2-DD462FBD69A6}">
      <dsp:nvSpPr>
        <dsp:cNvPr id="0" name=""/>
        <dsp:cNvSpPr/>
      </dsp:nvSpPr>
      <dsp:spPr>
        <a:xfrm rot="10800000">
          <a:off x="1371606" y="1446450"/>
          <a:ext cx="4053840" cy="1117592"/>
        </a:xfrm>
        <a:prstGeom prst="homePlate">
          <a:avLst/>
        </a:prstGeom>
        <a:gradFill rotWithShape="0">
          <a:gsLst>
            <a:gs pos="0">
              <a:schemeClr val="accent5">
                <a:hueOff val="0"/>
                <a:satOff val="0"/>
                <a:lumOff val="0"/>
                <a:alphaOff val="0"/>
                <a:shade val="90000"/>
                <a:satMod val="300000"/>
              </a:schemeClr>
            </a:gs>
            <a:gs pos="100000">
              <a:schemeClr val="accent5">
                <a:hueOff val="0"/>
                <a:satOff val="0"/>
                <a:lumOff val="0"/>
                <a:alphaOff val="0"/>
                <a:satMod val="150000"/>
              </a:schemeClr>
            </a:gs>
          </a:gsLst>
          <a:path path="circle">
            <a:fillToRect l="50000" t="100000" r="100000" b="50000"/>
          </a:path>
        </a:gradFill>
        <a:ln>
          <a:noFill/>
        </a:ln>
        <a:effectLst>
          <a:outerShdw blurRad="25400" dist="25400" dir="5400000" rotWithShape="0">
            <a:srgbClr val="000000">
              <a:alpha val="7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00536" tIns="106680" rIns="199136" bIns="106680" numCol="1" spcCol="1270" anchor="ctr" anchorCtr="0">
          <a:noAutofit/>
        </a:bodyPr>
        <a:lstStyle/>
        <a:p>
          <a:pPr lvl="0" algn="ctr" defTabSz="1244600">
            <a:lnSpc>
              <a:spcPct val="90000"/>
            </a:lnSpc>
            <a:spcBef>
              <a:spcPct val="0"/>
            </a:spcBef>
            <a:spcAft>
              <a:spcPct val="35000"/>
            </a:spcAft>
          </a:pPr>
          <a:r>
            <a:rPr lang="en-US" sz="2800" kern="1200" dirty="0" smtClean="0"/>
            <a:t>CREST LIDAR Network (CLN)</a:t>
          </a:r>
          <a:endParaRPr lang="en-US" sz="2800" kern="1200" dirty="0"/>
        </a:p>
      </dsp:txBody>
      <dsp:txXfrm rot="10800000">
        <a:off x="1651004" y="1446450"/>
        <a:ext cx="3774442" cy="1117592"/>
      </dsp:txXfrm>
    </dsp:sp>
    <dsp:sp modelId="{A712D05A-E79E-45B3-A181-DCAC7A5379CD}">
      <dsp:nvSpPr>
        <dsp:cNvPr id="0" name=""/>
        <dsp:cNvSpPr/>
      </dsp:nvSpPr>
      <dsp:spPr>
        <a:xfrm>
          <a:off x="685803" y="1370236"/>
          <a:ext cx="1203955" cy="1168401"/>
        </a:xfrm>
        <a:prstGeom prst="ellipse">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1B40F830-59BA-43FC-ADDD-E1DA7A4179F4}" type="datetimeFigureOut">
              <a:rPr lang="en-US" smtClean="0"/>
              <a:t>6/5/2013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6FC8F9C-03C9-4537-935E-52A9B6AA5B34}" type="slidenum">
              <a:rPr lang="en-US" smtClean="0"/>
              <a:t>‹#›</a:t>
            </a:fld>
            <a:endParaRPr lang="en-US"/>
          </a:p>
        </p:txBody>
      </p:sp>
    </p:spTree>
    <p:extLst>
      <p:ext uri="{BB962C8B-B14F-4D97-AF65-F5344CB8AC3E}">
        <p14:creationId xmlns:p14="http://schemas.microsoft.com/office/powerpoint/2010/main" val="3259259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defRPr/>
            </a:pPr>
            <a:r>
              <a:rPr lang="en-US" sz="1500" b="1" dirty="0"/>
              <a:t>Custom animation effects: text rebound</a:t>
            </a:r>
          </a:p>
          <a:p>
            <a:pPr>
              <a:defRPr/>
            </a:pPr>
            <a:r>
              <a:rPr lang="en-US" sz="1500" dirty="0"/>
              <a:t>(Intermediate)</a:t>
            </a:r>
          </a:p>
          <a:p>
            <a:pPr>
              <a:defRPr/>
            </a:pPr>
            <a:endParaRPr lang="en-US" dirty="0" smtClean="0"/>
          </a:p>
          <a:p>
            <a:pPr>
              <a:defRPr/>
            </a:pPr>
            <a:endParaRPr lang="en-US" dirty="0" smtClean="0"/>
          </a:p>
          <a:p>
            <a:pPr>
              <a:defRPr/>
            </a:pPr>
            <a:r>
              <a:rPr lang="en-US" dirty="0" smtClean="0"/>
              <a:t>To reproduce the text effects on this slide, do the following:</a:t>
            </a:r>
          </a:p>
          <a:p>
            <a:pPr marL="241653" indent="-241653">
              <a:buFont typeface="+mj-lt"/>
              <a:buAutoNum type="arabicPeriod"/>
              <a:defRPr/>
            </a:pPr>
            <a:r>
              <a:rPr lang="en-US" dirty="0" smtClean="0"/>
              <a:t>On the </a:t>
            </a:r>
            <a:r>
              <a:rPr lang="en-US" b="1" dirty="0" smtClean="0"/>
              <a:t>Home</a:t>
            </a:r>
            <a:r>
              <a:rPr lang="en-US" dirty="0" smtClean="0"/>
              <a:t> tab, in the </a:t>
            </a:r>
            <a:r>
              <a:rPr lang="en-US" b="1" dirty="0" smtClean="0"/>
              <a:t>Slides</a:t>
            </a:r>
            <a:r>
              <a:rPr lang="en-US" dirty="0" smtClean="0"/>
              <a:t> group, click </a:t>
            </a:r>
            <a:r>
              <a:rPr lang="en-US" b="1" dirty="0" smtClean="0"/>
              <a:t>Layout</a:t>
            </a:r>
            <a:r>
              <a:rPr lang="en-US" dirty="0" smtClean="0"/>
              <a:t>, and then click </a:t>
            </a:r>
            <a:r>
              <a:rPr lang="en-US" b="1" dirty="0" smtClean="0"/>
              <a:t>Blank</a:t>
            </a:r>
            <a:r>
              <a:rPr lang="en-US" dirty="0" smtClean="0"/>
              <a:t>.</a:t>
            </a:r>
          </a:p>
          <a:p>
            <a:pPr marL="241653" indent="-241653">
              <a:buFont typeface="+mj-lt"/>
              <a:buAutoNum type="arabicPeriod"/>
              <a:defRPr/>
            </a:pPr>
            <a:r>
              <a:rPr lang="en-US" dirty="0" smtClean="0"/>
              <a:t>On the </a:t>
            </a:r>
            <a:r>
              <a:rPr lang="en-US" b="1" dirty="0" smtClean="0"/>
              <a:t>Insert</a:t>
            </a:r>
            <a:r>
              <a:rPr lang="en-US" dirty="0" smtClean="0"/>
              <a:t> tab, in the </a:t>
            </a:r>
            <a:r>
              <a:rPr lang="en-US" b="1" dirty="0" smtClean="0"/>
              <a:t>Text</a:t>
            </a:r>
            <a:r>
              <a:rPr lang="en-US" dirty="0" smtClean="0"/>
              <a:t> group, click </a:t>
            </a:r>
            <a:r>
              <a:rPr lang="en-US" b="1" dirty="0" smtClean="0"/>
              <a:t>Text</a:t>
            </a:r>
            <a:r>
              <a:rPr lang="en-US" dirty="0" smtClean="0"/>
              <a:t> </a:t>
            </a:r>
            <a:r>
              <a:rPr lang="en-US" b="1" dirty="0" smtClean="0"/>
              <a:t>Box</a:t>
            </a:r>
            <a:r>
              <a:rPr lang="en-US" dirty="0" smtClean="0"/>
              <a:t>. Drag to draw a text box on the slide.</a:t>
            </a:r>
          </a:p>
          <a:p>
            <a:pPr marL="241653" indent="-241653">
              <a:buFont typeface="+mj-lt"/>
              <a:buAutoNum type="arabicPeriod"/>
              <a:defRPr/>
            </a:pPr>
            <a:r>
              <a:rPr lang="en-US" dirty="0" smtClean="0"/>
              <a:t>In the text box, enter text and select it. On the </a:t>
            </a:r>
            <a:r>
              <a:rPr lang="en-US" b="1" dirty="0" smtClean="0"/>
              <a:t>Home</a:t>
            </a:r>
            <a:r>
              <a:rPr lang="en-US" dirty="0" smtClean="0"/>
              <a:t> tab, in the </a:t>
            </a:r>
            <a:r>
              <a:rPr lang="en-US" b="1" dirty="0" smtClean="0"/>
              <a:t>Font</a:t>
            </a:r>
            <a:r>
              <a:rPr lang="en-US" dirty="0" smtClean="0"/>
              <a:t> group, do the following:</a:t>
            </a:r>
          </a:p>
          <a:p>
            <a:pPr marL="724959" lvl="1" indent="-241653">
              <a:buFont typeface="Arial" pitchFamily="34" charset="0"/>
              <a:buChar char="•"/>
              <a:defRPr/>
            </a:pPr>
            <a:r>
              <a:rPr lang="en-US" dirty="0" smtClean="0"/>
              <a:t>In the </a:t>
            </a:r>
            <a:r>
              <a:rPr lang="en-US" b="1" dirty="0" smtClean="0"/>
              <a:t>Font</a:t>
            </a:r>
            <a:r>
              <a:rPr lang="en-US" dirty="0" smtClean="0"/>
              <a:t> list, select </a:t>
            </a:r>
            <a:r>
              <a:rPr lang="en-US" b="1" dirty="0" smtClean="0"/>
              <a:t>Corbel</a:t>
            </a:r>
            <a:r>
              <a:rPr lang="en-US" dirty="0" smtClean="0"/>
              <a:t>.</a:t>
            </a:r>
          </a:p>
          <a:p>
            <a:pPr marL="724959" lvl="1" indent="-241653">
              <a:buFont typeface="Arial" pitchFamily="34" charset="0"/>
              <a:buChar char="•"/>
              <a:defRPr/>
            </a:pPr>
            <a:r>
              <a:rPr lang="en-US" dirty="0" smtClean="0"/>
              <a:t>In the </a:t>
            </a:r>
            <a:r>
              <a:rPr lang="en-US" b="1" dirty="0" smtClean="0"/>
              <a:t>Font</a:t>
            </a:r>
            <a:r>
              <a:rPr lang="en-US" dirty="0" smtClean="0"/>
              <a:t> </a:t>
            </a:r>
            <a:r>
              <a:rPr lang="en-US" b="1" dirty="0" smtClean="0"/>
              <a:t>Size</a:t>
            </a:r>
            <a:r>
              <a:rPr lang="en-US" dirty="0" smtClean="0"/>
              <a:t> box, enter </a:t>
            </a:r>
            <a:r>
              <a:rPr lang="en-US" b="1" dirty="0" smtClean="0"/>
              <a:t>50</a:t>
            </a:r>
            <a:r>
              <a:rPr lang="en-US" dirty="0" smtClean="0"/>
              <a:t>. </a:t>
            </a:r>
          </a:p>
          <a:p>
            <a:pPr marL="724959" lvl="1" indent="-241653">
              <a:buFont typeface="Arial" pitchFamily="34" charset="0"/>
              <a:buChar char="•"/>
              <a:defRPr/>
            </a:pPr>
            <a:r>
              <a:rPr lang="en-US" dirty="0" smtClean="0"/>
              <a:t>Click </a:t>
            </a:r>
            <a:r>
              <a:rPr lang="en-US" b="1" dirty="0" smtClean="0"/>
              <a:t>Bold</a:t>
            </a:r>
            <a:r>
              <a:rPr lang="en-US" dirty="0" smtClean="0"/>
              <a:t>.</a:t>
            </a:r>
          </a:p>
          <a:p>
            <a:pPr marL="241653" indent="-241653">
              <a:buFont typeface="+mj-lt"/>
              <a:buAutoNum type="arabicPeriod"/>
              <a:defRPr/>
            </a:pPr>
            <a:r>
              <a:rPr lang="en-US" dirty="0" smtClean="0"/>
              <a:t>On the </a:t>
            </a:r>
            <a:r>
              <a:rPr lang="en-US" b="1" dirty="0" smtClean="0"/>
              <a:t>Home</a:t>
            </a:r>
            <a:r>
              <a:rPr lang="en-US" dirty="0" smtClean="0"/>
              <a:t> tab, in the </a:t>
            </a:r>
            <a:r>
              <a:rPr lang="en-US" b="1" dirty="0" smtClean="0"/>
              <a:t>Paragraph</a:t>
            </a:r>
            <a:r>
              <a:rPr lang="en-US" dirty="0" smtClean="0"/>
              <a:t> group, click </a:t>
            </a:r>
            <a:r>
              <a:rPr lang="en-US" b="1" dirty="0" smtClean="0"/>
              <a:t>Center</a:t>
            </a:r>
            <a:r>
              <a:rPr lang="en-US" dirty="0" smtClean="0"/>
              <a:t>. </a:t>
            </a:r>
          </a:p>
          <a:p>
            <a:pPr marL="241653" indent="-241653">
              <a:buFont typeface="+mj-lt"/>
              <a:buAutoNum type="arabicPeriod"/>
              <a:defRPr/>
            </a:pPr>
            <a:r>
              <a:rPr lang="en-US" dirty="0" smtClean="0"/>
              <a:t>Select the text box on the slide. Under </a:t>
            </a:r>
            <a:r>
              <a:rPr lang="en-US" b="1" dirty="0" smtClean="0"/>
              <a:t>Drawing</a:t>
            </a:r>
            <a:r>
              <a:rPr lang="en-US" dirty="0" smtClean="0"/>
              <a:t> </a:t>
            </a:r>
            <a:r>
              <a:rPr lang="en-US" b="1" dirty="0" smtClean="0"/>
              <a:t>Tools</a:t>
            </a:r>
            <a:r>
              <a:rPr lang="en-US" dirty="0" smtClean="0"/>
              <a:t>, on the </a:t>
            </a:r>
            <a:r>
              <a:rPr lang="en-US" b="1" dirty="0" smtClean="0"/>
              <a:t>Format</a:t>
            </a:r>
            <a:r>
              <a:rPr lang="en-US" dirty="0" smtClean="0"/>
              <a:t> tab, in the </a:t>
            </a:r>
            <a:r>
              <a:rPr lang="en-US" b="1" dirty="0" smtClean="0"/>
              <a:t>WordArt</a:t>
            </a:r>
            <a:r>
              <a:rPr lang="en-US" dirty="0" smtClean="0"/>
              <a:t> </a:t>
            </a:r>
            <a:r>
              <a:rPr lang="en-US" b="1" dirty="0" smtClean="0"/>
              <a:t>Styles</a:t>
            </a:r>
            <a:r>
              <a:rPr lang="en-US" dirty="0" smtClean="0"/>
              <a:t> group, click </a:t>
            </a:r>
            <a:r>
              <a:rPr lang="en-US" b="1" dirty="0" smtClean="0"/>
              <a:t>More</a:t>
            </a:r>
            <a:r>
              <a:rPr lang="en-US" dirty="0" smtClean="0"/>
              <a:t> </a:t>
            </a:r>
            <a:r>
              <a:rPr lang="en-US" b="1" dirty="0" smtClean="0"/>
              <a:t>WordArt</a:t>
            </a:r>
            <a:r>
              <a:rPr lang="en-US" dirty="0" smtClean="0"/>
              <a:t>, and then under </a:t>
            </a:r>
            <a:r>
              <a:rPr lang="en-US" b="1" dirty="0" smtClean="0"/>
              <a:t>Applies</a:t>
            </a:r>
            <a:r>
              <a:rPr lang="en-US" dirty="0" smtClean="0"/>
              <a:t> </a:t>
            </a:r>
            <a:r>
              <a:rPr lang="en-US" b="1" dirty="0" smtClean="0"/>
              <a:t>to All Text in Shape</a:t>
            </a:r>
            <a:r>
              <a:rPr lang="en-US" dirty="0" smtClean="0"/>
              <a:t> click </a:t>
            </a:r>
            <a:r>
              <a:rPr lang="en-US" b="1" dirty="0" smtClean="0"/>
              <a:t>Fill - Accent 1, Plastic Bevel, Reflection </a:t>
            </a:r>
            <a:r>
              <a:rPr lang="en-US" dirty="0" smtClean="0"/>
              <a:t>(first row, fifth option from the left).</a:t>
            </a:r>
          </a:p>
          <a:p>
            <a:pPr>
              <a:defRPr/>
            </a:pPr>
            <a:endParaRPr lang="en-US" dirty="0" smtClean="0"/>
          </a:p>
          <a:p>
            <a:pPr>
              <a:defRPr/>
            </a:pPr>
            <a:endParaRPr lang="en-US" dirty="0" smtClean="0"/>
          </a:p>
          <a:p>
            <a:pPr>
              <a:defRPr/>
            </a:pPr>
            <a:r>
              <a:rPr lang="en-US" dirty="0" smtClean="0"/>
              <a:t>To reproduce the animation effects on this slide, do the following:</a:t>
            </a:r>
          </a:p>
          <a:p>
            <a:pPr marL="241653" indent="-241653">
              <a:buFont typeface="+mj-lt"/>
              <a:buAutoNum type="arabicPeriod"/>
              <a:defRPr/>
            </a:pPr>
            <a:r>
              <a:rPr lang="en-US" dirty="0" smtClean="0"/>
              <a:t>On the </a:t>
            </a:r>
            <a:r>
              <a:rPr lang="en-US" b="1" dirty="0" smtClean="0"/>
              <a:t>View</a:t>
            </a:r>
            <a:r>
              <a:rPr lang="en-US" dirty="0" smtClean="0"/>
              <a:t> tab, in the </a:t>
            </a:r>
            <a:r>
              <a:rPr lang="en-US" b="1" dirty="0" smtClean="0"/>
              <a:t>Zoom</a:t>
            </a:r>
            <a:r>
              <a:rPr lang="en-US" dirty="0" smtClean="0"/>
              <a:t> group, click </a:t>
            </a:r>
            <a:r>
              <a:rPr lang="en-US" b="1" dirty="0" smtClean="0"/>
              <a:t>Zoom</a:t>
            </a:r>
            <a:r>
              <a:rPr lang="en-US" dirty="0" smtClean="0"/>
              <a:t>, and then in the </a:t>
            </a:r>
            <a:r>
              <a:rPr lang="en-US" b="1" dirty="0" smtClean="0"/>
              <a:t>Zoom</a:t>
            </a:r>
            <a:r>
              <a:rPr lang="en-US" dirty="0" smtClean="0"/>
              <a:t> dialog box, select </a:t>
            </a:r>
            <a:r>
              <a:rPr lang="en-US" b="1" dirty="0" smtClean="0"/>
              <a:t>66%</a:t>
            </a:r>
            <a:r>
              <a:rPr lang="en-US" dirty="0" smtClean="0"/>
              <a:t>. </a:t>
            </a:r>
          </a:p>
          <a:p>
            <a:pPr marL="241653" indent="-241653">
              <a:buFont typeface="+mj-lt"/>
              <a:buAutoNum type="arabicPeriod"/>
              <a:defRPr/>
            </a:pPr>
            <a:r>
              <a:rPr lang="en-US" dirty="0" smtClean="0"/>
              <a:t>On the </a:t>
            </a:r>
            <a:r>
              <a:rPr lang="en-US" b="1" dirty="0" smtClean="0"/>
              <a:t>Animations</a:t>
            </a:r>
            <a:r>
              <a:rPr lang="en-US" dirty="0" smtClean="0"/>
              <a:t> tab, in the </a:t>
            </a:r>
            <a:r>
              <a:rPr lang="en-US" b="1" dirty="0" smtClean="0"/>
              <a:t>Animations</a:t>
            </a:r>
            <a:r>
              <a:rPr lang="en-US" dirty="0" smtClean="0"/>
              <a:t> group, click </a:t>
            </a:r>
            <a:r>
              <a:rPr lang="en-US" b="1" dirty="0" smtClean="0"/>
              <a:t>Custom</a:t>
            </a:r>
            <a:r>
              <a:rPr lang="en-US" dirty="0" smtClean="0"/>
              <a:t> </a:t>
            </a:r>
            <a:r>
              <a:rPr lang="en-US" b="1" dirty="0" smtClean="0"/>
              <a:t>Animation</a:t>
            </a:r>
            <a:r>
              <a:rPr lang="en-US" dirty="0" smtClean="0"/>
              <a:t>. </a:t>
            </a:r>
          </a:p>
          <a:p>
            <a:pPr marL="241653" indent="-241653">
              <a:buFont typeface="+mj-lt"/>
              <a:buAutoNum type="arabicPeriod"/>
              <a:defRPr/>
            </a:pPr>
            <a:r>
              <a:rPr lang="en-US" dirty="0" smtClean="0"/>
              <a:t>On the slide, select the text box. In the </a:t>
            </a:r>
            <a:r>
              <a:rPr lang="en-US" b="1" dirty="0" smtClean="0"/>
              <a:t>Custom</a:t>
            </a:r>
            <a:r>
              <a:rPr lang="en-US" dirty="0" smtClean="0"/>
              <a:t> </a:t>
            </a:r>
            <a:r>
              <a:rPr lang="en-US" b="1" dirty="0" smtClean="0"/>
              <a:t>Animation</a:t>
            </a:r>
            <a:r>
              <a:rPr lang="en-US" dirty="0" smtClean="0"/>
              <a:t> task pane, do the following:</a:t>
            </a:r>
          </a:p>
          <a:p>
            <a:pPr marL="724959" lvl="1" indent="-241653">
              <a:buFont typeface="+mj-lt"/>
              <a:buAutoNum type="arabicPeriod"/>
              <a:defRPr/>
            </a:pPr>
            <a:r>
              <a:rPr lang="en-US" dirty="0" smtClean="0"/>
              <a:t>Click </a:t>
            </a:r>
            <a:r>
              <a:rPr lang="en-US" b="1" dirty="0" smtClean="0"/>
              <a:t>Add</a:t>
            </a:r>
            <a:r>
              <a:rPr lang="en-US" dirty="0" smtClean="0"/>
              <a:t> </a:t>
            </a:r>
            <a:r>
              <a:rPr lang="en-US" b="1" dirty="0" smtClean="0"/>
              <a:t>Effect</a:t>
            </a:r>
            <a:r>
              <a:rPr lang="en-US" dirty="0" smtClean="0"/>
              <a:t>, point to </a:t>
            </a:r>
            <a:r>
              <a:rPr lang="en-US" b="1" dirty="0" smtClean="0"/>
              <a:t>Entrance</a:t>
            </a:r>
            <a:r>
              <a:rPr lang="en-US" dirty="0" smtClean="0"/>
              <a:t>, and then click </a:t>
            </a:r>
            <a:r>
              <a:rPr lang="en-US" b="1" dirty="0" smtClean="0"/>
              <a:t>More</a:t>
            </a:r>
            <a:r>
              <a:rPr lang="en-US" dirty="0" smtClean="0"/>
              <a:t> </a:t>
            </a:r>
            <a:r>
              <a:rPr lang="en-US" b="1" dirty="0" smtClean="0"/>
              <a:t>Effects</a:t>
            </a:r>
            <a:r>
              <a:rPr lang="en-US" dirty="0" smtClean="0"/>
              <a:t>. In the </a:t>
            </a:r>
            <a:r>
              <a:rPr lang="en-US" b="1" dirty="0" smtClean="0"/>
              <a:t>Add</a:t>
            </a:r>
            <a:r>
              <a:rPr lang="en-US" dirty="0" smtClean="0"/>
              <a:t> </a:t>
            </a:r>
            <a:r>
              <a:rPr lang="en-US" b="1" dirty="0" smtClean="0"/>
              <a:t>Entrance</a:t>
            </a:r>
            <a:r>
              <a:rPr lang="en-US" dirty="0" smtClean="0"/>
              <a:t> </a:t>
            </a:r>
            <a:r>
              <a:rPr lang="en-US" b="1" dirty="0" smtClean="0"/>
              <a:t>Effects</a:t>
            </a:r>
            <a:r>
              <a:rPr lang="en-US" dirty="0" smtClean="0"/>
              <a:t> dialog box, under </a:t>
            </a:r>
            <a:r>
              <a:rPr lang="en-US" b="1" dirty="0" smtClean="0"/>
              <a:t>Subtle</a:t>
            </a:r>
            <a:r>
              <a:rPr lang="en-US" dirty="0" smtClean="0"/>
              <a:t>, click </a:t>
            </a:r>
            <a:r>
              <a:rPr lang="en-US" b="1" dirty="0" smtClean="0"/>
              <a:t>Fade</a:t>
            </a:r>
            <a:r>
              <a:rPr lang="en-US" dirty="0" smtClean="0"/>
              <a:t>.</a:t>
            </a:r>
          </a:p>
          <a:p>
            <a:pPr marL="724959" lvl="1" indent="-241653">
              <a:buFont typeface="+mj-lt"/>
              <a:buAutoNum type="arabicPeriod"/>
              <a:defRPr/>
            </a:pPr>
            <a:r>
              <a:rPr lang="en-US" dirty="0" smtClean="0"/>
              <a:t>Select the animation effect (fade effect for the text box). Under </a:t>
            </a:r>
            <a:r>
              <a:rPr lang="en-US" b="1" dirty="0" smtClean="0"/>
              <a:t>Modify: Fade</a:t>
            </a:r>
            <a:r>
              <a:rPr lang="en-US" dirty="0" smtClean="0"/>
              <a:t>,</a:t>
            </a:r>
            <a:r>
              <a:rPr lang="en-US" b="1" dirty="0" smtClean="0"/>
              <a:t> </a:t>
            </a:r>
            <a:r>
              <a:rPr lang="en-US" dirty="0" smtClean="0"/>
              <a:t>do the following:</a:t>
            </a:r>
          </a:p>
          <a:p>
            <a:pPr marL="1208265" lvl="2" indent="-241653">
              <a:buFont typeface="Arial" pitchFamily="34" charset="0"/>
              <a:buChar char="•"/>
              <a:defRPr/>
            </a:pPr>
            <a:r>
              <a:rPr lang="en-US" dirty="0" smtClean="0"/>
              <a:t>In the </a:t>
            </a:r>
            <a:r>
              <a:rPr lang="en-US" b="1" dirty="0" smtClean="0"/>
              <a:t>Start</a:t>
            </a:r>
            <a:r>
              <a:rPr lang="en-US" dirty="0" smtClean="0"/>
              <a:t> list, select </a:t>
            </a:r>
            <a:r>
              <a:rPr lang="en-US" b="1" dirty="0" smtClean="0"/>
              <a:t>With</a:t>
            </a:r>
            <a:r>
              <a:rPr lang="en-US" dirty="0" smtClean="0"/>
              <a:t> </a:t>
            </a:r>
            <a:r>
              <a:rPr lang="en-US" b="1" dirty="0" smtClean="0"/>
              <a:t>Previous</a:t>
            </a:r>
            <a:r>
              <a:rPr lang="en-US" dirty="0" smtClean="0"/>
              <a:t>.</a:t>
            </a:r>
          </a:p>
          <a:p>
            <a:pPr marL="1208265" lvl="2" indent="-241653">
              <a:buFont typeface="Arial" pitchFamily="34" charset="0"/>
              <a:buChar char="•"/>
              <a:defRPr/>
            </a:pPr>
            <a:r>
              <a:rPr lang="en-US" dirty="0" smtClean="0"/>
              <a:t>In the </a:t>
            </a:r>
            <a:r>
              <a:rPr lang="en-US" b="1" dirty="0" smtClean="0"/>
              <a:t>Speed</a:t>
            </a:r>
            <a:r>
              <a:rPr lang="en-US" dirty="0" smtClean="0"/>
              <a:t> list, select </a:t>
            </a:r>
            <a:r>
              <a:rPr lang="en-US" b="1" dirty="0" smtClean="0"/>
              <a:t>Fast</a:t>
            </a:r>
            <a:r>
              <a:rPr lang="en-US" dirty="0" smtClean="0"/>
              <a:t>. </a:t>
            </a:r>
          </a:p>
          <a:p>
            <a:pPr marL="724959" lvl="1" indent="-241653">
              <a:buFont typeface="+mj-lt"/>
              <a:buAutoNum type="arabicPeriod"/>
              <a:defRPr/>
            </a:pPr>
            <a:r>
              <a:rPr lang="en-US" dirty="0" smtClean="0"/>
              <a:t>Click </a:t>
            </a:r>
            <a:r>
              <a:rPr lang="en-US" b="1" dirty="0" smtClean="0"/>
              <a:t>Add</a:t>
            </a:r>
            <a:r>
              <a:rPr lang="en-US" dirty="0" smtClean="0"/>
              <a:t> </a:t>
            </a:r>
            <a:r>
              <a:rPr lang="en-US" b="1" dirty="0" smtClean="0"/>
              <a:t>Effect</a:t>
            </a:r>
            <a:r>
              <a:rPr lang="en-US" dirty="0" smtClean="0"/>
              <a:t>, point to </a:t>
            </a:r>
            <a:r>
              <a:rPr lang="en-US" b="1" dirty="0" smtClean="0"/>
              <a:t>Motion</a:t>
            </a:r>
            <a:r>
              <a:rPr lang="en-US" dirty="0" smtClean="0"/>
              <a:t> </a:t>
            </a:r>
            <a:r>
              <a:rPr lang="en-US" b="1" dirty="0" smtClean="0"/>
              <a:t>Path</a:t>
            </a:r>
            <a:r>
              <a:rPr lang="en-US" dirty="0" smtClean="0"/>
              <a:t>, point to </a:t>
            </a:r>
            <a:r>
              <a:rPr lang="en-US" b="1" dirty="0" smtClean="0"/>
              <a:t>Draw</a:t>
            </a:r>
            <a:r>
              <a:rPr lang="en-US" dirty="0" smtClean="0"/>
              <a:t> </a:t>
            </a:r>
            <a:r>
              <a:rPr lang="en-US" b="1" dirty="0" smtClean="0"/>
              <a:t>Custom</a:t>
            </a:r>
            <a:r>
              <a:rPr lang="en-US" dirty="0" smtClean="0"/>
              <a:t> </a:t>
            </a:r>
            <a:r>
              <a:rPr lang="en-US" b="1" dirty="0" smtClean="0"/>
              <a:t>Path</a:t>
            </a:r>
            <a:r>
              <a:rPr lang="en-US" dirty="0" smtClean="0"/>
              <a:t>, and then click </a:t>
            </a:r>
            <a:r>
              <a:rPr lang="en-US" b="1" dirty="0" smtClean="0"/>
              <a:t>Freeform</a:t>
            </a:r>
            <a:r>
              <a:rPr lang="en-US" dirty="0" smtClean="0"/>
              <a:t>. </a:t>
            </a:r>
          </a:p>
          <a:p>
            <a:pPr marL="241653" indent="-241653">
              <a:buFont typeface="+mj-lt"/>
              <a:buAutoNum type="arabicPeriod"/>
              <a:defRPr/>
            </a:pPr>
            <a:r>
              <a:rPr lang="en-US" dirty="0" smtClean="0"/>
              <a:t>Press and hold SHIFT, and then do the following to draw the freeform line on the slide: </a:t>
            </a:r>
          </a:p>
          <a:p>
            <a:pPr marL="724959" lvl="1" indent="-241653">
              <a:buFont typeface="+mj-lt"/>
              <a:buAutoNum type="arabicPeriod"/>
              <a:defRPr/>
            </a:pPr>
            <a:r>
              <a:rPr lang="en-US" dirty="0" smtClean="0"/>
              <a:t>Click the first point in the center of the text box.</a:t>
            </a:r>
          </a:p>
          <a:p>
            <a:pPr marL="724959" lvl="1" indent="-241653">
              <a:buFont typeface="+mj-lt"/>
              <a:buAutoNum type="arabicPeriod"/>
              <a:defRPr/>
            </a:pPr>
            <a:r>
              <a:rPr lang="en-US" dirty="0" smtClean="0"/>
              <a:t>Click the second point on the right edge of the text box.</a:t>
            </a:r>
          </a:p>
          <a:p>
            <a:pPr marL="724959" lvl="1" indent="-241653">
              <a:buFont typeface="+mj-lt"/>
              <a:buAutoNum type="arabicPeriod"/>
              <a:defRPr/>
            </a:pPr>
            <a:r>
              <a:rPr lang="en-US" dirty="0" smtClean="0"/>
              <a:t>Double-click the third and final point 2” beyond the left edge of the slide.</a:t>
            </a:r>
          </a:p>
          <a:p>
            <a:pPr marL="241653" indent="-241653">
              <a:buFont typeface="+mj-lt"/>
              <a:buAutoNum type="arabicPeriod"/>
              <a:defRPr/>
            </a:pPr>
            <a:r>
              <a:rPr lang="en-US" dirty="0" smtClean="0"/>
              <a:t>In the </a:t>
            </a:r>
            <a:r>
              <a:rPr lang="en-US" b="1" dirty="0" smtClean="0"/>
              <a:t>Custom Animation </a:t>
            </a:r>
            <a:r>
              <a:rPr lang="en-US" dirty="0" smtClean="0"/>
              <a:t>task pane, select the custom path effect. Under </a:t>
            </a:r>
            <a:r>
              <a:rPr lang="en-US" b="1" dirty="0" smtClean="0"/>
              <a:t>Modify: Custom Path</a:t>
            </a:r>
            <a:r>
              <a:rPr lang="en-US" dirty="0" smtClean="0"/>
              <a:t>,</a:t>
            </a:r>
            <a:r>
              <a:rPr lang="en-US" b="1" dirty="0" smtClean="0"/>
              <a:t> </a:t>
            </a:r>
            <a:r>
              <a:rPr lang="en-US" dirty="0" smtClean="0"/>
              <a:t>do the following:</a:t>
            </a:r>
          </a:p>
          <a:p>
            <a:pPr marL="724959" lvl="1" indent="-241653">
              <a:buFont typeface="Arial" pitchFamily="34" charset="0"/>
              <a:buChar char="•"/>
              <a:defRPr/>
            </a:pPr>
            <a:r>
              <a:rPr lang="en-US" dirty="0" smtClean="0"/>
              <a:t>In the </a:t>
            </a:r>
            <a:r>
              <a:rPr lang="en-US" b="1" dirty="0" smtClean="0"/>
              <a:t>Start</a:t>
            </a:r>
            <a:r>
              <a:rPr lang="en-US" dirty="0" smtClean="0"/>
              <a:t> list, select </a:t>
            </a:r>
            <a:r>
              <a:rPr lang="en-US" b="1" dirty="0" smtClean="0"/>
              <a:t>With</a:t>
            </a:r>
            <a:r>
              <a:rPr lang="en-US" dirty="0" smtClean="0"/>
              <a:t> </a:t>
            </a:r>
            <a:r>
              <a:rPr lang="en-US" b="1" dirty="0" smtClean="0"/>
              <a:t>Previous</a:t>
            </a:r>
            <a:r>
              <a:rPr lang="en-US" dirty="0" smtClean="0"/>
              <a:t>.</a:t>
            </a:r>
          </a:p>
          <a:p>
            <a:pPr marL="724959" lvl="1" indent="-241653">
              <a:buFont typeface="Arial" pitchFamily="34" charset="0"/>
              <a:buChar char="•"/>
              <a:defRPr/>
            </a:pPr>
            <a:r>
              <a:rPr lang="en-US" dirty="0" smtClean="0"/>
              <a:t>In the </a:t>
            </a:r>
            <a:r>
              <a:rPr lang="en-US" b="1" dirty="0" smtClean="0"/>
              <a:t>Speed</a:t>
            </a:r>
            <a:r>
              <a:rPr lang="en-US" dirty="0" smtClean="0"/>
              <a:t> list, select </a:t>
            </a:r>
            <a:r>
              <a:rPr lang="en-US" b="1" dirty="0" smtClean="0"/>
              <a:t>Medium</a:t>
            </a:r>
            <a:r>
              <a:rPr lang="en-US" dirty="0" smtClean="0"/>
              <a:t>. </a:t>
            </a:r>
          </a:p>
          <a:p>
            <a:pPr marL="241653" indent="-241653">
              <a:buFont typeface="+mj-lt"/>
              <a:buAutoNum type="arabicPeriod"/>
              <a:defRPr/>
            </a:pPr>
            <a:r>
              <a:rPr lang="en-US" dirty="0" smtClean="0"/>
              <a:t>On the slide, right-click the motion path on the slide, and select </a:t>
            </a:r>
            <a:r>
              <a:rPr lang="en-US" b="1" dirty="0" smtClean="0"/>
              <a:t>Reverse</a:t>
            </a:r>
            <a:r>
              <a:rPr lang="en-US" dirty="0" smtClean="0"/>
              <a:t> </a:t>
            </a:r>
            <a:r>
              <a:rPr lang="en-US" b="1" dirty="0" smtClean="0"/>
              <a:t>Path</a:t>
            </a:r>
            <a:r>
              <a:rPr lang="en-US" dirty="0" smtClean="0"/>
              <a:t> </a:t>
            </a:r>
            <a:r>
              <a:rPr lang="en-US" b="1" dirty="0" smtClean="0"/>
              <a:t>Direction</a:t>
            </a:r>
            <a:r>
              <a:rPr lang="en-US" dirty="0" smtClean="0"/>
              <a:t>.</a:t>
            </a:r>
          </a:p>
          <a:p>
            <a:pPr>
              <a:defRPr/>
            </a:pPr>
            <a:endParaRPr lang="en-US" dirty="0" smtClean="0"/>
          </a:p>
          <a:p>
            <a:pPr>
              <a:defRPr/>
            </a:pPr>
            <a:endParaRPr lang="en-US" dirty="0" smtClean="0"/>
          </a:p>
          <a:p>
            <a:pPr>
              <a:defRPr/>
            </a:pPr>
            <a:r>
              <a:rPr lang="en-US" dirty="0" smtClean="0"/>
              <a:t>To reproduce the background effects on this slide, do the following:</a:t>
            </a:r>
          </a:p>
          <a:p>
            <a:pPr marL="241653" indent="-241653">
              <a:buFont typeface="+mj-lt"/>
              <a:buAutoNum type="arabicPeriod"/>
              <a:defRPr/>
            </a:pPr>
            <a:r>
              <a:rPr lang="en-US" dirty="0" smtClean="0"/>
              <a:t>Right-click the slide background area, and then click </a:t>
            </a:r>
            <a:r>
              <a:rPr lang="en-US" b="1" dirty="0" smtClean="0"/>
              <a:t>Format Background</a:t>
            </a:r>
            <a:r>
              <a:rPr lang="en-US" dirty="0" smtClean="0"/>
              <a:t>. In the </a:t>
            </a:r>
            <a:r>
              <a:rPr lang="en-US" b="1" dirty="0" smtClean="0"/>
              <a:t>Format Background </a:t>
            </a:r>
            <a:r>
              <a:rPr lang="en-US" dirty="0" smtClean="0"/>
              <a:t>dialog box, click </a:t>
            </a:r>
            <a:r>
              <a:rPr lang="en-US" b="1" dirty="0" smtClean="0"/>
              <a:t>Fill</a:t>
            </a:r>
            <a:r>
              <a:rPr lang="en-US" dirty="0" smtClean="0"/>
              <a:t> in the left pane, select </a:t>
            </a:r>
            <a:r>
              <a:rPr lang="en-US" b="1" dirty="0" smtClean="0"/>
              <a:t>Gradient fill</a:t>
            </a:r>
            <a:r>
              <a:rPr lang="en-US" dirty="0" smtClean="0"/>
              <a:t> in the </a:t>
            </a:r>
            <a:r>
              <a:rPr lang="en-US" b="1" dirty="0" smtClean="0"/>
              <a:t>Fill</a:t>
            </a:r>
            <a:r>
              <a:rPr lang="en-US" dirty="0" smtClean="0"/>
              <a:t> pane, and then do the following:</a:t>
            </a:r>
          </a:p>
          <a:p>
            <a:pPr marL="724959" lvl="1" indent="-241653">
              <a:buFont typeface="Arial" pitchFamily="34" charset="0"/>
              <a:buChar char="•"/>
              <a:defRPr/>
            </a:pPr>
            <a:r>
              <a:rPr lang="en-US" dirty="0" smtClean="0"/>
              <a:t>In the </a:t>
            </a:r>
            <a:r>
              <a:rPr lang="en-US" b="1" dirty="0" smtClean="0"/>
              <a:t>Type</a:t>
            </a:r>
            <a:r>
              <a:rPr lang="en-US" dirty="0" smtClean="0"/>
              <a:t> list, select </a:t>
            </a:r>
            <a:r>
              <a:rPr lang="en-US" b="1" dirty="0" smtClean="0"/>
              <a:t>Radial</a:t>
            </a:r>
            <a:r>
              <a:rPr lang="en-US" dirty="0" smtClean="0"/>
              <a:t>.</a:t>
            </a:r>
          </a:p>
          <a:p>
            <a:pPr marL="724959" lvl="1" indent="-241653">
              <a:buFont typeface="Arial" pitchFamily="34" charset="0"/>
              <a:buChar char="•"/>
              <a:defRPr/>
            </a:pPr>
            <a:r>
              <a:rPr lang="en-US" dirty="0" smtClean="0"/>
              <a:t>Click the button next to </a:t>
            </a:r>
            <a:r>
              <a:rPr lang="en-US" b="1" dirty="0" smtClean="0"/>
              <a:t>Direction</a:t>
            </a:r>
            <a:r>
              <a:rPr lang="en-US" dirty="0" smtClean="0"/>
              <a:t>, and then click </a:t>
            </a:r>
            <a:r>
              <a:rPr lang="en-US" b="1" dirty="0" smtClean="0"/>
              <a:t>From Center </a:t>
            </a:r>
            <a:r>
              <a:rPr lang="en-US" dirty="0" smtClean="0"/>
              <a:t>(first row, second option from the left). </a:t>
            </a:r>
            <a:endParaRPr lang="en-US" b="1" dirty="0" smtClean="0"/>
          </a:p>
          <a:p>
            <a:pPr marL="724959" lvl="1" indent="-241653">
              <a:buFont typeface="Arial" pitchFamily="34" charset="0"/>
              <a:buChar char="•"/>
              <a:defRPr/>
            </a:pPr>
            <a:r>
              <a:rPr lang="en-US" dirty="0" smtClean="0"/>
              <a:t>Under </a:t>
            </a:r>
            <a:r>
              <a:rPr lang="en-US" b="1" dirty="0" smtClean="0"/>
              <a:t>Gradient stops</a:t>
            </a:r>
            <a:r>
              <a:rPr lang="en-US" dirty="0" smtClean="0"/>
              <a:t>, click </a:t>
            </a:r>
            <a:r>
              <a:rPr lang="en-US" b="1" dirty="0" smtClean="0"/>
              <a:t>Add</a:t>
            </a:r>
            <a:r>
              <a:rPr lang="en-US" dirty="0" smtClean="0"/>
              <a:t> or </a:t>
            </a:r>
            <a:r>
              <a:rPr lang="en-US" b="1" dirty="0" smtClean="0"/>
              <a:t>Remove</a:t>
            </a:r>
            <a:r>
              <a:rPr lang="en-US" dirty="0" smtClean="0"/>
              <a:t> until two stops appear in the drop-down list.</a:t>
            </a:r>
          </a:p>
          <a:p>
            <a:pPr marL="241653" indent="-241653">
              <a:buFont typeface="+mj-lt"/>
              <a:buAutoNum type="arabicPeriod"/>
              <a:defRPr/>
            </a:pPr>
            <a:r>
              <a:rPr lang="en-US" dirty="0" smtClean="0"/>
              <a:t>Also under </a:t>
            </a:r>
            <a:r>
              <a:rPr lang="en-US" b="1" dirty="0" smtClean="0"/>
              <a:t>Gradient stops</a:t>
            </a:r>
            <a:r>
              <a:rPr lang="en-US" dirty="0" smtClean="0"/>
              <a:t>, customize the gradient stops that you added as follows:</a:t>
            </a:r>
          </a:p>
          <a:p>
            <a:pPr marL="724959" lvl="1" indent="-241653">
              <a:buFont typeface="Arial" pitchFamily="34" charset="0"/>
              <a:buChar char="•"/>
              <a:defRPr/>
            </a:pPr>
            <a:r>
              <a:rPr lang="en-US" dirty="0" smtClean="0"/>
              <a:t>Select </a:t>
            </a:r>
            <a:r>
              <a:rPr lang="en-US" b="1" dirty="0" smtClean="0"/>
              <a:t>Stop 1 </a:t>
            </a:r>
            <a:r>
              <a:rPr lang="en-US" dirty="0" smtClean="0"/>
              <a:t>from the list, and then do the following:</a:t>
            </a:r>
          </a:p>
          <a:p>
            <a:pPr marL="1208265" lvl="2" indent="-241653">
              <a:buFont typeface="Arial" pitchFamily="34" charset="0"/>
              <a:buChar char="•"/>
              <a:defRPr/>
            </a:pPr>
            <a:r>
              <a:rPr lang="en-US" dirty="0" smtClean="0"/>
              <a:t>In the </a:t>
            </a:r>
            <a:r>
              <a:rPr lang="en-US" b="1" dirty="0" smtClean="0"/>
              <a:t>Stop position </a:t>
            </a:r>
            <a:r>
              <a:rPr lang="en-US" dirty="0" smtClean="0"/>
              <a:t>box, enter </a:t>
            </a:r>
            <a:r>
              <a:rPr lang="en-US" b="1" dirty="0" smtClean="0"/>
              <a:t>0%</a:t>
            </a:r>
            <a:r>
              <a:rPr lang="en-US" dirty="0" smtClean="0"/>
              <a:t>.</a:t>
            </a:r>
          </a:p>
          <a:p>
            <a:pPr marL="1208265" lvl="2" indent="-241653">
              <a:buFont typeface="Arial" pitchFamily="34" charset="0"/>
              <a:buChar char="•"/>
              <a:defRPr/>
            </a:pPr>
            <a:r>
              <a:rPr lang="en-US" dirty="0" smtClean="0"/>
              <a:t>Click the button next to </a:t>
            </a:r>
            <a:r>
              <a:rPr lang="en-US" b="1" dirty="0" smtClean="0"/>
              <a:t>Color</a:t>
            </a:r>
            <a:r>
              <a:rPr lang="en-US" dirty="0" smtClean="0"/>
              <a:t>, and then under </a:t>
            </a:r>
            <a:r>
              <a:rPr lang="en-US" b="1" dirty="0" smtClean="0"/>
              <a:t>Theme</a:t>
            </a:r>
            <a:r>
              <a:rPr lang="en-US" dirty="0" smtClean="0"/>
              <a:t> </a:t>
            </a:r>
            <a:r>
              <a:rPr lang="en-US" b="1" dirty="0" smtClean="0"/>
              <a:t>Colors</a:t>
            </a:r>
            <a:r>
              <a:rPr lang="en-US" dirty="0" smtClean="0"/>
              <a:t> click </a:t>
            </a:r>
            <a:r>
              <a:rPr lang="en-US" b="1" dirty="0" smtClean="0"/>
              <a:t>White, Background 1 </a:t>
            </a:r>
            <a:r>
              <a:rPr lang="en-US" dirty="0" smtClean="0">
                <a:solidFill>
                  <a:schemeClr val="accent6"/>
                </a:solidFill>
              </a:rPr>
              <a:t>(first row, first option from the left). </a:t>
            </a:r>
            <a:endParaRPr lang="en-US" b="1" dirty="0" smtClean="0"/>
          </a:p>
          <a:p>
            <a:pPr marL="724959" lvl="1" indent="-241653">
              <a:buFont typeface="Arial" pitchFamily="34" charset="0"/>
              <a:buChar char="•"/>
              <a:defRPr/>
            </a:pPr>
            <a:r>
              <a:rPr lang="en-US" dirty="0" smtClean="0"/>
              <a:t>Select </a:t>
            </a:r>
            <a:r>
              <a:rPr lang="en-US" b="1" dirty="0" smtClean="0"/>
              <a:t>Stop 2 </a:t>
            </a:r>
            <a:r>
              <a:rPr lang="en-US" dirty="0" smtClean="0"/>
              <a:t>from the list, and then do the following: </a:t>
            </a:r>
          </a:p>
          <a:p>
            <a:pPr marL="1208265" lvl="2" indent="-241653">
              <a:buFont typeface="Arial" pitchFamily="34" charset="0"/>
              <a:buChar char="•"/>
              <a:defRPr/>
            </a:pPr>
            <a:r>
              <a:rPr lang="en-US" dirty="0" smtClean="0"/>
              <a:t>In the </a:t>
            </a:r>
            <a:r>
              <a:rPr lang="en-US" b="1" dirty="0" smtClean="0"/>
              <a:t>Stop position </a:t>
            </a:r>
            <a:r>
              <a:rPr lang="en-US" dirty="0" smtClean="0"/>
              <a:t>box, enter </a:t>
            </a:r>
            <a:r>
              <a:rPr lang="en-US" b="1" dirty="0" smtClean="0"/>
              <a:t>100%</a:t>
            </a:r>
            <a:r>
              <a:rPr lang="en-US" dirty="0" smtClean="0"/>
              <a:t>.</a:t>
            </a:r>
          </a:p>
          <a:p>
            <a:pPr marL="1208265" lvl="2" indent="-241653">
              <a:buFont typeface="Arial" pitchFamily="34" charset="0"/>
              <a:buChar char="•"/>
              <a:defRPr/>
            </a:pPr>
            <a:r>
              <a:rPr lang="en-US" dirty="0" smtClean="0"/>
              <a:t>Click the button next to </a:t>
            </a:r>
            <a:r>
              <a:rPr lang="en-US" b="1" dirty="0" smtClean="0"/>
              <a:t>Color</a:t>
            </a:r>
            <a:r>
              <a:rPr lang="en-US" dirty="0" smtClean="0"/>
              <a:t>, click </a:t>
            </a:r>
            <a:r>
              <a:rPr lang="en-US" b="1" dirty="0" smtClean="0"/>
              <a:t>More</a:t>
            </a:r>
            <a:r>
              <a:rPr lang="en-US" dirty="0" smtClean="0"/>
              <a:t> </a:t>
            </a:r>
            <a:r>
              <a:rPr lang="en-US" b="1" dirty="0" smtClean="0"/>
              <a:t>Colors</a:t>
            </a:r>
            <a:r>
              <a:rPr lang="en-US" dirty="0" smtClean="0"/>
              <a:t>, and then in the </a:t>
            </a:r>
            <a:r>
              <a:rPr lang="en-US" b="1" dirty="0" smtClean="0"/>
              <a:t>Colors</a:t>
            </a:r>
            <a:r>
              <a:rPr lang="en-US" dirty="0" smtClean="0"/>
              <a:t> dialog box, on the </a:t>
            </a:r>
            <a:r>
              <a:rPr lang="en-US" b="1" dirty="0" smtClean="0"/>
              <a:t>Custom</a:t>
            </a:r>
            <a:r>
              <a:rPr lang="en-US" dirty="0" smtClean="0"/>
              <a:t> tab, enter values for Red: </a:t>
            </a:r>
            <a:r>
              <a:rPr lang="en-US" b="1" dirty="0" smtClean="0"/>
              <a:t>200</a:t>
            </a:r>
            <a:r>
              <a:rPr lang="en-US" dirty="0" smtClean="0"/>
              <a:t>, Green: </a:t>
            </a:r>
            <a:r>
              <a:rPr lang="en-US" b="1" dirty="0" smtClean="0"/>
              <a:t>209</a:t>
            </a:r>
            <a:r>
              <a:rPr lang="en-US" dirty="0" smtClean="0"/>
              <a:t>, and Blue: </a:t>
            </a:r>
            <a:r>
              <a:rPr lang="en-US" b="1" dirty="0" smtClean="0"/>
              <a:t>218</a:t>
            </a:r>
            <a:r>
              <a:rPr lang="en-US" dirty="0" smtClean="0"/>
              <a:t>.</a:t>
            </a:r>
          </a:p>
          <a:p>
            <a:pPr>
              <a:defRPr/>
            </a:pPr>
            <a:endParaRPr lang="en-US" dirty="0" smtClean="0"/>
          </a:p>
        </p:txBody>
      </p:sp>
      <p:sp>
        <p:nvSpPr>
          <p:cNvPr id="90115" name="Slide Image Placeholder 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163F3D40-85D1-4F25-9CAF-C5610FAA7CD3}" type="slidenum">
              <a:rPr lang="en-US" sz="1300"/>
              <a:pPr algn="r"/>
              <a:t>33</a:t>
            </a:fld>
            <a:endParaRPr lang="en-US" sz="1300"/>
          </a:p>
        </p:txBody>
      </p:sp>
      <p:sp>
        <p:nvSpPr>
          <p:cNvPr id="36867" name="Rectangle 2"/>
          <p:cNvSpPr>
            <a:spLocks noGrp="1" noRot="1" noChangeAspect="1" noChangeArrowheads="1" noTextEdit="1"/>
          </p:cNvSpPr>
          <p:nvPr>
            <p:ph type="sldImg"/>
          </p:nvPr>
        </p:nvSpPr>
        <p:spPr>
          <a:xfrm>
            <a:off x="1258888" y="717550"/>
            <a:ext cx="4800600" cy="3600450"/>
          </a:xfrm>
          <a:ln/>
        </p:spPr>
      </p:sp>
      <p:sp>
        <p:nvSpPr>
          <p:cNvPr id="36868" name="Rectangle 3"/>
          <p:cNvSpPr>
            <a:spLocks noGrp="1" noChangeArrowheads="1"/>
          </p:cNvSpPr>
          <p:nvPr>
            <p:ph type="body" idx="1"/>
          </p:nvPr>
        </p:nvSpPr>
        <p:spPr>
          <a:xfrm>
            <a:off x="975360" y="4560570"/>
            <a:ext cx="5364480" cy="4322207"/>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TextEdit="1"/>
          </p:cNvSpPr>
          <p:nvPr>
            <p:ph type="sldImg"/>
          </p:nvPr>
        </p:nvSpPr>
        <p:spPr bwMode="auto">
          <a:noFill/>
          <a:ln>
            <a:solidFill>
              <a:srgbClr val="000000"/>
            </a:solidFill>
            <a:miter lim="800000"/>
            <a:headEnd/>
            <a:tailEnd/>
          </a:ln>
        </p:spPr>
      </p:sp>
      <p:sp>
        <p:nvSpPr>
          <p:cNvPr id="153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C2A7E263-C82E-4094-9506-95C8C81CDF47}" type="slidenum">
              <a:rPr lang="en-US"/>
              <a:pPr/>
              <a:t>39</a:t>
            </a:fld>
            <a:endParaRPr lang="en-US"/>
          </a:p>
        </p:txBody>
      </p:sp>
      <p:sp>
        <p:nvSpPr>
          <p:cNvPr id="17409" name="Text Box 1"/>
          <p:cNvSpPr txBox="1">
            <a:spLocks noChangeArrowheads="1"/>
          </p:cNvSpPr>
          <p:nvPr/>
        </p:nvSpPr>
        <p:spPr bwMode="auto">
          <a:xfrm>
            <a:off x="4591262" y="9870132"/>
            <a:ext cx="3519249" cy="5181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9pPr>
          </a:lstStyle>
          <a:p>
            <a:pPr algn="r"/>
            <a:fld id="{F7FADBF7-5762-4ADB-B83E-FDEF0439302C}" type="slidenum">
              <a:rPr lang="en-US" sz="1500">
                <a:latin typeface="Times New Roman" pitchFamily="16" charset="0"/>
              </a:rPr>
              <a:pPr algn="r"/>
              <a:t>39</a:t>
            </a:fld>
            <a:endParaRPr lang="en-US" sz="1500">
              <a:latin typeface="Times New Roman" pitchFamily="16" charset="0"/>
            </a:endParaRPr>
          </a:p>
        </p:txBody>
      </p:sp>
      <p:sp>
        <p:nvSpPr>
          <p:cNvPr id="17410" name="Text Box 2"/>
          <p:cNvSpPr txBox="1">
            <a:spLocks noChangeArrowheads="1"/>
          </p:cNvSpPr>
          <p:nvPr/>
        </p:nvSpPr>
        <p:spPr bwMode="auto">
          <a:xfrm>
            <a:off x="0" y="0"/>
            <a:ext cx="1658" cy="164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4863" tIns="47432" rIns="94863" bIns="47432" anchor="ctr"/>
          <a:lstStyle/>
          <a:p>
            <a:endParaRPr lang="en-US"/>
          </a:p>
        </p:txBody>
      </p:sp>
      <p:sp>
        <p:nvSpPr>
          <p:cNvPr id="17411" name="Rectangle 3"/>
          <p:cNvSpPr txBox="1">
            <a:spLocks noGrp="1" noChangeArrowheads="1"/>
          </p:cNvSpPr>
          <p:nvPr>
            <p:ph type="body"/>
          </p:nvPr>
        </p:nvSpPr>
        <p:spPr bwMode="auto">
          <a:xfrm>
            <a:off x="811880" y="4934246"/>
            <a:ext cx="6488407" cy="467515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p:spPr>
      </p:sp>
      <p:sp>
        <p:nvSpPr>
          <p:cNvPr id="5427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p:cNvSpPr>
          <p:nvPr>
            <p:ph type="body" idx="1"/>
          </p:nvPr>
        </p:nvSpPr>
        <p:spPr bwMode="auto">
          <a:xfrm>
            <a:off x="731520" y="4560570"/>
            <a:ext cx="5852160" cy="43222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BDE0E5-C678-4E2B-B085-51ECEFBF6F17}" type="slidenum">
              <a:rPr lang="en-US"/>
              <a:pPr/>
              <a:t>12</a:t>
            </a:fld>
            <a:endParaRPr lang="en-US"/>
          </a:p>
        </p:txBody>
      </p:sp>
      <p:sp>
        <p:nvSpPr>
          <p:cNvPr id="1743874" name="Rectangle 2"/>
          <p:cNvSpPr>
            <a:spLocks noGrp="1" noRot="1" noChangeAspect="1" noChangeArrowheads="1" noTextEdit="1"/>
          </p:cNvSpPr>
          <p:nvPr>
            <p:ph type="sldImg"/>
          </p:nvPr>
        </p:nvSpPr>
        <p:spPr>
          <a:xfrm>
            <a:off x="1219201" y="720090"/>
            <a:ext cx="4875107" cy="3600450"/>
          </a:xfrm>
          <a:ln/>
        </p:spPr>
      </p:sp>
      <p:sp>
        <p:nvSpPr>
          <p:cNvPr id="1743875" name="Rectangle 3"/>
          <p:cNvSpPr>
            <a:spLocks noGrp="1" noChangeArrowheads="1"/>
          </p:cNvSpPr>
          <p:nvPr>
            <p:ph type="body" idx="1"/>
          </p:nvPr>
        </p:nvSpPr>
        <p:spPr>
          <a:xfrm>
            <a:off x="731135" y="4560570"/>
            <a:ext cx="5852930" cy="4320540"/>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TextEdit="1"/>
          </p:cNvSpPr>
          <p:nvPr>
            <p:ph type="sldImg"/>
          </p:nvPr>
        </p:nvSpPr>
        <p:spPr bwMode="auto">
          <a:noFill/>
          <a:ln>
            <a:solidFill>
              <a:srgbClr val="000000"/>
            </a:solidFill>
            <a:miter lim="800000"/>
            <a:headEnd/>
            <a:tailEnd/>
          </a:ln>
        </p:spPr>
      </p:sp>
      <p:sp>
        <p:nvSpPr>
          <p:cNvPr id="153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bwMode="auto">
          <a:xfrm>
            <a:off x="1222587" y="720090"/>
            <a:ext cx="4876800" cy="3600450"/>
          </a:xfrm>
          <a:noFill/>
          <a:ln>
            <a:solidFill>
              <a:srgbClr val="000000"/>
            </a:solidFill>
            <a:miter lim="800000"/>
            <a:headEnd/>
            <a:tailEnd/>
          </a:ln>
        </p:spPr>
      </p:sp>
      <p:sp>
        <p:nvSpPr>
          <p:cNvPr id="3789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4143587" y="9119474"/>
            <a:ext cx="3169920" cy="480060"/>
          </a:xfrm>
          <a:prstGeom prst="rect">
            <a:avLst/>
          </a:prstGeom>
          <a:noFill/>
          <a:ln>
            <a:miter lim="800000"/>
            <a:headEnd/>
            <a:tailEnd/>
          </a:ln>
        </p:spPr>
        <p:txBody>
          <a:bodyPr lIns="96661" tIns="48331" rIns="96661" bIns="48331" anchor="b"/>
          <a:lstStyle/>
          <a:p>
            <a:pPr algn="r">
              <a:defRPr/>
            </a:pPr>
            <a:fld id="{58AF5DF7-D173-44DD-818B-985DAE24E263}" type="slidenum">
              <a:rPr lang="en-US" sz="1300">
                <a:solidFill>
                  <a:prstClr val="black"/>
                </a:solidFill>
                <a:latin typeface="Calibri"/>
              </a:rPr>
              <a:pPr algn="r">
                <a:defRPr/>
              </a:pPr>
              <a:t>17</a:t>
            </a:fld>
            <a:endParaRPr lang="en-US" sz="1300">
              <a:solidFill>
                <a:prstClr val="black"/>
              </a:solidFill>
              <a:latin typeface="Calibri"/>
            </a:endParaRPr>
          </a:p>
        </p:txBody>
      </p:sp>
      <p:sp>
        <p:nvSpPr>
          <p:cNvPr id="88067" name="Slide Image Placeholder 1"/>
          <p:cNvSpPr>
            <a:spLocks noGrp="1" noRot="1" noChangeAspect="1" noTextEdit="1"/>
          </p:cNvSpPr>
          <p:nvPr>
            <p:ph type="sldImg"/>
          </p:nvPr>
        </p:nvSpPr>
        <p:spPr>
          <a:ln/>
        </p:spPr>
      </p:sp>
      <p:sp>
        <p:nvSpPr>
          <p:cNvPr id="8806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88069" name="Slide Number Placeholder 3"/>
          <p:cNvSpPr txBox="1">
            <a:spLocks noGrp="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BB597F9-BAB7-48DB-8713-35795752A26A}" type="slidenum">
              <a:rPr lang="en-US" sz="1300">
                <a:solidFill>
                  <a:prstClr val="black"/>
                </a:solidFill>
                <a:latin typeface="Calibri" pitchFamily="34" charset="0"/>
                <a:cs typeface="Arial" charset="0"/>
              </a:rPr>
              <a:pPr algn="r" eaLnBrk="1" hangingPunct="1"/>
              <a:t>17</a:t>
            </a:fld>
            <a:endParaRPr lang="en-US" sz="1300">
              <a:solidFill>
                <a:prstClr val="black"/>
              </a:solidFill>
              <a:latin typeface="Calibri" pitchFamily="34"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r" eaLnBrk="1" hangingPunct="1"/>
            <a:fld id="{1B084B5C-C9AA-4F06-B6CB-4B3240C9FB7A}" type="slidenum">
              <a:rPr lang="en-US"/>
              <a:pPr algn="r" eaLnBrk="1" hangingPunct="1"/>
              <a:t>25</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otes Placeholder 2"/>
          <p:cNvSpPr>
            <a:spLocks noGrp="1"/>
          </p:cNvSpPr>
          <p:nvPr>
            <p:ph type="body" idx="1"/>
          </p:nvPr>
        </p:nvSpPr>
        <p:spPr>
          <a:noFill/>
        </p:spPr>
        <p:txBody>
          <a:bodyPr/>
          <a:lstStyle/>
          <a:p>
            <a:pPr eaLnBrk="1" hangingPunct="1">
              <a:lnSpc>
                <a:spcPct val="80000"/>
              </a:lnSpc>
              <a:spcBef>
                <a:spcPct val="0"/>
              </a:spcBef>
            </a:pPr>
            <a:r>
              <a:rPr lang="en-US" dirty="0" smtClean="0"/>
              <a:t>Funded by NWS; for the</a:t>
            </a:r>
            <a:r>
              <a:rPr lang="en-US" baseline="0" dirty="0" smtClean="0"/>
              <a:t> development of an operational tool for the mapping of ice in major river using MODIS; work is in progress to include additional river like the Hudson River.</a:t>
            </a:r>
          </a:p>
          <a:p>
            <a:pPr eaLnBrk="1" hangingPunct="1">
              <a:lnSpc>
                <a:spcPct val="80000"/>
              </a:lnSpc>
              <a:spcBef>
                <a:spcPct val="0"/>
              </a:spcBef>
            </a:pPr>
            <a:endParaRPr lang="en-US" baseline="0" dirty="0" smtClean="0"/>
          </a:p>
          <a:p>
            <a:pPr eaLnBrk="1" hangingPunct="1">
              <a:lnSpc>
                <a:spcPct val="80000"/>
              </a:lnSpc>
              <a:spcBef>
                <a:spcPct val="0"/>
              </a:spcBef>
            </a:pPr>
            <a:r>
              <a:rPr lang="en-US" baseline="0" dirty="0" smtClean="0"/>
              <a:t>Also; We just got our proposal funded to add VIIRS images and expand the study to ice in lakes as well.</a:t>
            </a:r>
            <a:endParaRPr lang="en-US" dirty="0" smtClean="0"/>
          </a:p>
        </p:txBody>
      </p:sp>
      <p:sp>
        <p:nvSpPr>
          <p:cNvPr id="59395" name="Slide Image Placeholder 6"/>
          <p:cNvSpPr>
            <a:spLocks noGrp="1" noRot="1" noChangeAspect="1" noTextEdit="1"/>
          </p:cNvSpPr>
          <p:nvPr>
            <p:ph type="sldImg"/>
          </p:nvPr>
        </p:nvSpPr>
        <p:spPr>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9_02.jpg"/>
          <p:cNvPicPr preferRelativeResize="0">
            <a:picLocks/>
          </p:cNvPicPr>
          <p:nvPr/>
        </p:nvPicPr>
        <p:blipFill>
          <a:blip r:embed="rId2">
            <a:duotone>
              <a:schemeClr val="accent1">
                <a:shade val="45000"/>
                <a:satMod val="135000"/>
              </a:schemeClr>
              <a:prstClr val="white"/>
            </a:duotone>
          </a:blip>
          <a:stretch>
            <a:fillRect/>
          </a:stretch>
        </p:blipFill>
        <p:spPr>
          <a:xfrm>
            <a:off x="7754112" y="0"/>
            <a:ext cx="73152" cy="6858000"/>
          </a:xfrm>
          <a:prstGeom prst="rect">
            <a:avLst/>
          </a:prstGeom>
        </p:spPr>
      </p:pic>
      <p:grpSp>
        <p:nvGrpSpPr>
          <p:cNvPr id="4" name="Group 17"/>
          <p:cNvGrpSpPr/>
          <p:nvPr/>
        </p:nvGrpSpPr>
        <p:grpSpPr>
          <a:xfrm>
            <a:off x="0" y="6630352"/>
            <a:ext cx="9144000" cy="228600"/>
            <a:chOff x="0" y="6582727"/>
            <a:chExt cx="9144000" cy="228600"/>
          </a:xfrm>
        </p:grpSpPr>
        <p:sp>
          <p:nvSpPr>
            <p:cNvPr id="10" name="Rectangle 9"/>
            <p:cNvSpPr/>
            <p:nvPr/>
          </p:nvSpPr>
          <p:spPr>
            <a:xfrm>
              <a:off x="7813040" y="6582727"/>
              <a:ext cx="1330960" cy="2286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34101" y="6582727"/>
              <a:ext cx="1609724" cy="228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582727"/>
              <a:ext cx="6096000" cy="228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457200" y="1371600"/>
            <a:ext cx="6781800" cy="1069975"/>
          </a:xfrm>
        </p:spPr>
        <p:txBody>
          <a:bodyPr bIns="0" anchor="b" anchorCtr="0">
            <a:noAutofit/>
          </a:bodyPr>
          <a:lstStyle>
            <a:lvl1pPr>
              <a:defRPr sz="4200"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438400"/>
            <a:ext cx="6781800" cy="762000"/>
          </a:xfrm>
        </p:spPr>
        <p:txBody>
          <a:bodyPr lIns="0" tIns="0" rIns="0">
            <a:normAutofit/>
          </a:bodyPr>
          <a:lstStyle>
            <a:lvl1pPr marL="0" indent="0" algn="l">
              <a:buNone/>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9" name="Date Placeholder 18"/>
          <p:cNvSpPr>
            <a:spLocks noGrp="1"/>
          </p:cNvSpPr>
          <p:nvPr>
            <p:ph type="dt" sz="half" idx="10"/>
          </p:nvPr>
        </p:nvSpPr>
        <p:spPr>
          <a:xfrm>
            <a:off x="6210300" y="6610350"/>
            <a:ext cx="1524000" cy="228600"/>
          </a:xfrm>
        </p:spPr>
        <p:txBody>
          <a:bodyPr/>
          <a:lstStyle/>
          <a:p>
            <a:fld id="{F1AD07BF-2D62-495E-8B04-668004C4E69D}" type="datetimeFigureOut">
              <a:rPr lang="en-US" smtClean="0"/>
              <a:t>6/5/2013</a:t>
            </a:fld>
            <a:endParaRPr lang="en-US"/>
          </a:p>
        </p:txBody>
      </p:sp>
      <p:sp>
        <p:nvSpPr>
          <p:cNvPr id="20" name="Slide Number Placeholder 19"/>
          <p:cNvSpPr>
            <a:spLocks noGrp="1"/>
          </p:cNvSpPr>
          <p:nvPr>
            <p:ph type="sldNum" sz="quarter" idx="11"/>
          </p:nvPr>
        </p:nvSpPr>
        <p:spPr>
          <a:xfrm>
            <a:off x="7924800" y="6610350"/>
            <a:ext cx="1198880" cy="228600"/>
          </a:xfrm>
        </p:spPr>
        <p:txBody>
          <a:bodyPr/>
          <a:lstStyle/>
          <a:p>
            <a:fld id="{B0BF3274-4856-4F57-9E98-2EB4EEB9F0A4}" type="slidenum">
              <a:rPr lang="en-US" smtClean="0"/>
              <a:t>‹#›</a:t>
            </a:fld>
            <a:endParaRPr lang="en-US"/>
          </a:p>
        </p:txBody>
      </p:sp>
      <p:sp>
        <p:nvSpPr>
          <p:cNvPr id="21" name="Footer Placeholder 20"/>
          <p:cNvSpPr>
            <a:spLocks noGrp="1"/>
          </p:cNvSpPr>
          <p:nvPr>
            <p:ph type="ftr" sz="quarter" idx="12"/>
          </p:nvPr>
        </p:nvSpPr>
        <p:spPr>
          <a:xfrm>
            <a:off x="457200" y="6611112"/>
            <a:ext cx="5600700" cy="228600"/>
          </a:xfrm>
        </p:spPr>
        <p:txBody>
          <a:bodyPr/>
          <a:lstStyle/>
          <a:p>
            <a:endParaRPr lang="en-US"/>
          </a:p>
        </p:txBody>
      </p:sp>
      <p:grpSp>
        <p:nvGrpSpPr>
          <p:cNvPr id="5" name="Group 4"/>
          <p:cNvGrpSpPr/>
          <p:nvPr userDrawn="1"/>
        </p:nvGrpSpPr>
        <p:grpSpPr>
          <a:xfrm>
            <a:off x="7868920" y="44431"/>
            <a:ext cx="1219200" cy="6705599"/>
            <a:chOff x="7868920" y="44431"/>
            <a:chExt cx="1219200" cy="6705599"/>
          </a:xfrm>
        </p:grpSpPr>
        <p:pic>
          <p:nvPicPr>
            <p:cNvPr id="13" name="Picture 2" descr="http://www.charterworld.com/news/wp-content/uploads/2010/06/satellite1.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7566" r="20908" b="20980"/>
            <a:stretch/>
          </p:blipFill>
          <p:spPr bwMode="auto">
            <a:xfrm>
              <a:off x="7868920" y="44431"/>
              <a:ext cx="1219200" cy="25463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4" descr="http://www.spacefoundation.org/sites/default/files/space-watch/feature/JPSS_0.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10516" t="30374" r="9320" b="2328"/>
            <a:stretch/>
          </p:blipFill>
          <p:spPr bwMode="auto">
            <a:xfrm>
              <a:off x="7868920" y="4648200"/>
              <a:ext cx="1219200" cy="21018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D:\Shakila Merchant\Pictures\Official Pictures\2008\Summer2008HSinternship.jp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33113" t="27390" r="13267" b="12476"/>
            <a:stretch/>
          </p:blipFill>
          <p:spPr bwMode="auto">
            <a:xfrm>
              <a:off x="7868920" y="2667000"/>
              <a:ext cx="1219200" cy="190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2" name="Group 15"/>
          <p:cNvGrpSpPr/>
          <p:nvPr/>
        </p:nvGrpSpPr>
        <p:grpSpPr>
          <a:xfrm>
            <a:off x="0" y="6631305"/>
            <a:ext cx="9144000" cy="228600"/>
            <a:chOff x="0" y="6583680"/>
            <a:chExt cx="9144000" cy="228600"/>
          </a:xfrm>
        </p:grpSpPr>
        <p:sp>
          <p:nvSpPr>
            <p:cNvPr id="13" name="Rectangle 12"/>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1527048"/>
            <a:ext cx="3355848" cy="914400"/>
          </a:xfrm>
        </p:spPr>
        <p:txBody>
          <a:bodyPr anchor="b">
            <a:normAutofit/>
          </a:bodyPr>
          <a:lstStyle>
            <a:lvl1pPr algn="l">
              <a:defRPr lang="en-US" sz="1800" b="1" i="0" kern="1200" cap="all" spc="100" baseline="0" dirty="0" smtClean="0">
                <a:solidFill>
                  <a:schemeClr val="tx2"/>
                </a:solidFill>
                <a:latin typeface="+mn-lt"/>
                <a:ea typeface="+mn-ea"/>
                <a:cs typeface="+mn-cs"/>
              </a:defRPr>
            </a:lvl1pPr>
          </a:lstStyle>
          <a:p>
            <a:pPr marL="0" lvl="0" indent="0" algn="l" defTabSz="914400" rtl="0" eaLnBrk="1" latinLnBrk="0" hangingPunct="1">
              <a:lnSpc>
                <a:spcPct val="100000"/>
              </a:lnSpc>
              <a:spcBef>
                <a:spcPct val="20000"/>
              </a:spcBef>
              <a:spcAft>
                <a:spcPts val="600"/>
              </a:spcAft>
              <a:buFont typeface="Wingdings" pitchFamily="2" charset="2"/>
              <a:buNone/>
            </a:pPr>
            <a:r>
              <a:rPr lang="en-US" smtClean="0"/>
              <a:t>Click to edit Master title style</a:t>
            </a:r>
            <a:endParaRPr lang="en-US" dirty="0"/>
          </a:p>
        </p:txBody>
      </p:sp>
      <p:sp>
        <p:nvSpPr>
          <p:cNvPr id="3" name="Picture Placeholder 2"/>
          <p:cNvSpPr>
            <a:spLocks noGrp="1"/>
          </p:cNvSpPr>
          <p:nvPr>
            <p:ph type="pic" idx="1"/>
          </p:nvPr>
        </p:nvSpPr>
        <p:spPr>
          <a:xfrm>
            <a:off x="4425696" y="1554480"/>
            <a:ext cx="4270248" cy="4059936"/>
          </a:xfrm>
          <a:solidFill>
            <a:schemeClr val="bg1"/>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514600"/>
            <a:ext cx="3355848" cy="3127248"/>
          </a:xfrm>
        </p:spPr>
        <p:txBody>
          <a:bodyPr/>
          <a:lstStyle>
            <a:lvl1pPr marL="0" indent="0">
              <a:lnSpc>
                <a:spcPct val="150000"/>
              </a:lnSpc>
              <a:spcBef>
                <a:spcPts val="0"/>
              </a:spcBef>
              <a:buNone/>
              <a:defRPr lang="en-US" sz="1400" kern="1200" baseline="0" dirty="0" smtClean="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AD07BF-2D62-495E-8B04-668004C4E69D}" type="datetimeFigureOut">
              <a:rPr lang="en-US" smtClean="0"/>
              <a:t>6/5/2013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BF3274-4856-4F57-9E98-2EB4EEB9F0A4}" type="slidenum">
              <a:rPr lang="en-US" smtClean="0"/>
              <a:t>‹#›</a:t>
            </a:fld>
            <a:endParaRPr lang="en-US"/>
          </a:p>
        </p:txBody>
      </p:sp>
      <p:pic>
        <p:nvPicPr>
          <p:cNvPr id="8" name="Picture 7" descr="4_01.jpg"/>
          <p:cNvPicPr>
            <a:picLocks noChangeAspect="1"/>
          </p:cNvPicPr>
          <p:nvPr/>
        </p:nvPicPr>
        <p:blipFill>
          <a:blip r:embed="rId2"/>
          <a:stretch>
            <a:fillRect/>
          </a:stretch>
        </p:blipFill>
        <p:spPr>
          <a:xfrm>
            <a:off x="0" y="0"/>
            <a:ext cx="9144000" cy="403860"/>
          </a:xfrm>
          <a:prstGeom prst="rect">
            <a:avLst/>
          </a:prstGeom>
        </p:spPr>
      </p:pic>
      <p:pic>
        <p:nvPicPr>
          <p:cNvPr id="9" name="Picture 8" descr="bar_06.png"/>
          <p:cNvPicPr>
            <a:picLocks noChangeAspect="1"/>
          </p:cNvPicPr>
          <p:nvPr/>
        </p:nvPicPr>
        <p:blipFill>
          <a:blip r:embed="rId3">
            <a:duotone>
              <a:schemeClr val="accent2">
                <a:shade val="45000"/>
                <a:satMod val="135000"/>
              </a:schemeClr>
              <a:prstClr val="white"/>
            </a:duotone>
          </a:blip>
          <a:stretch>
            <a:fillRect/>
          </a:stretch>
        </p:blipFill>
        <p:spPr>
          <a:xfrm>
            <a:off x="0" y="403860"/>
            <a:ext cx="9144000" cy="53340"/>
          </a:xfrm>
          <a:prstGeom prst="rect">
            <a:avLst/>
          </a:prstGeom>
        </p:spPr>
      </p:pic>
      <p:cxnSp>
        <p:nvCxnSpPr>
          <p:cNvPr id="10" name="Straight Connector 9"/>
          <p:cNvCxnSpPr/>
          <p:nvPr/>
        </p:nvCxnSpPr>
        <p:spPr>
          <a:xfrm>
            <a:off x="4419600" y="1524000"/>
            <a:ext cx="4267200"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19600" y="5637212"/>
            <a:ext cx="4267200"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4" name="Group 10"/>
          <p:cNvGrpSpPr/>
          <p:nvPr/>
        </p:nvGrpSpPr>
        <p:grpSpPr>
          <a:xfrm>
            <a:off x="0" y="6631305"/>
            <a:ext cx="9144000" cy="228600"/>
            <a:chOff x="0" y="6583680"/>
            <a:chExt cx="9144000" cy="228600"/>
          </a:xfrm>
        </p:grpSpPr>
        <p:sp>
          <p:nvSpPr>
            <p:cNvPr id="12" name="Rectangle 11"/>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ate Placeholder 21"/>
          <p:cNvSpPr>
            <a:spLocks noGrp="1"/>
          </p:cNvSpPr>
          <p:nvPr>
            <p:ph type="dt" sz="half" idx="10"/>
          </p:nvPr>
        </p:nvSpPr>
        <p:spPr/>
        <p:txBody>
          <a:bodyPr/>
          <a:lstStyle/>
          <a:p>
            <a:fld id="{F1AD07BF-2D62-495E-8B04-668004C4E69D}" type="datetimeFigureOut">
              <a:rPr lang="en-US" smtClean="0"/>
              <a:t>6/5/2013</a:t>
            </a:fld>
            <a:endParaRPr lang="en-US"/>
          </a:p>
        </p:txBody>
      </p:sp>
      <p:sp>
        <p:nvSpPr>
          <p:cNvPr id="23" name="Slide Number Placeholder 22"/>
          <p:cNvSpPr>
            <a:spLocks noGrp="1"/>
          </p:cNvSpPr>
          <p:nvPr>
            <p:ph type="sldNum" sz="quarter" idx="11"/>
          </p:nvPr>
        </p:nvSpPr>
        <p:spPr/>
        <p:txBody>
          <a:bodyPr/>
          <a:lstStyle/>
          <a:p>
            <a:fld id="{B0BF3274-4856-4F57-9E98-2EB4EEB9F0A4}" type="slidenum">
              <a:rPr lang="en-US" smtClean="0"/>
              <a:t>‹#›</a:t>
            </a:fld>
            <a:endParaRPr lang="en-US"/>
          </a:p>
        </p:txBody>
      </p:sp>
      <p:sp>
        <p:nvSpPr>
          <p:cNvPr id="24" name="Footer Placeholder 23"/>
          <p:cNvSpPr>
            <a:spLocks noGrp="1"/>
          </p:cNvSpPr>
          <p:nvPr>
            <p:ph type="ftr" sz="quarter" idx="12"/>
          </p:nvPr>
        </p:nvSpPr>
        <p:spPr/>
        <p:txBody>
          <a:bodyPr/>
          <a:lstStyle/>
          <a:p>
            <a:endParaRPr lang="en-US"/>
          </a:p>
        </p:txBody>
      </p:sp>
      <p:pic>
        <p:nvPicPr>
          <p:cNvPr id="11" name="Picture 10" descr="bar_06.png"/>
          <p:cNvPicPr>
            <a:picLocks noChangeAspect="1"/>
          </p:cNvPicPr>
          <p:nvPr/>
        </p:nvPicPr>
        <p:blipFill>
          <a:blip r:embed="rId2">
            <a:duotone>
              <a:schemeClr val="accent2">
                <a:shade val="45000"/>
                <a:satMod val="135000"/>
              </a:schemeClr>
              <a:prstClr val="white"/>
            </a:duotone>
          </a:blip>
          <a:stretch>
            <a:fillRect/>
          </a:stretch>
        </p:blipFill>
        <p:spPr>
          <a:xfrm>
            <a:off x="0" y="403860"/>
            <a:ext cx="9144000" cy="53340"/>
          </a:xfrm>
          <a:prstGeom prst="rect">
            <a:avLst/>
          </a:prstGeom>
        </p:spPr>
      </p:pic>
      <p:pic>
        <p:nvPicPr>
          <p:cNvPr id="14" name="Picture 13" descr="2_01.jpg"/>
          <p:cNvPicPr>
            <a:picLocks noChangeAspect="1"/>
          </p:cNvPicPr>
          <p:nvPr/>
        </p:nvPicPr>
        <p:blipFill>
          <a:blip r:embed="rId3"/>
          <a:stretch>
            <a:fillRect/>
          </a:stretch>
        </p:blipFill>
        <p:spPr>
          <a:xfrm>
            <a:off x="0" y="0"/>
            <a:ext cx="9144000" cy="40386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89085"/>
            <a:ext cx="2057400" cy="553707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585216"/>
            <a:ext cx="6019800" cy="55412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4" name="Group 10"/>
          <p:cNvGrpSpPr/>
          <p:nvPr/>
        </p:nvGrpSpPr>
        <p:grpSpPr>
          <a:xfrm>
            <a:off x="0" y="6631305"/>
            <a:ext cx="9144000" cy="228600"/>
            <a:chOff x="0" y="6583680"/>
            <a:chExt cx="9144000" cy="228600"/>
          </a:xfrm>
        </p:grpSpPr>
        <p:sp>
          <p:nvSpPr>
            <p:cNvPr id="12" name="Rectangle 11"/>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ate Placeholder 21"/>
          <p:cNvSpPr>
            <a:spLocks noGrp="1"/>
          </p:cNvSpPr>
          <p:nvPr>
            <p:ph type="dt" sz="half" idx="10"/>
          </p:nvPr>
        </p:nvSpPr>
        <p:spPr/>
        <p:txBody>
          <a:bodyPr/>
          <a:lstStyle/>
          <a:p>
            <a:fld id="{F1AD07BF-2D62-495E-8B04-668004C4E69D}" type="datetimeFigureOut">
              <a:rPr lang="en-US" smtClean="0"/>
              <a:t>6/5/2013</a:t>
            </a:fld>
            <a:endParaRPr lang="en-US"/>
          </a:p>
        </p:txBody>
      </p:sp>
      <p:sp>
        <p:nvSpPr>
          <p:cNvPr id="23" name="Slide Number Placeholder 22"/>
          <p:cNvSpPr>
            <a:spLocks noGrp="1"/>
          </p:cNvSpPr>
          <p:nvPr>
            <p:ph type="sldNum" sz="quarter" idx="11"/>
          </p:nvPr>
        </p:nvSpPr>
        <p:spPr/>
        <p:txBody>
          <a:bodyPr/>
          <a:lstStyle/>
          <a:p>
            <a:fld id="{B0BF3274-4856-4F57-9E98-2EB4EEB9F0A4}" type="slidenum">
              <a:rPr lang="en-US" smtClean="0"/>
              <a:t>‹#›</a:t>
            </a:fld>
            <a:endParaRPr lang="en-US"/>
          </a:p>
        </p:txBody>
      </p:sp>
      <p:sp>
        <p:nvSpPr>
          <p:cNvPr id="24" name="Footer Placeholder 23"/>
          <p:cNvSpPr>
            <a:spLocks noGrp="1"/>
          </p:cNvSpPr>
          <p:nvPr>
            <p:ph type="ftr" sz="quarter" idx="12"/>
          </p:nvPr>
        </p:nvSpPr>
        <p:spPr/>
        <p:txBody>
          <a:bodyPr/>
          <a:lstStyle/>
          <a:p>
            <a:endParaRPr lang="en-US"/>
          </a:p>
        </p:txBody>
      </p:sp>
      <p:pic>
        <p:nvPicPr>
          <p:cNvPr id="11" name="Picture 10" descr="bar_06.png"/>
          <p:cNvPicPr>
            <a:picLocks noChangeAspect="1"/>
          </p:cNvPicPr>
          <p:nvPr/>
        </p:nvPicPr>
        <p:blipFill>
          <a:blip r:embed="rId2">
            <a:duotone>
              <a:schemeClr val="accent2">
                <a:shade val="45000"/>
                <a:satMod val="135000"/>
              </a:schemeClr>
              <a:prstClr val="white"/>
            </a:duotone>
          </a:blip>
          <a:stretch>
            <a:fillRect/>
          </a:stretch>
        </p:blipFill>
        <p:spPr>
          <a:xfrm>
            <a:off x="0" y="403860"/>
            <a:ext cx="9144000" cy="53340"/>
          </a:xfrm>
          <a:prstGeom prst="rect">
            <a:avLst/>
          </a:prstGeom>
        </p:spPr>
      </p:pic>
      <p:pic>
        <p:nvPicPr>
          <p:cNvPr id="14" name="Picture 13" descr="2_01.jpg"/>
          <p:cNvPicPr>
            <a:picLocks noChangeAspect="1"/>
          </p:cNvPicPr>
          <p:nvPr/>
        </p:nvPicPr>
        <p:blipFill>
          <a:blip r:embed="rId3"/>
          <a:stretch>
            <a:fillRect/>
          </a:stretch>
        </p:blipFill>
        <p:spPr>
          <a:xfrm>
            <a:off x="0" y="0"/>
            <a:ext cx="9144000" cy="40386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00550"/>
            <a:ext cx="6781800" cy="16002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A0570E3-BC8C-42D9-8631-0DB452A4239F}" type="datetimeFigureOut">
              <a:rPr lang="en-US" smtClean="0"/>
              <a:t>6/5/2013</a:t>
            </a:fld>
            <a:endParaRPr lang="en-US"/>
          </a:p>
        </p:txBody>
      </p:sp>
      <p:sp>
        <p:nvSpPr>
          <p:cNvPr id="5" name="Footer Placeholder 4"/>
          <p:cNvSpPr>
            <a:spLocks noGrp="1"/>
          </p:cNvSpPr>
          <p:nvPr>
            <p:ph type="ftr" sz="quarter" idx="11"/>
          </p:nvPr>
        </p:nvSpPr>
        <p:spPr>
          <a:xfrm>
            <a:off x="761999" y="6416675"/>
            <a:ext cx="4873869" cy="365125"/>
          </a:xfrm>
        </p:spPr>
        <p:txBody>
          <a:bodyPr/>
          <a:lstStyle/>
          <a:p>
            <a:endParaRPr lang="en-US" dirty="0"/>
          </a:p>
        </p:txBody>
      </p:sp>
      <p:sp>
        <p:nvSpPr>
          <p:cNvPr id="6" name="Slide Number Placeholder 5"/>
          <p:cNvSpPr>
            <a:spLocks noGrp="1"/>
          </p:cNvSpPr>
          <p:nvPr>
            <p:ph type="sldNum" sz="quarter" idx="12"/>
          </p:nvPr>
        </p:nvSpPr>
        <p:spPr/>
        <p:txBody>
          <a:bodyPr/>
          <a:lstStyle/>
          <a:p>
            <a:fld id="{3AF96B3F-00B0-45BD-937A-7DC3E738D811}" type="slidenum">
              <a:rPr lang="en-US" smtClean="0"/>
              <a:t>‹#›</a:t>
            </a:fld>
            <a:endParaRPr lang="en-US"/>
          </a:p>
        </p:txBody>
      </p:sp>
    </p:spTree>
    <p:extLst>
      <p:ext uri="{BB962C8B-B14F-4D97-AF65-F5344CB8AC3E}">
        <p14:creationId xmlns:p14="http://schemas.microsoft.com/office/powerpoint/2010/main" val="1598950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819AEFB2-9B48-4C1B-B38E-E83F934D9FDE}" type="datetimeFigureOut">
              <a:rPr lang="en-US">
                <a:solidFill>
                  <a:prstClr val="black">
                    <a:tint val="75000"/>
                  </a:prstClr>
                </a:solidFill>
              </a:rPr>
              <a:pPr>
                <a:defRPr/>
              </a:pPr>
              <a:t>6/5/2013</a:t>
            </a:fld>
            <a:endParaRPr lang="en-US">
              <a:solidFill>
                <a:prstClr val="black">
                  <a:tint val="75000"/>
                </a:prst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17"/>
          <p:cNvSpPr>
            <a:spLocks noGrp="1"/>
          </p:cNvSpPr>
          <p:nvPr>
            <p:ph type="sldNum" sz="quarter" idx="12"/>
          </p:nvPr>
        </p:nvSpPr>
        <p:spPr/>
        <p:txBody>
          <a:bodyPr/>
          <a:lstStyle>
            <a:lvl1pPr>
              <a:defRPr/>
            </a:lvl1pPr>
          </a:lstStyle>
          <a:p>
            <a:pPr>
              <a:defRPr/>
            </a:pPr>
            <a:fld id="{CD72F8E6-35A1-4411-A084-D87727066F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7872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F28BD5-E7B9-40D9-A4DA-949B72021BC0}" type="datetimeFigureOut">
              <a:rPr lang="en-US" smtClean="0">
                <a:solidFill>
                  <a:prstClr val="black">
                    <a:tint val="75000"/>
                  </a:prstClr>
                </a:solidFill>
              </a:rPr>
              <a:pPr/>
              <a:t>6/5/2013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DD2E0A7-E956-4CEE-9E12-ADDE2BF640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253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F28BD5-E7B9-40D9-A4DA-949B72021BC0}" type="datetimeFigureOut">
              <a:rPr lang="en-US" smtClean="0">
                <a:solidFill>
                  <a:prstClr val="black">
                    <a:tint val="75000"/>
                  </a:prstClr>
                </a:solidFill>
              </a:rPr>
              <a:pPr/>
              <a:t>6/5/2013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DD2E0A7-E956-4CEE-9E12-ADDE2BF640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5976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F28BD5-E7B9-40D9-A4DA-949B72021BC0}" type="datetimeFigureOut">
              <a:rPr lang="en-US" smtClean="0">
                <a:solidFill>
                  <a:prstClr val="black">
                    <a:tint val="75000"/>
                  </a:prstClr>
                </a:solidFill>
              </a:rPr>
              <a:pPr/>
              <a:t>6/5/2013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DD2E0A7-E956-4CEE-9E12-ADDE2BF640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0675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F28BD5-E7B9-40D9-A4DA-949B72021BC0}" type="datetimeFigureOut">
              <a:rPr lang="en-US" smtClean="0">
                <a:solidFill>
                  <a:prstClr val="black">
                    <a:tint val="75000"/>
                  </a:prstClr>
                </a:solidFill>
              </a:rPr>
              <a:pPr/>
              <a:t>6/5/2013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DD2E0A7-E956-4CEE-9E12-ADDE2BF640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2732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F28BD5-E7B9-40D9-A4DA-949B72021BC0}" type="datetimeFigureOut">
              <a:rPr lang="en-US" smtClean="0">
                <a:solidFill>
                  <a:prstClr val="black">
                    <a:tint val="75000"/>
                  </a:prstClr>
                </a:solidFill>
              </a:rPr>
              <a:pPr/>
              <a:t>6/5/2013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DD2E0A7-E956-4CEE-9E12-ADDE2BF640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923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4" name="Group 20"/>
          <p:cNvGrpSpPr/>
          <p:nvPr/>
        </p:nvGrpSpPr>
        <p:grpSpPr>
          <a:xfrm>
            <a:off x="0" y="6631305"/>
            <a:ext cx="9144000" cy="228600"/>
            <a:chOff x="0" y="6583680"/>
            <a:chExt cx="9144000" cy="228600"/>
          </a:xfrm>
        </p:grpSpPr>
        <p:sp>
          <p:nvSpPr>
            <p:cNvPr id="32" name="Rectangle 31"/>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bar_06.png"/>
          <p:cNvPicPr>
            <a:picLocks noChangeAspect="1"/>
          </p:cNvPicPr>
          <p:nvPr/>
        </p:nvPicPr>
        <p:blipFill>
          <a:blip r:embed="rId2">
            <a:duotone>
              <a:schemeClr val="accent2">
                <a:shade val="45000"/>
                <a:satMod val="135000"/>
              </a:schemeClr>
              <a:prstClr val="white"/>
            </a:duotone>
          </a:blip>
          <a:stretch>
            <a:fillRect/>
          </a:stretch>
        </p:blipFill>
        <p:spPr>
          <a:xfrm>
            <a:off x="0" y="914400"/>
            <a:ext cx="9144000" cy="53340"/>
          </a:xfrm>
          <a:prstGeom prst="rect">
            <a:avLst/>
          </a:prstGeom>
        </p:spPr>
      </p:pic>
      <p:sp>
        <p:nvSpPr>
          <p:cNvPr id="17" name="Date Placeholder 16"/>
          <p:cNvSpPr>
            <a:spLocks noGrp="1"/>
          </p:cNvSpPr>
          <p:nvPr>
            <p:ph type="dt" sz="half" idx="10"/>
          </p:nvPr>
        </p:nvSpPr>
        <p:spPr/>
        <p:txBody>
          <a:bodyPr/>
          <a:lstStyle/>
          <a:p>
            <a:fld id="{F1AD07BF-2D62-495E-8B04-668004C4E69D}" type="datetimeFigureOut">
              <a:rPr lang="en-US" smtClean="0"/>
              <a:t>6/5/2013</a:t>
            </a:fld>
            <a:endParaRPr lang="en-US"/>
          </a:p>
        </p:txBody>
      </p:sp>
      <p:sp>
        <p:nvSpPr>
          <p:cNvPr id="18" name="Slide Number Placeholder 17"/>
          <p:cNvSpPr>
            <a:spLocks noGrp="1"/>
          </p:cNvSpPr>
          <p:nvPr>
            <p:ph type="sldNum" sz="quarter" idx="11"/>
          </p:nvPr>
        </p:nvSpPr>
        <p:spPr/>
        <p:txBody>
          <a:bodyPr/>
          <a:lstStyle/>
          <a:p>
            <a:fld id="{B0BF3274-4856-4F57-9E98-2EB4EEB9F0A4}" type="slidenum">
              <a:rPr lang="en-US" smtClean="0"/>
              <a:t>‹#›</a:t>
            </a:fld>
            <a:endParaRPr lang="en-US"/>
          </a:p>
        </p:txBody>
      </p:sp>
      <p:sp>
        <p:nvSpPr>
          <p:cNvPr id="20" name="Footer Placeholder 19"/>
          <p:cNvSpPr>
            <a:spLocks noGrp="1"/>
          </p:cNvSpPr>
          <p:nvPr>
            <p:ph type="ftr" sz="quarter" idx="12"/>
          </p:nvPr>
        </p:nvSpPr>
        <p:spPr/>
        <p:txBody>
          <a:bodyPr/>
          <a:lstStyle/>
          <a:p>
            <a:endParaRPr lang="en-US"/>
          </a:p>
        </p:txBody>
      </p:sp>
      <p:pic>
        <p:nvPicPr>
          <p:cNvPr id="21" name="Picture 20"/>
          <p:cNvPicPr>
            <a:picLocks noChangeAspect="1"/>
          </p:cNvPicPr>
          <p:nvPr userDrawn="1"/>
        </p:nvPicPr>
        <p:blipFill rotWithShape="1">
          <a:blip r:embed="rId3" cstate="print">
            <a:extLst>
              <a:ext uri="{28A0092B-C50C-407E-A947-70E740481C1C}">
                <a14:useLocalDpi xmlns:a14="http://schemas.microsoft.com/office/drawing/2010/main" val="0"/>
              </a:ext>
            </a:extLst>
          </a:blip>
          <a:srcRect l="7132"/>
          <a:stretch/>
        </p:blipFill>
        <p:spPr>
          <a:xfrm>
            <a:off x="3550920" y="0"/>
            <a:ext cx="1025701" cy="870162"/>
          </a:xfrm>
          <a:prstGeom prst="rect">
            <a:avLst/>
          </a:prstGeom>
          <a:ln>
            <a:noFill/>
          </a:ln>
          <a:effectLst>
            <a:softEdge rad="112500"/>
          </a:effectLst>
        </p:spPr>
      </p:pic>
      <p:pic>
        <p:nvPicPr>
          <p:cNvPr id="22" name="Picture 21"/>
          <p:cNvPicPr>
            <a:picLocks noChangeAspect="1"/>
          </p:cNvPicPr>
          <p:nvPr userDrawn="1"/>
        </p:nvPicPr>
        <p:blipFill rotWithShape="1">
          <a:blip r:embed="rId4" cstate="print">
            <a:extLst>
              <a:ext uri="{28A0092B-C50C-407E-A947-70E740481C1C}">
                <a14:useLocalDpi xmlns:a14="http://schemas.microsoft.com/office/drawing/2010/main" val="0"/>
              </a:ext>
            </a:extLst>
          </a:blip>
          <a:srcRect l="14216"/>
          <a:stretch/>
        </p:blipFill>
        <p:spPr>
          <a:xfrm>
            <a:off x="8193974" y="1"/>
            <a:ext cx="950026" cy="870161"/>
          </a:xfrm>
          <a:prstGeom prst="rect">
            <a:avLst/>
          </a:prstGeom>
          <a:ln>
            <a:noFill/>
          </a:ln>
          <a:effectLst>
            <a:softEdge rad="112500"/>
          </a:effectLst>
        </p:spPr>
      </p:pic>
      <p:pic>
        <p:nvPicPr>
          <p:cNvPr id="23" name="Picture 22"/>
          <p:cNvPicPr>
            <a:picLocks noChangeAspect="1"/>
          </p:cNvPicPr>
          <p:nvPr userDrawn="1"/>
        </p:nvPicPr>
        <p:blipFill rotWithShape="1">
          <a:blip r:embed="rId5" cstate="print">
            <a:extLst>
              <a:ext uri="{28A0092B-C50C-407E-A947-70E740481C1C}">
                <a14:useLocalDpi xmlns:a14="http://schemas.microsoft.com/office/drawing/2010/main" val="0"/>
              </a:ext>
            </a:extLst>
          </a:blip>
          <a:srcRect l="11489"/>
          <a:stretch/>
        </p:blipFill>
        <p:spPr>
          <a:xfrm>
            <a:off x="190005" y="76201"/>
            <a:ext cx="876795" cy="793961"/>
          </a:xfrm>
          <a:prstGeom prst="rect">
            <a:avLst/>
          </a:prstGeom>
          <a:ln>
            <a:noFill/>
          </a:ln>
          <a:effectLst>
            <a:softEdge rad="112500"/>
          </a:effectLst>
        </p:spPr>
      </p:pic>
      <p:pic>
        <p:nvPicPr>
          <p:cNvPr id="24" name="Picture 2" descr="http://www.charterworld.com/news/wp-content/uploads/2010/06/satellite1.jp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17566" r="20908" b="20980"/>
          <a:stretch/>
        </p:blipFill>
        <p:spPr bwMode="auto">
          <a:xfrm>
            <a:off x="1676400" y="-16430"/>
            <a:ext cx="997484" cy="8865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Picture 4" descr="http://www.spacefoundation.org/sites/default/files/space-watch/feature/JPSS_0.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10516" t="30374" r="9320" b="2328"/>
          <a:stretch/>
        </p:blipFill>
        <p:spPr bwMode="auto">
          <a:xfrm>
            <a:off x="6704234" y="0"/>
            <a:ext cx="839566" cy="870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066800" y="152400"/>
            <a:ext cx="609600" cy="707886"/>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4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a:t>
            </a:r>
            <a:endParaRPr lang="en-US"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6" name="TextBox 25"/>
          <p:cNvSpPr txBox="1"/>
          <p:nvPr userDrawn="1"/>
        </p:nvSpPr>
        <p:spPr>
          <a:xfrm>
            <a:off x="2819400" y="83306"/>
            <a:ext cx="609600" cy="707886"/>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4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a:t>
            </a:r>
            <a:endParaRPr lang="en-US"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7" name="TextBox 26"/>
          <p:cNvSpPr txBox="1"/>
          <p:nvPr userDrawn="1"/>
        </p:nvSpPr>
        <p:spPr>
          <a:xfrm>
            <a:off x="4648200" y="76200"/>
            <a:ext cx="609600" cy="707886"/>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4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a:t>
            </a:r>
            <a:endParaRPr lang="en-US"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8" name="TextBox 27"/>
          <p:cNvSpPr txBox="1"/>
          <p:nvPr userDrawn="1"/>
        </p:nvSpPr>
        <p:spPr>
          <a:xfrm>
            <a:off x="6248400" y="54114"/>
            <a:ext cx="609600" cy="707886"/>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4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a:t>
            </a:r>
            <a:endParaRPr lang="en-US"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9" name="TextBox 28"/>
          <p:cNvSpPr txBox="1"/>
          <p:nvPr userDrawn="1"/>
        </p:nvSpPr>
        <p:spPr>
          <a:xfrm>
            <a:off x="7620000" y="54114"/>
            <a:ext cx="609600" cy="707886"/>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4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a:t>
            </a:r>
            <a:endParaRPr lang="en-US"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30" name="Picture 29" descr="NPP%20launch%20photo-22.jpg"/>
          <p:cNvPicPr>
            <a:picLocks noChangeAspect="1"/>
          </p:cNvPicPr>
          <p:nvPr userDrawn="1"/>
        </p:nvPicPr>
        <p:blipFill>
          <a:blip r:embed="rId8" cstate="print"/>
          <a:stretch>
            <a:fillRect/>
          </a:stretch>
        </p:blipFill>
        <p:spPr>
          <a:xfrm>
            <a:off x="5334000" y="-72003"/>
            <a:ext cx="685799" cy="960119"/>
          </a:xfrm>
          <a:prstGeom prst="rect">
            <a:avLst/>
          </a:prstGeom>
          <a:ln>
            <a:noFill/>
          </a:ln>
          <a:effectLst>
            <a:softEdge rad="112500"/>
          </a:effec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F28BD5-E7B9-40D9-A4DA-949B72021BC0}" type="datetimeFigureOut">
              <a:rPr lang="en-US" smtClean="0">
                <a:solidFill>
                  <a:prstClr val="black">
                    <a:tint val="75000"/>
                  </a:prstClr>
                </a:solidFill>
              </a:rPr>
              <a:pPr/>
              <a:t>6/5/2013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DD2E0A7-E956-4CEE-9E12-ADDE2BF640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8453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28BD5-E7B9-40D9-A4DA-949B72021BC0}" type="datetimeFigureOut">
              <a:rPr lang="en-US" smtClean="0">
                <a:solidFill>
                  <a:prstClr val="black">
                    <a:tint val="75000"/>
                  </a:prstClr>
                </a:solidFill>
              </a:rPr>
              <a:pPr/>
              <a:t>6/5/2013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DD2E0A7-E956-4CEE-9E12-ADDE2BF640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9827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F28BD5-E7B9-40D9-A4DA-949B72021BC0}" type="datetimeFigureOut">
              <a:rPr lang="en-US" smtClean="0">
                <a:solidFill>
                  <a:prstClr val="black">
                    <a:tint val="75000"/>
                  </a:prstClr>
                </a:solidFill>
              </a:rPr>
              <a:pPr/>
              <a:t>6/5/2013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DD2E0A7-E956-4CEE-9E12-ADDE2BF640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1514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F28BD5-E7B9-40D9-A4DA-949B72021BC0}" type="datetimeFigureOut">
              <a:rPr lang="en-US" smtClean="0">
                <a:solidFill>
                  <a:prstClr val="black">
                    <a:tint val="75000"/>
                  </a:prstClr>
                </a:solidFill>
              </a:rPr>
              <a:pPr/>
              <a:t>6/5/2013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DD2E0A7-E956-4CEE-9E12-ADDE2BF640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6707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F28BD5-E7B9-40D9-A4DA-949B72021BC0}" type="datetimeFigureOut">
              <a:rPr lang="en-US" smtClean="0">
                <a:solidFill>
                  <a:prstClr val="black">
                    <a:tint val="75000"/>
                  </a:prstClr>
                </a:solidFill>
              </a:rPr>
              <a:pPr/>
              <a:t>6/5/2013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DD2E0A7-E956-4CEE-9E12-ADDE2BF640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7404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F28BD5-E7B9-40D9-A4DA-949B72021BC0}" type="datetimeFigureOut">
              <a:rPr lang="en-US" smtClean="0">
                <a:solidFill>
                  <a:prstClr val="black">
                    <a:tint val="75000"/>
                  </a:prstClr>
                </a:solidFill>
              </a:rPr>
              <a:pPr/>
              <a:t>6/5/2013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DD2E0A7-E956-4CEE-9E12-ADDE2BF640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7918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AD07BF-2D62-495E-8B04-668004C4E69D}" type="datetimeFigureOut">
              <a:rPr lang="en-US" smtClean="0"/>
              <a:t>6/5/2013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BF3274-4856-4F57-9E98-2EB4EEB9F0A4}" type="slidenum">
              <a:rPr lang="en-US" smtClean="0"/>
              <a:t>‹#›</a:t>
            </a:fld>
            <a:endParaRPr lang="en-US"/>
          </a:p>
        </p:txBody>
      </p:sp>
    </p:spTree>
    <p:extLst>
      <p:ext uri="{BB962C8B-B14F-4D97-AF65-F5344CB8AC3E}">
        <p14:creationId xmlns:p14="http://schemas.microsoft.com/office/powerpoint/2010/main" val="377776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22"/>
          <p:cNvGrpSpPr/>
          <p:nvPr/>
        </p:nvGrpSpPr>
        <p:grpSpPr>
          <a:xfrm>
            <a:off x="1438274" y="6629400"/>
            <a:ext cx="7705726" cy="228600"/>
            <a:chOff x="1438274" y="6629400"/>
            <a:chExt cx="7705726" cy="228600"/>
          </a:xfrm>
        </p:grpSpPr>
        <p:sp>
          <p:nvSpPr>
            <p:cNvPr id="27" name="Rectangle 26"/>
            <p:cNvSpPr/>
            <p:nvPr/>
          </p:nvSpPr>
          <p:spPr>
            <a:xfrm>
              <a:off x="8763000" y="662940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142480" y="662940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438274" y="6629400"/>
              <a:ext cx="5663565"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752600" y="5245101"/>
            <a:ext cx="6934199" cy="1155700"/>
          </a:xfrm>
        </p:spPr>
        <p:txBody>
          <a:bodyPr anchor="t">
            <a:normAutofit/>
          </a:bodyPr>
          <a:lstStyle>
            <a:lvl1pPr algn="r">
              <a:defRPr sz="4200" b="0" i="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52600" y="4114800"/>
            <a:ext cx="6934199" cy="1130300"/>
          </a:xfrm>
        </p:spPr>
        <p:txBody>
          <a:bodyPr anchor="b">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0" name="Picture 9" descr="9_01.jpg"/>
          <p:cNvPicPr>
            <a:picLocks noChangeAspect="1"/>
          </p:cNvPicPr>
          <p:nvPr/>
        </p:nvPicPr>
        <p:blipFill>
          <a:blip r:embed="rId2"/>
          <a:stretch>
            <a:fillRect/>
          </a:stretch>
        </p:blipFill>
        <p:spPr>
          <a:xfrm>
            <a:off x="0" y="0"/>
            <a:ext cx="1363980" cy="6858000"/>
          </a:xfrm>
          <a:prstGeom prst="rect">
            <a:avLst/>
          </a:prstGeom>
        </p:spPr>
      </p:pic>
      <p:sp>
        <p:nvSpPr>
          <p:cNvPr id="24" name="Date Placeholder 23"/>
          <p:cNvSpPr>
            <a:spLocks noGrp="1"/>
          </p:cNvSpPr>
          <p:nvPr>
            <p:ph type="dt" sz="half" idx="10"/>
          </p:nvPr>
        </p:nvSpPr>
        <p:spPr>
          <a:xfrm>
            <a:off x="7162800" y="6610350"/>
            <a:ext cx="1524000" cy="246888"/>
          </a:xfrm>
        </p:spPr>
        <p:txBody>
          <a:bodyPr/>
          <a:lstStyle/>
          <a:p>
            <a:fld id="{F1AD07BF-2D62-495E-8B04-668004C4E69D}" type="datetimeFigureOut">
              <a:rPr lang="en-US" smtClean="0"/>
              <a:t>6/5/2013</a:t>
            </a:fld>
            <a:endParaRPr lang="en-US"/>
          </a:p>
        </p:txBody>
      </p:sp>
      <p:sp>
        <p:nvSpPr>
          <p:cNvPr id="25" name="Slide Number Placeholder 24"/>
          <p:cNvSpPr>
            <a:spLocks noGrp="1"/>
          </p:cNvSpPr>
          <p:nvPr>
            <p:ph type="sldNum" sz="quarter" idx="11"/>
          </p:nvPr>
        </p:nvSpPr>
        <p:spPr>
          <a:xfrm>
            <a:off x="8742680" y="6610350"/>
            <a:ext cx="381000" cy="246888"/>
          </a:xfrm>
        </p:spPr>
        <p:txBody>
          <a:bodyPr/>
          <a:lstStyle/>
          <a:p>
            <a:fld id="{B0BF3274-4856-4F57-9E98-2EB4EEB9F0A4}" type="slidenum">
              <a:rPr lang="en-US" smtClean="0"/>
              <a:t>‹#›</a:t>
            </a:fld>
            <a:endParaRPr lang="en-US"/>
          </a:p>
        </p:txBody>
      </p:sp>
      <p:sp>
        <p:nvSpPr>
          <p:cNvPr id="26" name="Footer Placeholder 25"/>
          <p:cNvSpPr>
            <a:spLocks noGrp="1"/>
          </p:cNvSpPr>
          <p:nvPr>
            <p:ph type="ftr" sz="quarter" idx="12"/>
          </p:nvPr>
        </p:nvSpPr>
        <p:spPr>
          <a:xfrm>
            <a:off x="1524000" y="6610350"/>
            <a:ext cx="5562600" cy="247650"/>
          </a:xfrm>
        </p:spPr>
        <p:txBody>
          <a:bodyPr/>
          <a:lstStyle/>
          <a:p>
            <a:endParaRPr lang="en-US"/>
          </a:p>
        </p:txBody>
      </p:sp>
      <p:pic>
        <p:nvPicPr>
          <p:cNvPr id="20" name="Picture 19" descr="vert_bar_02.png"/>
          <p:cNvPicPr preferRelativeResize="0">
            <a:picLocks/>
          </p:cNvPicPr>
          <p:nvPr/>
        </p:nvPicPr>
        <p:blipFill>
          <a:blip r:embed="rId3">
            <a:duotone>
              <a:schemeClr val="accent3">
                <a:shade val="45000"/>
                <a:satMod val="135000"/>
              </a:schemeClr>
              <a:prstClr val="white"/>
            </a:duotone>
          </a:blip>
          <a:stretch>
            <a:fillRect/>
          </a:stretch>
        </p:blipFill>
        <p:spPr>
          <a:xfrm>
            <a:off x="1362456" y="0"/>
            <a:ext cx="73152"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3" name="Picture 12" descr="bar_06.png"/>
          <p:cNvPicPr>
            <a:picLocks noChangeAspect="1"/>
          </p:cNvPicPr>
          <p:nvPr/>
        </p:nvPicPr>
        <p:blipFill>
          <a:blip r:embed="rId2">
            <a:duotone>
              <a:schemeClr val="accent4">
                <a:shade val="45000"/>
                <a:satMod val="135000"/>
              </a:schemeClr>
              <a:prstClr val="white"/>
            </a:duotone>
          </a:blip>
          <a:stretch>
            <a:fillRect/>
          </a:stretch>
        </p:blipFill>
        <p:spPr>
          <a:xfrm>
            <a:off x="0" y="403860"/>
            <a:ext cx="9144000" cy="5334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pic>
        <p:nvPicPr>
          <p:cNvPr id="12" name="Picture 11" descr="3_01.jpg"/>
          <p:cNvPicPr>
            <a:picLocks noChangeAspect="1"/>
          </p:cNvPicPr>
          <p:nvPr/>
        </p:nvPicPr>
        <p:blipFill>
          <a:blip r:embed="rId3"/>
          <a:stretch>
            <a:fillRect/>
          </a:stretch>
        </p:blipFill>
        <p:spPr>
          <a:xfrm>
            <a:off x="0" y="0"/>
            <a:ext cx="9144000" cy="403860"/>
          </a:xfrm>
          <a:prstGeom prst="rect">
            <a:avLst/>
          </a:prstGeom>
        </p:spPr>
      </p:pic>
      <p:sp>
        <p:nvSpPr>
          <p:cNvPr id="14" name="Content Placeholder 13"/>
          <p:cNvSpPr>
            <a:spLocks noGrp="1"/>
          </p:cNvSpPr>
          <p:nvPr>
            <p:ph sz="quarter" idx="13"/>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Content Placeholder 15"/>
          <p:cNvSpPr>
            <a:spLocks noGrp="1"/>
          </p:cNvSpPr>
          <p:nvPr>
            <p:ph sz="quarter" idx="14"/>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3" name="Group 14"/>
          <p:cNvGrpSpPr/>
          <p:nvPr/>
        </p:nvGrpSpPr>
        <p:grpSpPr>
          <a:xfrm>
            <a:off x="0" y="6631305"/>
            <a:ext cx="9144000" cy="228600"/>
            <a:chOff x="0" y="6583680"/>
            <a:chExt cx="9144000" cy="228600"/>
          </a:xfrm>
        </p:grpSpPr>
        <p:sp>
          <p:nvSpPr>
            <p:cNvPr id="17" name="Rectangle 16"/>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19"/>
          <p:cNvSpPr>
            <a:spLocks noGrp="1"/>
          </p:cNvSpPr>
          <p:nvPr>
            <p:ph type="dt" sz="half" idx="15"/>
          </p:nvPr>
        </p:nvSpPr>
        <p:spPr/>
        <p:txBody>
          <a:bodyPr/>
          <a:lstStyle/>
          <a:p>
            <a:fld id="{F1AD07BF-2D62-495E-8B04-668004C4E69D}" type="datetimeFigureOut">
              <a:rPr lang="en-US" smtClean="0"/>
              <a:t>6/5/2013</a:t>
            </a:fld>
            <a:endParaRPr lang="en-US"/>
          </a:p>
        </p:txBody>
      </p:sp>
      <p:sp>
        <p:nvSpPr>
          <p:cNvPr id="21" name="Slide Number Placeholder 20"/>
          <p:cNvSpPr>
            <a:spLocks noGrp="1"/>
          </p:cNvSpPr>
          <p:nvPr>
            <p:ph type="sldNum" sz="quarter" idx="16"/>
          </p:nvPr>
        </p:nvSpPr>
        <p:spPr/>
        <p:txBody>
          <a:bodyPr/>
          <a:lstStyle/>
          <a:p>
            <a:fld id="{B0BF3274-4856-4F57-9E98-2EB4EEB9F0A4}" type="slidenum">
              <a:rPr lang="en-US" smtClean="0"/>
              <a:t>‹#›</a:t>
            </a:fld>
            <a:endParaRPr lang="en-US"/>
          </a:p>
        </p:txBody>
      </p:sp>
      <p:sp>
        <p:nvSpPr>
          <p:cNvPr id="22" name="Footer Placeholder 21"/>
          <p:cNvSpPr>
            <a:spLocks noGrp="1"/>
          </p:cNvSpPr>
          <p:nvPr>
            <p:ph type="ftr" sz="quarter" idx="17"/>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981200"/>
            <a:ext cx="4040188" cy="411162"/>
          </a:xfrm>
        </p:spPr>
        <p:txBody>
          <a:bodyPr lIns="0" rIns="0" anchor="b">
            <a:noAutofit/>
          </a:bodyPr>
          <a:lstStyle>
            <a:lvl1pPr marL="0" indent="0">
              <a:lnSpc>
                <a:spcPct val="100000"/>
              </a:lnSpc>
              <a:buNone/>
              <a:defRPr sz="1600" b="1" i="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pic>
        <p:nvPicPr>
          <p:cNvPr id="14" name="Picture 13" descr="4_01.jpg"/>
          <p:cNvPicPr>
            <a:picLocks noChangeAspect="1"/>
          </p:cNvPicPr>
          <p:nvPr/>
        </p:nvPicPr>
        <p:blipFill>
          <a:blip r:embed="rId2"/>
          <a:stretch>
            <a:fillRect/>
          </a:stretch>
        </p:blipFill>
        <p:spPr>
          <a:xfrm>
            <a:off x="0" y="0"/>
            <a:ext cx="9144000" cy="403860"/>
          </a:xfrm>
          <a:prstGeom prst="rect">
            <a:avLst/>
          </a:prstGeom>
        </p:spPr>
      </p:pic>
      <p:sp>
        <p:nvSpPr>
          <p:cNvPr id="15" name="Text Placeholder 2"/>
          <p:cNvSpPr>
            <a:spLocks noGrp="1"/>
          </p:cNvSpPr>
          <p:nvPr>
            <p:ph type="body" idx="13"/>
          </p:nvPr>
        </p:nvSpPr>
        <p:spPr>
          <a:xfrm>
            <a:off x="4648200" y="1981200"/>
            <a:ext cx="4040188" cy="411162"/>
          </a:xfrm>
        </p:spPr>
        <p:txBody>
          <a:bodyPr lIns="0" rIns="0" anchor="b">
            <a:noAutofit/>
          </a:bodyPr>
          <a:lstStyle>
            <a:lvl1pPr marL="0" indent="0">
              <a:lnSpc>
                <a:spcPct val="100000"/>
              </a:lnSpc>
              <a:buNone/>
              <a:defRPr sz="1600" b="1" i="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7" name="Content Placeholder 16"/>
          <p:cNvSpPr>
            <a:spLocks noGrp="1"/>
          </p:cNvSpPr>
          <p:nvPr>
            <p:ph sz="quarter" idx="14"/>
          </p:nvPr>
        </p:nvSpPr>
        <p:spPr>
          <a:xfrm>
            <a:off x="457200" y="2438400"/>
            <a:ext cx="40386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Content Placeholder 18"/>
          <p:cNvSpPr>
            <a:spLocks noGrp="1"/>
          </p:cNvSpPr>
          <p:nvPr>
            <p:ph sz="quarter" idx="15"/>
          </p:nvPr>
        </p:nvSpPr>
        <p:spPr>
          <a:xfrm>
            <a:off x="4648200" y="2438400"/>
            <a:ext cx="40386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Picture 15" descr="bar_06.png"/>
          <p:cNvPicPr>
            <a:picLocks noChangeAspect="1"/>
          </p:cNvPicPr>
          <p:nvPr/>
        </p:nvPicPr>
        <p:blipFill>
          <a:blip r:embed="rId3">
            <a:duotone>
              <a:schemeClr val="accent5">
                <a:shade val="45000"/>
                <a:satMod val="135000"/>
              </a:schemeClr>
              <a:prstClr val="white"/>
            </a:duotone>
          </a:blip>
          <a:stretch>
            <a:fillRect/>
          </a:stretch>
        </p:blipFill>
        <p:spPr>
          <a:xfrm>
            <a:off x="0" y="403860"/>
            <a:ext cx="9144000" cy="53340"/>
          </a:xfrm>
          <a:prstGeom prst="rect">
            <a:avLst/>
          </a:prstGeom>
        </p:spPr>
      </p:pic>
      <p:grpSp>
        <p:nvGrpSpPr>
          <p:cNvPr id="4" name="Group 17"/>
          <p:cNvGrpSpPr/>
          <p:nvPr/>
        </p:nvGrpSpPr>
        <p:grpSpPr>
          <a:xfrm>
            <a:off x="0" y="6631305"/>
            <a:ext cx="9144000" cy="228600"/>
            <a:chOff x="0" y="6583680"/>
            <a:chExt cx="9144000" cy="228600"/>
          </a:xfrm>
        </p:grpSpPr>
        <p:sp>
          <p:nvSpPr>
            <p:cNvPr id="20" name="Rectangle 19"/>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Date Placeholder 22"/>
          <p:cNvSpPr>
            <a:spLocks noGrp="1"/>
          </p:cNvSpPr>
          <p:nvPr>
            <p:ph type="dt" sz="half" idx="16"/>
          </p:nvPr>
        </p:nvSpPr>
        <p:spPr/>
        <p:txBody>
          <a:bodyPr/>
          <a:lstStyle/>
          <a:p>
            <a:fld id="{F1AD07BF-2D62-495E-8B04-668004C4E69D}" type="datetimeFigureOut">
              <a:rPr lang="en-US" smtClean="0"/>
              <a:t>6/5/2013</a:t>
            </a:fld>
            <a:endParaRPr lang="en-US"/>
          </a:p>
        </p:txBody>
      </p:sp>
      <p:sp>
        <p:nvSpPr>
          <p:cNvPr id="24" name="Slide Number Placeholder 23"/>
          <p:cNvSpPr>
            <a:spLocks noGrp="1"/>
          </p:cNvSpPr>
          <p:nvPr>
            <p:ph type="sldNum" sz="quarter" idx="17"/>
          </p:nvPr>
        </p:nvSpPr>
        <p:spPr/>
        <p:txBody>
          <a:bodyPr/>
          <a:lstStyle/>
          <a:p>
            <a:fld id="{B0BF3274-4856-4F57-9E98-2EB4EEB9F0A4}" type="slidenum">
              <a:rPr lang="en-US" smtClean="0"/>
              <a:t>‹#›</a:t>
            </a:fld>
            <a:endParaRPr lang="en-US"/>
          </a:p>
        </p:txBody>
      </p:sp>
      <p:sp>
        <p:nvSpPr>
          <p:cNvPr id="25" name="Footer Placeholder 24"/>
          <p:cNvSpPr>
            <a:spLocks noGrp="1"/>
          </p:cNvSpPr>
          <p:nvPr>
            <p:ph type="ftr" sz="quarter" idx="18"/>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10" name="Picture 9" descr="2_01.jpg"/>
          <p:cNvPicPr>
            <a:picLocks noChangeAspect="1"/>
          </p:cNvPicPr>
          <p:nvPr/>
        </p:nvPicPr>
        <p:blipFill>
          <a:blip r:embed="rId2"/>
          <a:stretch>
            <a:fillRect/>
          </a:stretch>
        </p:blipFill>
        <p:spPr>
          <a:xfrm>
            <a:off x="0" y="0"/>
            <a:ext cx="9144000" cy="403860"/>
          </a:xfrm>
          <a:prstGeom prst="rect">
            <a:avLst/>
          </a:prstGeom>
        </p:spPr>
      </p:pic>
      <p:pic>
        <p:nvPicPr>
          <p:cNvPr id="11" name="Picture 10" descr="bar_06.png"/>
          <p:cNvPicPr>
            <a:picLocks noChangeAspect="1"/>
          </p:cNvPicPr>
          <p:nvPr/>
        </p:nvPicPr>
        <p:blipFill>
          <a:blip r:embed="rId3">
            <a:duotone>
              <a:schemeClr val="accent6">
                <a:shade val="45000"/>
                <a:satMod val="135000"/>
              </a:schemeClr>
              <a:prstClr val="white"/>
            </a:duotone>
          </a:blip>
          <a:stretch>
            <a:fillRect/>
          </a:stretch>
        </p:blipFill>
        <p:spPr>
          <a:xfrm>
            <a:off x="0" y="403860"/>
            <a:ext cx="9144000" cy="53340"/>
          </a:xfrm>
          <a:prstGeom prst="rect">
            <a:avLst/>
          </a:prstGeom>
        </p:spPr>
      </p:pic>
      <p:grpSp>
        <p:nvGrpSpPr>
          <p:cNvPr id="3" name="Group 11"/>
          <p:cNvGrpSpPr/>
          <p:nvPr/>
        </p:nvGrpSpPr>
        <p:grpSpPr>
          <a:xfrm>
            <a:off x="0" y="6631305"/>
            <a:ext cx="9144000" cy="228600"/>
            <a:chOff x="0" y="6583680"/>
            <a:chExt cx="9144000" cy="228600"/>
          </a:xfrm>
        </p:grpSpPr>
        <p:sp>
          <p:nvSpPr>
            <p:cNvPr id="13" name="Rectangle 12"/>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Date Placeholder 15"/>
          <p:cNvSpPr>
            <a:spLocks noGrp="1"/>
          </p:cNvSpPr>
          <p:nvPr>
            <p:ph type="dt" sz="half" idx="10"/>
          </p:nvPr>
        </p:nvSpPr>
        <p:spPr/>
        <p:txBody>
          <a:bodyPr/>
          <a:lstStyle/>
          <a:p>
            <a:fld id="{F1AD07BF-2D62-495E-8B04-668004C4E69D}" type="datetimeFigureOut">
              <a:rPr lang="en-US" smtClean="0"/>
              <a:t>6/5/2013</a:t>
            </a:fld>
            <a:endParaRPr lang="en-US"/>
          </a:p>
        </p:txBody>
      </p:sp>
      <p:sp>
        <p:nvSpPr>
          <p:cNvPr id="17" name="Slide Number Placeholder 16"/>
          <p:cNvSpPr>
            <a:spLocks noGrp="1"/>
          </p:cNvSpPr>
          <p:nvPr>
            <p:ph type="sldNum" sz="quarter" idx="11"/>
          </p:nvPr>
        </p:nvSpPr>
        <p:spPr/>
        <p:txBody>
          <a:bodyPr/>
          <a:lstStyle/>
          <a:p>
            <a:fld id="{B0BF3274-4856-4F57-9E98-2EB4EEB9F0A4}" type="slidenum">
              <a:rPr lang="en-US" smtClean="0"/>
              <a:t>‹#›</a:t>
            </a:fld>
            <a:endParaRPr lang="en-US"/>
          </a:p>
        </p:txBody>
      </p:sp>
      <p:sp>
        <p:nvSpPr>
          <p:cNvPr id="18" name="Footer Placeholder 17"/>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8"/>
          <p:cNvGrpSpPr/>
          <p:nvPr/>
        </p:nvGrpSpPr>
        <p:grpSpPr>
          <a:xfrm>
            <a:off x="0" y="6631305"/>
            <a:ext cx="9144000" cy="228600"/>
            <a:chOff x="0" y="6583680"/>
            <a:chExt cx="9144000" cy="228600"/>
          </a:xfrm>
        </p:grpSpPr>
        <p:sp>
          <p:nvSpPr>
            <p:cNvPr id="10" name="Rectangle 9"/>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Date Placeholder 12"/>
          <p:cNvSpPr>
            <a:spLocks noGrp="1"/>
          </p:cNvSpPr>
          <p:nvPr>
            <p:ph type="dt" sz="half" idx="10"/>
          </p:nvPr>
        </p:nvSpPr>
        <p:spPr/>
        <p:txBody>
          <a:bodyPr/>
          <a:lstStyle/>
          <a:p>
            <a:fld id="{F1AD07BF-2D62-495E-8B04-668004C4E69D}" type="datetimeFigureOut">
              <a:rPr lang="en-US" smtClean="0"/>
              <a:t>6/5/2013</a:t>
            </a:fld>
            <a:endParaRPr lang="en-US"/>
          </a:p>
        </p:txBody>
      </p:sp>
      <p:sp>
        <p:nvSpPr>
          <p:cNvPr id="14" name="Slide Number Placeholder 13"/>
          <p:cNvSpPr>
            <a:spLocks noGrp="1"/>
          </p:cNvSpPr>
          <p:nvPr>
            <p:ph type="sldNum" sz="quarter" idx="11"/>
          </p:nvPr>
        </p:nvSpPr>
        <p:spPr/>
        <p:txBody>
          <a:bodyPr/>
          <a:lstStyle/>
          <a:p>
            <a:fld id="{B0BF3274-4856-4F57-9E98-2EB4EEB9F0A4}" type="slidenum">
              <a:rPr lang="en-US" smtClean="0"/>
              <a:t>‹#›</a:t>
            </a:fld>
            <a:endParaRPr lang="en-US"/>
          </a:p>
        </p:txBody>
      </p:sp>
      <p:sp>
        <p:nvSpPr>
          <p:cNvPr id="22" name="Footer Placeholder 21"/>
          <p:cNvSpPr>
            <a:spLocks noGrp="1"/>
          </p:cNvSpPr>
          <p:nvPr>
            <p:ph type="ftr" sz="quarter" idx="12"/>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3_01.jpg"/>
          <p:cNvPicPr>
            <a:picLocks noChangeAspect="1"/>
          </p:cNvPicPr>
          <p:nvPr/>
        </p:nvPicPr>
        <p:blipFill>
          <a:blip r:embed="rId2"/>
          <a:stretch>
            <a:fillRect/>
          </a:stretch>
        </p:blipFill>
        <p:spPr>
          <a:xfrm>
            <a:off x="0" y="0"/>
            <a:ext cx="9144000" cy="403860"/>
          </a:xfrm>
          <a:prstGeom prst="rect">
            <a:avLst/>
          </a:prstGeom>
        </p:spPr>
      </p:pic>
      <p:sp>
        <p:nvSpPr>
          <p:cNvPr id="13" name="Text Placeholder 2"/>
          <p:cNvSpPr>
            <a:spLocks noGrp="1"/>
          </p:cNvSpPr>
          <p:nvPr>
            <p:ph type="title"/>
          </p:nvPr>
        </p:nvSpPr>
        <p:spPr>
          <a:xfrm>
            <a:off x="457200" y="1524000"/>
            <a:ext cx="3352800" cy="914400"/>
          </a:xfrm>
        </p:spPr>
        <p:txBody>
          <a:bodyPr lIns="0" rIns="0" anchor="b">
            <a:noAutofit/>
          </a:bodyPr>
          <a:lstStyle>
            <a:lvl1pPr marL="0" indent="0">
              <a:lnSpc>
                <a:spcPct val="100000"/>
              </a:lnSpc>
              <a:buNone/>
              <a:defRPr sz="1800" b="1" i="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title style</a:t>
            </a:r>
          </a:p>
        </p:txBody>
      </p:sp>
      <p:sp>
        <p:nvSpPr>
          <p:cNvPr id="15" name="Content Placeholder 14"/>
          <p:cNvSpPr>
            <a:spLocks noGrp="1"/>
          </p:cNvSpPr>
          <p:nvPr>
            <p:ph sz="quarter" idx="14"/>
          </p:nvPr>
        </p:nvSpPr>
        <p:spPr>
          <a:xfrm>
            <a:off x="4419600" y="1524000"/>
            <a:ext cx="4267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idx="2"/>
          </p:nvPr>
        </p:nvSpPr>
        <p:spPr>
          <a:xfrm>
            <a:off x="457201" y="2514599"/>
            <a:ext cx="3352800" cy="3127248"/>
          </a:xfrm>
        </p:spPr>
        <p:txBody>
          <a:bodyPr/>
          <a:lstStyle>
            <a:lvl1pPr marL="0" indent="0">
              <a:lnSpc>
                <a:spcPct val="150000"/>
              </a:lnSpc>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14" name="Picture 13" descr="bar_06.png"/>
          <p:cNvPicPr>
            <a:picLocks noChangeAspect="1"/>
          </p:cNvPicPr>
          <p:nvPr/>
        </p:nvPicPr>
        <p:blipFill>
          <a:blip r:embed="rId3">
            <a:duotone>
              <a:schemeClr val="accent1">
                <a:shade val="45000"/>
                <a:satMod val="135000"/>
              </a:schemeClr>
              <a:prstClr val="white"/>
            </a:duotone>
          </a:blip>
          <a:stretch>
            <a:fillRect/>
          </a:stretch>
        </p:blipFill>
        <p:spPr>
          <a:xfrm>
            <a:off x="0" y="403860"/>
            <a:ext cx="9144000" cy="53340"/>
          </a:xfrm>
          <a:prstGeom prst="rect">
            <a:avLst/>
          </a:prstGeom>
        </p:spPr>
      </p:pic>
      <p:grpSp>
        <p:nvGrpSpPr>
          <p:cNvPr id="2" name="Group 15"/>
          <p:cNvGrpSpPr/>
          <p:nvPr/>
        </p:nvGrpSpPr>
        <p:grpSpPr>
          <a:xfrm>
            <a:off x="0" y="6631305"/>
            <a:ext cx="9144000" cy="228600"/>
            <a:chOff x="0" y="6583680"/>
            <a:chExt cx="9144000" cy="228600"/>
          </a:xfrm>
        </p:grpSpPr>
        <p:sp>
          <p:nvSpPr>
            <p:cNvPr id="17" name="Rectangle 16"/>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19"/>
          <p:cNvSpPr>
            <a:spLocks noGrp="1"/>
          </p:cNvSpPr>
          <p:nvPr>
            <p:ph type="dt" sz="half" idx="15"/>
          </p:nvPr>
        </p:nvSpPr>
        <p:spPr/>
        <p:txBody>
          <a:bodyPr/>
          <a:lstStyle/>
          <a:p>
            <a:fld id="{F1AD07BF-2D62-495E-8B04-668004C4E69D}" type="datetimeFigureOut">
              <a:rPr lang="en-US" smtClean="0"/>
              <a:t>6/5/2013</a:t>
            </a:fld>
            <a:endParaRPr lang="en-US"/>
          </a:p>
        </p:txBody>
      </p:sp>
      <p:sp>
        <p:nvSpPr>
          <p:cNvPr id="21" name="Slide Number Placeholder 20"/>
          <p:cNvSpPr>
            <a:spLocks noGrp="1"/>
          </p:cNvSpPr>
          <p:nvPr>
            <p:ph type="sldNum" sz="quarter" idx="16"/>
          </p:nvPr>
        </p:nvSpPr>
        <p:spPr/>
        <p:txBody>
          <a:bodyPr/>
          <a:lstStyle/>
          <a:p>
            <a:fld id="{B0BF3274-4856-4F57-9E98-2EB4EEB9F0A4}" type="slidenum">
              <a:rPr lang="en-US" smtClean="0"/>
              <a:t>‹#›</a:t>
            </a:fld>
            <a:endParaRPr lang="en-US"/>
          </a:p>
        </p:txBody>
      </p:sp>
      <p:sp>
        <p:nvSpPr>
          <p:cNvPr id="22" name="Footer Placeholder 21"/>
          <p:cNvSpPr>
            <a:spLocks noGrp="1"/>
          </p:cNvSpPr>
          <p:nvPr>
            <p:ph type="ftr" sz="quarter" idx="17"/>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alpha val="0"/>
                <a:lumMod val="0"/>
                <a:lumOff val="100000"/>
              </a:schemeClr>
            </a:gs>
            <a:gs pos="100000">
              <a:schemeClr val="accent6">
                <a:lumMod val="0"/>
                <a:lumOff val="100000"/>
                <a:alpha val="0"/>
              </a:schemeClr>
            </a:gs>
            <a:gs pos="100000">
              <a:schemeClr val="bg2">
                <a:tint val="86000"/>
                <a:shade val="50000"/>
                <a:satMod val="13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bg1">
                  <a:alpha val="0"/>
                </a:schemeClr>
              </a:gs>
              <a:gs pos="34000">
                <a:schemeClr val="bg1">
                  <a:lumMod val="75000"/>
                  <a:alpha val="61000"/>
                </a:schemeClr>
              </a:gs>
              <a:gs pos="38000">
                <a:schemeClr val="bg1">
                  <a:lumMod val="75000"/>
                  <a:alpha val="76000"/>
                </a:schemeClr>
              </a:gs>
              <a:gs pos="100000">
                <a:schemeClr val="bg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990600"/>
            <a:ext cx="8229600" cy="9144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981200"/>
            <a:ext cx="8229600" cy="4144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6610350"/>
            <a:ext cx="1524000" cy="228600"/>
          </a:xfrm>
          <a:prstGeom prst="rect">
            <a:avLst/>
          </a:prstGeom>
        </p:spPr>
        <p:txBody>
          <a:bodyPr vert="horz" lIns="91440" tIns="45720" rIns="91440" bIns="45720" rtlCol="0" anchor="ctr"/>
          <a:lstStyle>
            <a:lvl1pPr algn="r">
              <a:defRPr sz="900" baseline="0">
                <a:solidFill>
                  <a:schemeClr val="tx1"/>
                </a:solidFill>
              </a:defRPr>
            </a:lvl1pPr>
          </a:lstStyle>
          <a:p>
            <a:fld id="{F1AD07BF-2D62-495E-8B04-668004C4E69D}" type="datetimeFigureOut">
              <a:rPr lang="en-US" smtClean="0"/>
              <a:t>6/5/2013</a:t>
            </a:fld>
            <a:endParaRPr lang="en-US"/>
          </a:p>
        </p:txBody>
      </p:sp>
      <p:sp>
        <p:nvSpPr>
          <p:cNvPr id="5" name="Footer Placeholder 4"/>
          <p:cNvSpPr>
            <a:spLocks noGrp="1"/>
          </p:cNvSpPr>
          <p:nvPr>
            <p:ph type="ftr" sz="quarter" idx="3"/>
          </p:nvPr>
        </p:nvSpPr>
        <p:spPr>
          <a:xfrm>
            <a:off x="457200" y="6610350"/>
            <a:ext cx="6629400" cy="228600"/>
          </a:xfrm>
          <a:prstGeom prst="rect">
            <a:avLst/>
          </a:prstGeom>
        </p:spPr>
        <p:txBody>
          <a:bodyPr vert="horz" lIns="91440" tIns="45720" rIns="91440" bIns="45720" rtlCol="0" anchor="ctr"/>
          <a:lstStyle>
            <a:lvl1pPr algn="r">
              <a:defRPr sz="900" baseline="0">
                <a:solidFill>
                  <a:schemeClr val="tx1"/>
                </a:solidFill>
              </a:defRPr>
            </a:lvl1pPr>
          </a:lstStyle>
          <a:p>
            <a:endParaRPr lang="en-US"/>
          </a:p>
        </p:txBody>
      </p:sp>
      <p:sp>
        <p:nvSpPr>
          <p:cNvPr id="6" name="Slide Number Placeholder 5"/>
          <p:cNvSpPr>
            <a:spLocks noGrp="1"/>
          </p:cNvSpPr>
          <p:nvPr>
            <p:ph type="sldNum" sz="quarter" idx="4"/>
          </p:nvPr>
        </p:nvSpPr>
        <p:spPr>
          <a:xfrm>
            <a:off x="8742680" y="6610350"/>
            <a:ext cx="381000" cy="228600"/>
          </a:xfrm>
          <a:prstGeom prst="rect">
            <a:avLst/>
          </a:prstGeom>
        </p:spPr>
        <p:txBody>
          <a:bodyPr vert="horz" lIns="91440" tIns="45720" rIns="91440" bIns="45720" rtlCol="0" anchor="ctr"/>
          <a:lstStyle>
            <a:lvl1pPr algn="r">
              <a:defRPr sz="900" baseline="0">
                <a:solidFill>
                  <a:schemeClr val="tx1"/>
                </a:solidFill>
              </a:defRPr>
            </a:lvl1pPr>
          </a:lstStyle>
          <a:p>
            <a:fld id="{B0BF3274-4856-4F57-9E98-2EB4EEB9F0A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87" r:id="rId14"/>
  </p:sldLayoutIdLst>
  <p:txStyles>
    <p:title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alpha val="0"/>
                <a:lumMod val="0"/>
                <a:lumOff val="100000"/>
              </a:schemeClr>
            </a:gs>
            <a:gs pos="100000">
              <a:schemeClr val="accent6">
                <a:lumMod val="0"/>
                <a:lumOff val="100000"/>
                <a:alpha val="0"/>
              </a:schemeClr>
            </a:gs>
            <a:gs pos="100000">
              <a:schemeClr val="bg2">
                <a:tint val="86000"/>
                <a:shade val="50000"/>
                <a:satMod val="13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28BD5-E7B9-40D9-A4DA-949B72021BC0}" type="datetimeFigureOut">
              <a:rPr lang="en-US" smtClean="0">
                <a:solidFill>
                  <a:prstClr val="black">
                    <a:tint val="75000"/>
                  </a:prstClr>
                </a:solidFill>
              </a:rPr>
              <a:pPr/>
              <a:t>6/5/2013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2E0A7-E956-4CEE-9E12-ADDE2BF640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043758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8" Type="http://schemas.openxmlformats.org/officeDocument/2006/relationships/hyperlink" Target="http://crest.ccny.cuny.edu/snowcam2/" TargetMode="External"/><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hyperlink" Target="http://maps.google.com/maps?q=Caribou,+ME&amp;ll=46.866966,-68.013766&amp;spn=0.002006,0.004699&amp;hnear=Caribou,+Aroostook,+Maine&amp;gl=us&amp;t=h&amp;z=1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68.jp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crest.ccny.cuny.edu/snow/index.html" TargetMode="External"/><Relationship Id="rId2" Type="http://schemas.openxmlformats.org/officeDocument/2006/relationships/image" Target="../media/image75.jpeg"/><Relationship Id="rId1" Type="http://schemas.openxmlformats.org/officeDocument/2006/relationships/slideLayout" Target="../slideLayouts/slideLayout13.xml"/><Relationship Id="rId6" Type="http://schemas.openxmlformats.org/officeDocument/2006/relationships/hyperlink" Target="http://crest.ccny.cuny.edu/snowcam2" TargetMode="External"/><Relationship Id="rId5" Type="http://schemas.openxmlformats.org/officeDocument/2006/relationships/image" Target="../media/image77.jpe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8.jpeg"/><Relationship Id="rId1" Type="http://schemas.openxmlformats.org/officeDocument/2006/relationships/slideLayout" Target="../slideLayouts/slideLayout13.xml"/><Relationship Id="rId5" Type="http://schemas.openxmlformats.org/officeDocument/2006/relationships/image" Target="../media/image80.jpe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maps.google.com/maps?q=Caribou,+ME&amp;ll=46.866966,-68.013766&amp;spn=0.002006,0.004699&amp;hnear=Caribou,+Aroostook,+Maine&amp;gl=us&amp;t=h&amp;z=19" TargetMode="External"/><Relationship Id="rId7"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jpeg"/></Relationships>
</file>

<file path=ppt/slides/_rels/slide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mailto:rabin@ssec.wisc.edu"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3.xml"/><Relationship Id="rId4" Type="http://schemas.openxmlformats.org/officeDocument/2006/relationships/image" Target="../media/image94.jpeg"/></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3.xml"/><Relationship Id="rId4" Type="http://schemas.openxmlformats.org/officeDocument/2006/relationships/image" Target="../media/image97.jpe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3.xml"/><Relationship Id="rId7" Type="http://schemas.openxmlformats.org/officeDocument/2006/relationships/image" Target="http://www.ccny.cuny.edu/icerd/images/van.jpg" TargetMode="External"/><Relationship Id="rId12" Type="http://schemas.openxmlformats.org/officeDocument/2006/relationships/image" Target="../media/image28.jpe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23.jpe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oleObject" Target="../embeddings/oleObject1.bin"/><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WordArt 25"/>
          <p:cNvSpPr>
            <a:spLocks noChangeArrowheads="1" noChangeShapeType="1" noTextEdit="1"/>
          </p:cNvSpPr>
          <p:nvPr/>
        </p:nvSpPr>
        <p:spPr bwMode="auto">
          <a:xfrm>
            <a:off x="2124852" y="5943600"/>
            <a:ext cx="4371975"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dirty="0" smtClean="0">
                <a:solidFill>
                  <a:srgbClr val="336699"/>
                </a:solidFill>
                <a:effectLst>
                  <a:outerShdw dist="45791" dir="2021404" algn="ctr" rotWithShape="0">
                    <a:srgbClr val="B2B2B2">
                      <a:alpha val="79999"/>
                    </a:srgbClr>
                  </a:outerShdw>
                </a:effectLst>
                <a:latin typeface="Times New Roman"/>
                <a:cs typeface="Times New Roman"/>
              </a:rPr>
              <a:t>8</a:t>
            </a:r>
            <a:r>
              <a:rPr lang="en-US" sz="3600" b="1" kern="10" baseline="30000" dirty="0" smtClean="0">
                <a:solidFill>
                  <a:srgbClr val="336699"/>
                </a:solidFill>
                <a:effectLst>
                  <a:outerShdw dist="45791" dir="2021404" algn="ctr" rotWithShape="0">
                    <a:srgbClr val="B2B2B2">
                      <a:alpha val="79999"/>
                    </a:srgbClr>
                  </a:outerShdw>
                </a:effectLst>
                <a:latin typeface="Times New Roman"/>
                <a:cs typeface="Times New Roman"/>
              </a:rPr>
              <a:t>th</a:t>
            </a:r>
            <a:r>
              <a:rPr lang="en-US" sz="3600" b="1" kern="10" dirty="0" smtClean="0">
                <a:solidFill>
                  <a:srgbClr val="336699"/>
                </a:solidFill>
                <a:effectLst>
                  <a:outerShdw dist="45791" dir="2021404" algn="ctr" rotWithShape="0">
                    <a:srgbClr val="B2B2B2">
                      <a:alpha val="79999"/>
                    </a:srgbClr>
                  </a:outerShdw>
                </a:effectLst>
                <a:latin typeface="Times New Roman"/>
                <a:cs typeface="Times New Roman"/>
              </a:rPr>
              <a:t> Annual NOAA-CREST Symposium </a:t>
            </a:r>
            <a:endParaRPr lang="en-US" sz="3600" b="1" kern="10" dirty="0">
              <a:solidFill>
                <a:srgbClr val="336699"/>
              </a:solidFill>
              <a:effectLst>
                <a:outerShdw dist="45791" dir="2021404" algn="ctr" rotWithShape="0">
                  <a:srgbClr val="B2B2B2">
                    <a:alpha val="79999"/>
                  </a:srgbClr>
                </a:outerShdw>
              </a:effectLst>
              <a:latin typeface="Times New Roman"/>
              <a:cs typeface="Times New Roman"/>
            </a:endParaRPr>
          </a:p>
          <a:p>
            <a:pPr algn="ctr"/>
            <a:r>
              <a:rPr lang="en-US" sz="3600" b="1" kern="10" dirty="0" smtClean="0">
                <a:solidFill>
                  <a:srgbClr val="336699"/>
                </a:solidFill>
                <a:effectLst>
                  <a:outerShdw dist="45791" dir="2021404" algn="ctr" rotWithShape="0">
                    <a:srgbClr val="B2B2B2">
                      <a:alpha val="79999"/>
                    </a:srgbClr>
                  </a:outerShdw>
                </a:effectLst>
                <a:latin typeface="Times New Roman"/>
                <a:cs typeface="Times New Roman"/>
              </a:rPr>
              <a:t>June 5-6, 2013</a:t>
            </a:r>
            <a:endParaRPr lang="en-US" sz="3600" b="1" kern="10" dirty="0">
              <a:solidFill>
                <a:srgbClr val="336699"/>
              </a:solidFill>
              <a:effectLst>
                <a:outerShdw dist="45791" dir="2021404" algn="ctr" rotWithShape="0">
                  <a:srgbClr val="B2B2B2">
                    <a:alpha val="79999"/>
                  </a:srgbClr>
                </a:outerShdw>
              </a:effectLst>
              <a:latin typeface="Times New Roman"/>
              <a:cs typeface="Times New Roman"/>
            </a:endParaRPr>
          </a:p>
        </p:txBody>
      </p:sp>
      <p:grpSp>
        <p:nvGrpSpPr>
          <p:cNvPr id="17411" name="Group 30"/>
          <p:cNvGrpSpPr>
            <a:grpSpLocks/>
          </p:cNvGrpSpPr>
          <p:nvPr/>
        </p:nvGrpSpPr>
        <p:grpSpPr bwMode="auto">
          <a:xfrm>
            <a:off x="34925" y="4503951"/>
            <a:ext cx="7585075" cy="1096963"/>
            <a:chOff x="70" y="1639"/>
            <a:chExt cx="5077" cy="691"/>
          </a:xfrm>
        </p:grpSpPr>
        <p:pic>
          <p:nvPicPr>
            <p:cNvPr id="17414" name="Picture 16" descr="DSC023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0" y="1656"/>
              <a:ext cx="977" cy="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2" y="1644"/>
              <a:ext cx="1194"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 y="1640"/>
              <a:ext cx="928" cy="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7" name="Group 20"/>
            <p:cNvGrpSpPr>
              <a:grpSpLocks/>
            </p:cNvGrpSpPr>
            <p:nvPr/>
          </p:nvGrpSpPr>
          <p:grpSpPr bwMode="auto">
            <a:xfrm>
              <a:off x="3201" y="1639"/>
              <a:ext cx="947" cy="685"/>
              <a:chOff x="3163" y="1720"/>
              <a:chExt cx="1013" cy="679"/>
            </a:xfrm>
          </p:grpSpPr>
          <p:pic>
            <p:nvPicPr>
              <p:cNvPr id="17420" name="Picture 21" descr="IMG_293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3" y="1720"/>
                <a:ext cx="1013"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4" name="Text Box 22"/>
              <p:cNvSpPr txBox="1">
                <a:spLocks noChangeArrowheads="1"/>
              </p:cNvSpPr>
              <p:nvPr/>
            </p:nvSpPr>
            <p:spPr bwMode="auto">
              <a:xfrm>
                <a:off x="3202" y="1917"/>
                <a:ext cx="640" cy="143"/>
              </a:xfrm>
              <a:prstGeom prst="rect">
                <a:avLst/>
              </a:prstGeom>
              <a:noFill/>
              <a:ln w="9525">
                <a:noFill/>
                <a:miter lim="800000"/>
                <a:headEnd/>
                <a:tailEnd/>
              </a:ln>
              <a:effectLst/>
            </p:spPr>
            <p:txBody>
              <a:bodyPr wrap="none">
                <a:spAutoFit/>
              </a:bodyPr>
              <a:lstStyle/>
              <a:p>
                <a:pPr>
                  <a:defRPr/>
                </a:pPr>
                <a:r>
                  <a:rPr lang="en-US" sz="900" b="1" dirty="0">
                    <a:solidFill>
                      <a:srgbClr val="333399"/>
                    </a:solidFill>
                    <a:effectLst>
                      <a:outerShdw blurRad="38100" dist="38100" dir="2700000" algn="tl">
                        <a:srgbClr val="FFFFFF"/>
                      </a:outerShdw>
                    </a:effectLst>
                    <a:latin typeface="Arial" charset="0"/>
                  </a:rPr>
                  <a:t>NOAA-CREST</a:t>
                </a:r>
              </a:p>
            </p:txBody>
          </p:sp>
        </p:grpSp>
        <p:pic>
          <p:nvPicPr>
            <p:cNvPr id="17418" name="Picture 28" descr="Pat_AIM_CALIPSO_data-cent_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8" y="1644"/>
              <a:ext cx="96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2" name="WordArt 25"/>
          <p:cNvSpPr>
            <a:spLocks noChangeArrowheads="1" noChangeShapeType="1" noTextEdit="1"/>
          </p:cNvSpPr>
          <p:nvPr/>
        </p:nvSpPr>
        <p:spPr bwMode="auto">
          <a:xfrm>
            <a:off x="304800" y="762000"/>
            <a:ext cx="7315200" cy="3210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numCol="1" fromWordArt="1">
            <a:prstTxWarp prst="textPlain">
              <a:avLst>
                <a:gd name="adj" fmla="val 50000"/>
              </a:avLst>
            </a:prstTxWarp>
          </a:bodyPr>
          <a:lstStyle/>
          <a:p>
            <a:pPr algn="ctr"/>
            <a:r>
              <a:rPr lang="en-US" sz="3600" b="1" kern="10" dirty="0">
                <a:solidFill>
                  <a:srgbClr val="336699"/>
                </a:solidFill>
                <a:effectLst>
                  <a:outerShdw dist="45791" dir="2021404" algn="ctr" rotWithShape="0">
                    <a:srgbClr val="B2B2B2">
                      <a:alpha val="79999"/>
                    </a:srgbClr>
                  </a:outerShdw>
                </a:effectLst>
                <a:latin typeface="Times New Roman"/>
                <a:cs typeface="Times New Roman"/>
              </a:rPr>
              <a:t>CREST Sciences address Extreme Weather and Climate issues</a:t>
            </a:r>
          </a:p>
        </p:txBody>
      </p:sp>
      <p:sp>
        <p:nvSpPr>
          <p:cNvPr id="17413" name="WordArt 25"/>
          <p:cNvSpPr>
            <a:spLocks noChangeArrowheads="1" noChangeShapeType="1" noTextEdit="1"/>
          </p:cNvSpPr>
          <p:nvPr/>
        </p:nvSpPr>
        <p:spPr bwMode="auto">
          <a:xfrm>
            <a:off x="2133600" y="1981199"/>
            <a:ext cx="4343400" cy="46854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dirty="0">
                <a:solidFill>
                  <a:srgbClr val="336699"/>
                </a:solidFill>
                <a:effectLst>
                  <a:outerShdw dist="45791" dir="2021404" algn="ctr" rotWithShape="0">
                    <a:srgbClr val="B2B2B2">
                      <a:alpha val="79999"/>
                    </a:srgbClr>
                  </a:outerShdw>
                </a:effectLst>
                <a:latin typeface="Times New Roman"/>
                <a:cs typeface="Times New Roman"/>
              </a:rPr>
              <a:t>Reza </a:t>
            </a:r>
            <a:r>
              <a:rPr lang="en-US" sz="2800" kern="10" dirty="0" smtClean="0">
                <a:solidFill>
                  <a:srgbClr val="336699"/>
                </a:solidFill>
                <a:effectLst>
                  <a:outerShdw dist="45791" dir="2021404" algn="ctr" rotWithShape="0">
                    <a:srgbClr val="B2B2B2">
                      <a:alpha val="79999"/>
                    </a:srgbClr>
                  </a:outerShdw>
                </a:effectLst>
                <a:latin typeface="Times New Roman"/>
                <a:cs typeface="Times New Roman"/>
              </a:rPr>
              <a:t>Khanbilvardi</a:t>
            </a:r>
            <a:endParaRPr lang="en-US" sz="2800" kern="10" dirty="0">
              <a:solidFill>
                <a:srgbClr val="336699"/>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87062078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685800" y="1948873"/>
            <a:ext cx="2362200" cy="2362200"/>
          </a:xfrm>
          <a:prstGeom prst="ellipse">
            <a:avLst/>
          </a:prstGeom>
          <a:effectLst>
            <a:glow rad="228600">
              <a:schemeClr val="accent2">
                <a:satMod val="175000"/>
                <a:alpha val="40000"/>
              </a:schemeClr>
            </a:glow>
          </a:effectLst>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a:solidFill>
                <a:prstClr val="white"/>
              </a:solidFill>
            </a:endParaRPr>
          </a:p>
        </p:txBody>
      </p:sp>
      <p:sp>
        <p:nvSpPr>
          <p:cNvPr id="55301" name="TextBox 7"/>
          <p:cNvSpPr txBox="1">
            <a:spLocks noChangeArrowheads="1"/>
          </p:cNvSpPr>
          <p:nvPr/>
        </p:nvSpPr>
        <p:spPr bwMode="auto">
          <a:xfrm>
            <a:off x="685800" y="2514600"/>
            <a:ext cx="213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dirty="0">
                <a:solidFill>
                  <a:srgbClr val="FFC000"/>
                </a:solidFill>
                <a:effectLst>
                  <a:outerShdw blurRad="38100" dist="38100" dir="2700000" algn="tl">
                    <a:srgbClr val="000000">
                      <a:alpha val="43137"/>
                    </a:srgbClr>
                  </a:outerShdw>
                </a:effectLst>
                <a:latin typeface="Calibri" pitchFamily="34" charset="0"/>
              </a:rPr>
              <a:t>Facilities at CREST</a:t>
            </a:r>
          </a:p>
        </p:txBody>
      </p:sp>
      <p:grpSp>
        <p:nvGrpSpPr>
          <p:cNvPr id="55302" name="Group 18"/>
          <p:cNvGrpSpPr>
            <a:grpSpLocks/>
          </p:cNvGrpSpPr>
          <p:nvPr/>
        </p:nvGrpSpPr>
        <p:grpSpPr bwMode="auto">
          <a:xfrm>
            <a:off x="2514600" y="584200"/>
            <a:ext cx="6172200" cy="6048829"/>
            <a:chOff x="2209800" y="304800"/>
            <a:chExt cx="6172200" cy="6856972"/>
          </a:xfrm>
        </p:grpSpPr>
        <p:graphicFrame>
          <p:nvGraphicFramePr>
            <p:cNvPr id="10" name="Diagram 9"/>
            <p:cNvGraphicFramePr/>
            <p:nvPr>
              <p:extLst>
                <p:ext uri="{D42A27DB-BD31-4B8C-83A1-F6EECF244321}">
                  <p14:modId xmlns:p14="http://schemas.microsoft.com/office/powerpoint/2010/main" val="1655353684"/>
                </p:ext>
              </p:extLst>
            </p:nvPr>
          </p:nvGraphicFramePr>
          <p:xfrm>
            <a:off x="2286000" y="304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extLst>
                <p:ext uri="{D42A27DB-BD31-4B8C-83A1-F6EECF244321}">
                  <p14:modId xmlns:p14="http://schemas.microsoft.com/office/powerpoint/2010/main" val="1077846696"/>
                </p:ext>
              </p:extLst>
            </p:nvPr>
          </p:nvGraphicFramePr>
          <p:xfrm>
            <a:off x="2209800" y="3097772"/>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spTree>
    <p:extLst>
      <p:ext uri="{BB962C8B-B14F-4D97-AF65-F5344CB8AC3E}">
        <p14:creationId xmlns:p14="http://schemas.microsoft.com/office/powerpoint/2010/main" val="966321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
            <a:ext cx="8229600" cy="591312"/>
          </a:xfrm>
        </p:spPr>
        <p:txBody>
          <a:bodyPr>
            <a:noAutofit/>
          </a:bodyPr>
          <a:lstStyle/>
          <a:p>
            <a:pPr algn="ctr"/>
            <a:r>
              <a:rPr lang="en-US" sz="28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rPr>
              <a:t>CREST Unique </a:t>
            </a:r>
            <a:r>
              <a:rPr lang="en-US" sz="2800" b="1" cap="all" dirty="0" smtClean="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rPr>
              <a:t>Research INFRASTRUCTURE</a:t>
            </a:r>
            <a:endParaRPr lang="en-US" sz="28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endParaRPr>
          </a:p>
        </p:txBody>
      </p:sp>
      <p:sp>
        <p:nvSpPr>
          <p:cNvPr id="3" name="Content Placeholder 2"/>
          <p:cNvSpPr>
            <a:spLocks noGrp="1"/>
          </p:cNvSpPr>
          <p:nvPr>
            <p:ph idx="1"/>
          </p:nvPr>
        </p:nvSpPr>
        <p:spPr>
          <a:xfrm>
            <a:off x="228600" y="1066800"/>
            <a:ext cx="8534400" cy="5257800"/>
          </a:xfrm>
        </p:spPr>
        <p:txBody>
          <a:bodyPr>
            <a:normAutofit lnSpcReduction="10000"/>
          </a:bodyPr>
          <a:lstStyle/>
          <a:p>
            <a:r>
              <a:rPr lang="en-US" dirty="0" smtClean="0"/>
              <a:t>The </a:t>
            </a:r>
            <a:r>
              <a:rPr lang="en-US" b="1" dirty="0" smtClean="0">
                <a:solidFill>
                  <a:srgbClr val="00B0F0"/>
                </a:solidFill>
                <a:effectLst>
                  <a:outerShdw blurRad="38100" dist="38100" dir="2700000" algn="tl">
                    <a:srgbClr val="000000">
                      <a:alpha val="43137"/>
                    </a:srgbClr>
                  </a:outerShdw>
                </a:effectLst>
              </a:rPr>
              <a:t>CREST </a:t>
            </a:r>
            <a:r>
              <a:rPr lang="en-US" b="1" dirty="0">
                <a:solidFill>
                  <a:srgbClr val="00B0F0"/>
                </a:solidFill>
                <a:effectLst>
                  <a:outerShdw blurRad="38100" dist="38100" dir="2700000" algn="tl">
                    <a:srgbClr val="000000">
                      <a:alpha val="43137"/>
                    </a:srgbClr>
                  </a:outerShdw>
                </a:effectLst>
              </a:rPr>
              <a:t>Lidar </a:t>
            </a:r>
            <a:r>
              <a:rPr lang="en-US" b="1" dirty="0" smtClean="0">
                <a:solidFill>
                  <a:srgbClr val="00B0F0"/>
                </a:solidFill>
                <a:effectLst>
                  <a:outerShdw blurRad="38100" dist="38100" dir="2700000" algn="tl">
                    <a:srgbClr val="000000">
                      <a:alpha val="43137"/>
                    </a:srgbClr>
                  </a:outerShdw>
                </a:effectLst>
              </a:rPr>
              <a:t>Network (</a:t>
            </a:r>
            <a:r>
              <a:rPr lang="en-US" b="1" dirty="0">
                <a:solidFill>
                  <a:srgbClr val="00B0F0"/>
                </a:solidFill>
                <a:effectLst>
                  <a:outerShdw blurRad="38100" dist="38100" dir="2700000" algn="tl">
                    <a:srgbClr val="000000">
                      <a:alpha val="43137"/>
                    </a:srgbClr>
                  </a:outerShdw>
                </a:effectLst>
              </a:rPr>
              <a:t>CLN) </a:t>
            </a:r>
            <a:r>
              <a:rPr lang="en-US" dirty="0"/>
              <a:t>composed of an east-coast line of lidar sites augmented by other surface radiometers and </a:t>
            </a:r>
            <a:r>
              <a:rPr lang="en-US" dirty="0" smtClean="0"/>
              <a:t>in-situ measurements </a:t>
            </a:r>
            <a:r>
              <a:rPr lang="en-US" dirty="0"/>
              <a:t>and satellite observations and combined with the existing environmental observing system;</a:t>
            </a:r>
          </a:p>
          <a:p>
            <a:r>
              <a:rPr lang="en-US" dirty="0" smtClean="0"/>
              <a:t>A </a:t>
            </a:r>
            <a:r>
              <a:rPr lang="en-US" dirty="0"/>
              <a:t>high density urban </a:t>
            </a:r>
            <a:r>
              <a:rPr lang="en-US" b="1" dirty="0">
                <a:solidFill>
                  <a:srgbClr val="00B0F0"/>
                </a:solidFill>
                <a:effectLst>
                  <a:outerShdw blurRad="38100" dist="38100" dir="2700000" algn="tl">
                    <a:srgbClr val="000000">
                      <a:alpha val="43137"/>
                    </a:srgbClr>
                  </a:outerShdw>
                </a:effectLst>
              </a:rPr>
              <a:t>(New York City Metropolitan area) Meteorological Network (NYCMetNet) </a:t>
            </a:r>
            <a:r>
              <a:rPr lang="en-US" dirty="0" smtClean="0"/>
              <a:t>integrated </a:t>
            </a:r>
            <a:r>
              <a:rPr lang="en-US" dirty="0"/>
              <a:t>with high-resolution atmospheric modeling; </a:t>
            </a:r>
            <a:endParaRPr lang="en-US" dirty="0" smtClean="0"/>
          </a:p>
          <a:p>
            <a:r>
              <a:rPr lang="en-US" dirty="0" smtClean="0"/>
              <a:t>A unique </a:t>
            </a:r>
            <a:r>
              <a:rPr lang="en-US" dirty="0"/>
              <a:t>multi- and hyper-spectral </a:t>
            </a:r>
            <a:r>
              <a:rPr lang="en-US" dirty="0" smtClean="0"/>
              <a:t>and polarization </a:t>
            </a:r>
            <a:r>
              <a:rPr lang="en-US" dirty="0"/>
              <a:t>observation and satellite validation platform in </a:t>
            </a:r>
            <a:r>
              <a:rPr lang="en-US" b="1" dirty="0">
                <a:solidFill>
                  <a:srgbClr val="00B0F0"/>
                </a:solidFill>
                <a:effectLst>
                  <a:outerShdw blurRad="38100" dist="38100" dir="2700000" algn="tl">
                    <a:srgbClr val="000000">
                      <a:alpha val="43137"/>
                    </a:srgbClr>
                  </a:outerShdw>
                </a:effectLst>
              </a:rPr>
              <a:t>Long Island Sound </a:t>
            </a:r>
            <a:r>
              <a:rPr lang="en-US" sz="2400" b="1" dirty="0" smtClean="0">
                <a:solidFill>
                  <a:srgbClr val="00B0F0"/>
                </a:solidFill>
                <a:effectLst>
                  <a:outerShdw blurRad="38100" dist="38100" dir="2700000" algn="tl">
                    <a:srgbClr val="000000">
                      <a:alpha val="43137"/>
                    </a:srgbClr>
                  </a:outerShdw>
                </a:effectLst>
              </a:rPr>
              <a:t>Coastal Observations </a:t>
            </a:r>
            <a:r>
              <a:rPr lang="en-US" b="1" dirty="0" smtClean="0">
                <a:solidFill>
                  <a:srgbClr val="00B0F0"/>
                </a:solidFill>
                <a:effectLst>
                  <a:outerShdw blurRad="38100" dist="38100" dir="2700000" algn="tl">
                    <a:srgbClr val="000000">
                      <a:alpha val="43137"/>
                    </a:srgbClr>
                  </a:outerShdw>
                </a:effectLst>
              </a:rPr>
              <a:t>(LISCO) Systems;  </a:t>
            </a:r>
          </a:p>
          <a:p>
            <a:r>
              <a:rPr lang="en-US" b="1" dirty="0" smtClean="0">
                <a:solidFill>
                  <a:srgbClr val="00B0F0"/>
                </a:solidFill>
                <a:effectLst>
                  <a:outerShdw blurRad="38100" dist="38100" dir="2700000" algn="tl">
                    <a:srgbClr val="000000">
                      <a:alpha val="43137"/>
                    </a:srgbClr>
                  </a:outerShdw>
                </a:effectLst>
              </a:rPr>
              <a:t>State-of-the-art mobile </a:t>
            </a:r>
            <a:r>
              <a:rPr lang="en-US" b="1" dirty="0">
                <a:solidFill>
                  <a:srgbClr val="00B0F0"/>
                </a:solidFill>
                <a:effectLst>
                  <a:outerShdw blurRad="38100" dist="38100" dir="2700000" algn="tl">
                    <a:srgbClr val="000000">
                      <a:alpha val="43137"/>
                    </a:srgbClr>
                  </a:outerShdw>
                </a:effectLst>
              </a:rPr>
              <a:t>Microwave Observation Units (MOU) </a:t>
            </a:r>
            <a:r>
              <a:rPr lang="en-US" dirty="0"/>
              <a:t>for snow properties and soil moisture measurements </a:t>
            </a:r>
            <a:r>
              <a:rPr lang="en-US" dirty="0" smtClean="0"/>
              <a:t>to calibrate </a:t>
            </a:r>
            <a:r>
              <a:rPr lang="en-US" dirty="0"/>
              <a:t>and validate satellite retrievals; and </a:t>
            </a:r>
            <a:endParaRPr lang="en-US" dirty="0" smtClean="0"/>
          </a:p>
          <a:p>
            <a:r>
              <a:rPr lang="en-US" dirty="0" smtClean="0"/>
              <a:t>Advanced </a:t>
            </a:r>
            <a:r>
              <a:rPr lang="en-US" b="1" dirty="0">
                <a:solidFill>
                  <a:srgbClr val="00B0F0"/>
                </a:solidFill>
                <a:effectLst>
                  <a:outerShdw blurRad="38100" dist="38100" dir="2700000" algn="tl">
                    <a:srgbClr val="000000">
                      <a:alpha val="43137"/>
                    </a:srgbClr>
                  </a:outerShdw>
                </a:effectLst>
              </a:rPr>
              <a:t>air quality measurement network  </a:t>
            </a:r>
            <a:r>
              <a:rPr lang="en-US" dirty="0" smtClean="0"/>
              <a:t>in New York Metropolitan area</a:t>
            </a:r>
          </a:p>
          <a:p>
            <a:r>
              <a:rPr lang="en-US" b="1" dirty="0">
                <a:solidFill>
                  <a:srgbClr val="00B0F0"/>
                </a:solidFill>
                <a:effectLst>
                  <a:outerShdw blurRad="38100" dist="38100" dir="2700000" algn="tl">
                    <a:srgbClr val="000000">
                      <a:alpha val="43137"/>
                    </a:srgbClr>
                  </a:outerShdw>
                </a:effectLst>
              </a:rPr>
              <a:t>Direct Satellite Read-out station </a:t>
            </a:r>
            <a:r>
              <a:rPr lang="en-US" dirty="0" smtClean="0"/>
              <a:t>for both POLAR and GEO-STATIONARY Satellites </a:t>
            </a:r>
          </a:p>
          <a:p>
            <a:endParaRPr lang="en-US" dirty="0" smtClean="0"/>
          </a:p>
          <a:p>
            <a:endParaRPr lang="en-US" dirty="0"/>
          </a:p>
        </p:txBody>
      </p:sp>
    </p:spTree>
    <p:extLst>
      <p:ext uri="{BB962C8B-B14F-4D97-AF65-F5344CB8AC3E}">
        <p14:creationId xmlns:p14="http://schemas.microsoft.com/office/powerpoint/2010/main" val="1379791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850" name="Text Box 2"/>
          <p:cNvSpPr txBox="1">
            <a:spLocks noChangeArrowheads="1"/>
          </p:cNvSpPr>
          <p:nvPr/>
        </p:nvSpPr>
        <p:spPr bwMode="auto">
          <a:xfrm>
            <a:off x="304800" y="5257800"/>
            <a:ext cx="4648200" cy="366713"/>
          </a:xfrm>
          <a:prstGeom prst="rect">
            <a:avLst/>
          </a:prstGeom>
          <a:noFill/>
          <a:ln w="9525">
            <a:noFill/>
            <a:miter lim="800000"/>
            <a:headEnd/>
            <a:tailEnd/>
          </a:ln>
          <a:effectLst/>
        </p:spPr>
        <p:txBody>
          <a:bodyPr>
            <a:spAutoFit/>
          </a:bodyPr>
          <a:lstStyle/>
          <a:p>
            <a:pPr algn="l" eaLnBrk="1" hangingPunct="1">
              <a:spcBef>
                <a:spcPct val="50000"/>
              </a:spcBef>
            </a:pPr>
            <a:r>
              <a:rPr lang="en-US" sz="1800" dirty="0">
                <a:solidFill>
                  <a:srgbClr val="0070C0"/>
                </a:solidFill>
                <a:effectLst>
                  <a:outerShdw blurRad="38100" dist="38100" dir="2700000" algn="tl">
                    <a:srgbClr val="000000">
                      <a:alpha val="43137"/>
                    </a:srgbClr>
                  </a:outerShdw>
                </a:effectLst>
                <a:latin typeface="Arial" charset="0"/>
              </a:rPr>
              <a:t>LIDAR @ The City College of New York</a:t>
            </a:r>
          </a:p>
        </p:txBody>
      </p:sp>
      <p:grpSp>
        <p:nvGrpSpPr>
          <p:cNvPr id="2" name="Group 3"/>
          <p:cNvGrpSpPr>
            <a:grpSpLocks/>
          </p:cNvGrpSpPr>
          <p:nvPr/>
        </p:nvGrpSpPr>
        <p:grpSpPr bwMode="auto">
          <a:xfrm>
            <a:off x="152400" y="0"/>
            <a:ext cx="8991600" cy="6324600"/>
            <a:chOff x="96" y="0"/>
            <a:chExt cx="5664" cy="3984"/>
          </a:xfrm>
        </p:grpSpPr>
        <p:pic>
          <p:nvPicPr>
            <p:cNvPr id="1742852" name="Picture 4" descr="IMG_0382"/>
            <p:cNvPicPr>
              <a:picLocks noChangeAspect="1" noChangeArrowheads="1"/>
            </p:cNvPicPr>
            <p:nvPr/>
          </p:nvPicPr>
          <p:blipFill>
            <a:blip r:embed="rId3" cstate="print"/>
            <a:srcRect/>
            <a:stretch>
              <a:fillRect/>
            </a:stretch>
          </p:blipFill>
          <p:spPr bwMode="auto">
            <a:xfrm>
              <a:off x="96" y="0"/>
              <a:ext cx="2268" cy="3024"/>
            </a:xfrm>
            <a:prstGeom prst="rect">
              <a:avLst/>
            </a:prstGeom>
            <a:noFill/>
          </p:spPr>
        </p:pic>
        <p:pic>
          <p:nvPicPr>
            <p:cNvPr id="1742853" name="Picture 5" descr="IMG_0506"/>
            <p:cNvPicPr>
              <a:picLocks noChangeAspect="1" noChangeArrowheads="1"/>
            </p:cNvPicPr>
            <p:nvPr/>
          </p:nvPicPr>
          <p:blipFill>
            <a:blip r:embed="rId4" cstate="print"/>
            <a:srcRect/>
            <a:stretch>
              <a:fillRect/>
            </a:stretch>
          </p:blipFill>
          <p:spPr bwMode="auto">
            <a:xfrm>
              <a:off x="2064" y="0"/>
              <a:ext cx="2151" cy="1613"/>
            </a:xfrm>
            <a:prstGeom prst="rect">
              <a:avLst/>
            </a:prstGeom>
            <a:noFill/>
          </p:spPr>
        </p:pic>
        <p:pic>
          <p:nvPicPr>
            <p:cNvPr id="1742854" name="Picture 6" descr="PICS 007"/>
            <p:cNvPicPr>
              <a:picLocks noChangeAspect="1" noChangeArrowheads="1"/>
            </p:cNvPicPr>
            <p:nvPr/>
          </p:nvPicPr>
          <p:blipFill>
            <a:blip r:embed="rId5" cstate="print"/>
            <a:srcRect/>
            <a:stretch>
              <a:fillRect/>
            </a:stretch>
          </p:blipFill>
          <p:spPr bwMode="auto">
            <a:xfrm>
              <a:off x="3707" y="1248"/>
              <a:ext cx="2053" cy="2736"/>
            </a:xfrm>
            <a:prstGeom prst="rect">
              <a:avLst/>
            </a:prstGeom>
            <a:noFill/>
            <a:ln w="9525">
              <a:noFill/>
              <a:miter lim="800000"/>
              <a:headEnd/>
              <a:tailEnd/>
            </a:ln>
          </p:spPr>
        </p:pic>
      </p:grpSp>
    </p:spTree>
    <p:extLst>
      <p:ext uri="{BB962C8B-B14F-4D97-AF65-F5344CB8AC3E}">
        <p14:creationId xmlns:p14="http://schemas.microsoft.com/office/powerpoint/2010/main" val="1394968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7515" y="152400"/>
            <a:ext cx="7432485" cy="457200"/>
          </a:xfrm>
        </p:spPr>
        <p:txBody>
          <a:bodyPr vert="horz" lIns="91440" tIns="45720" rIns="91440" bIns="45720" rtlCol="0" anchor="b" anchorCtr="0">
            <a:noAutofit/>
          </a:bodyPr>
          <a:lstStyle/>
          <a:p>
            <a:pPr algn="ctr"/>
            <a:r>
              <a:rPr lang="en-US" sz="2400" b="1"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rPr>
              <a:t>CREST-SAFE - Snow Analysis and Field </a:t>
            </a:r>
            <a:r>
              <a:rPr lang="en-US" sz="2400" b="1" dirty="0" smtClean="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rPr>
              <a:t>Experiment</a:t>
            </a:r>
            <a:endParaRPr lang="en-US" sz="3200" b="1"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endParaRPr>
          </a:p>
        </p:txBody>
      </p:sp>
      <p:pic>
        <p:nvPicPr>
          <p:cNvPr id="7" name="Picture 2" descr="Hit Refresh To Restart Str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981" y="914400"/>
            <a:ext cx="3350419" cy="2552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41181" y="3429000"/>
            <a:ext cx="3350419" cy="261610"/>
          </a:xfrm>
          <a:prstGeom prst="rect">
            <a:avLst/>
          </a:prstGeom>
          <a:noFill/>
        </p:spPr>
        <p:txBody>
          <a:bodyPr wrap="square" rtlCol="0">
            <a:spAutoFit/>
          </a:bodyPr>
          <a:lstStyle/>
          <a:p>
            <a:r>
              <a:rPr lang="en-US" sz="1100" dirty="0" smtClean="0">
                <a:solidFill>
                  <a:srgbClr val="0070C0"/>
                </a:solidFill>
              </a:rPr>
              <a:t>Real time Web-cam monitoring of site (23 Feb 2012)</a:t>
            </a:r>
            <a:endParaRPr lang="en-US" sz="1100" dirty="0">
              <a:solidFill>
                <a:srgbClr val="0070C0"/>
              </a:solidFill>
            </a:endParaRPr>
          </a:p>
        </p:txBody>
      </p:sp>
      <p:sp>
        <p:nvSpPr>
          <p:cNvPr id="5" name="Rectangle 4"/>
          <p:cNvSpPr/>
          <p:nvPr/>
        </p:nvSpPr>
        <p:spPr>
          <a:xfrm>
            <a:off x="76200" y="915412"/>
            <a:ext cx="5336381" cy="3046988"/>
          </a:xfrm>
          <a:prstGeom prst="rect">
            <a:avLst/>
          </a:prstGeom>
        </p:spPr>
        <p:txBody>
          <a:bodyPr wrap="square">
            <a:spAutoFit/>
          </a:bodyPr>
          <a:lstStyle/>
          <a:p>
            <a:pPr marL="285750" indent="-285750" algn="just">
              <a:spcBef>
                <a:spcPts val="600"/>
              </a:spcBef>
              <a:buFont typeface="Arial" pitchFamily="34" charset="0"/>
              <a:buChar char="•"/>
            </a:pPr>
            <a:r>
              <a:rPr lang="en-US" sz="1300" dirty="0" smtClean="0">
                <a:solidFill>
                  <a:srgbClr val="0070C0"/>
                </a:solidFill>
                <a:latin typeface="Arial" pitchFamily="34" charset="0"/>
                <a:cs typeface="Arial" pitchFamily="34" charset="0"/>
              </a:rPr>
              <a:t>The motivation of this </a:t>
            </a:r>
            <a:r>
              <a:rPr lang="en-US" sz="1300" dirty="0">
                <a:solidFill>
                  <a:srgbClr val="0070C0"/>
                </a:solidFill>
                <a:latin typeface="Arial" pitchFamily="34" charset="0"/>
                <a:cs typeface="Arial" pitchFamily="34" charset="0"/>
              </a:rPr>
              <a:t>project is to </a:t>
            </a:r>
            <a:r>
              <a:rPr lang="en-US" sz="1300" b="1" dirty="0" smtClean="0">
                <a:solidFill>
                  <a:srgbClr val="0070C0"/>
                </a:solidFill>
                <a:latin typeface="Arial" pitchFamily="34" charset="0"/>
                <a:cs typeface="Arial" pitchFamily="34" charset="0"/>
              </a:rPr>
              <a:t>develop </a:t>
            </a:r>
            <a:r>
              <a:rPr lang="en-US" sz="1300" b="1" dirty="0">
                <a:solidFill>
                  <a:srgbClr val="0070C0"/>
                </a:solidFill>
                <a:latin typeface="Arial" pitchFamily="34" charset="0"/>
                <a:cs typeface="Arial" pitchFamily="34" charset="0"/>
              </a:rPr>
              <a:t>real time and forecasted gridded snowpack data </a:t>
            </a:r>
            <a:r>
              <a:rPr lang="en-US" sz="1300" dirty="0">
                <a:solidFill>
                  <a:srgbClr val="0070C0"/>
                </a:solidFill>
                <a:latin typeface="Arial" pitchFamily="34" charset="0"/>
                <a:cs typeface="Arial" pitchFamily="34" charset="0"/>
              </a:rPr>
              <a:t>by objectively merging in-situ stationed with satellite based VIS/NIR and microwave observation. </a:t>
            </a:r>
            <a:endParaRPr lang="en-US" sz="1300" dirty="0" smtClean="0">
              <a:solidFill>
                <a:srgbClr val="0070C0"/>
              </a:solidFill>
              <a:latin typeface="Arial" pitchFamily="34" charset="0"/>
              <a:cs typeface="Arial" pitchFamily="34" charset="0"/>
            </a:endParaRPr>
          </a:p>
          <a:p>
            <a:pPr marL="285750" indent="-285750" algn="just">
              <a:spcBef>
                <a:spcPts val="600"/>
              </a:spcBef>
              <a:buFont typeface="Arial" pitchFamily="34" charset="0"/>
              <a:buChar char="•"/>
            </a:pPr>
            <a:r>
              <a:rPr lang="en-US" sz="1300" dirty="0" smtClean="0">
                <a:solidFill>
                  <a:srgbClr val="0070C0"/>
                </a:solidFill>
                <a:latin typeface="Arial" pitchFamily="34" charset="0"/>
                <a:cs typeface="Arial" pitchFamily="34" charset="0"/>
              </a:rPr>
              <a:t>The </a:t>
            </a:r>
            <a:r>
              <a:rPr lang="en-US" sz="1300" dirty="0">
                <a:solidFill>
                  <a:srgbClr val="0070C0"/>
                </a:solidFill>
                <a:latin typeface="Arial" pitchFamily="34" charset="0"/>
                <a:cs typeface="Arial" pitchFamily="34" charset="0"/>
              </a:rPr>
              <a:t>CREST-</a:t>
            </a:r>
            <a:r>
              <a:rPr lang="en-US" sz="1300" b="1" dirty="0">
                <a:solidFill>
                  <a:srgbClr val="0070C0"/>
                </a:solidFill>
                <a:latin typeface="Arial" pitchFamily="34" charset="0"/>
                <a:cs typeface="Arial" pitchFamily="34" charset="0"/>
              </a:rPr>
              <a:t>S</a:t>
            </a:r>
            <a:r>
              <a:rPr lang="en-US" sz="1300" dirty="0">
                <a:solidFill>
                  <a:srgbClr val="0070C0"/>
                </a:solidFill>
                <a:latin typeface="Arial" pitchFamily="34" charset="0"/>
                <a:cs typeface="Arial" pitchFamily="34" charset="0"/>
              </a:rPr>
              <a:t>now </a:t>
            </a:r>
            <a:r>
              <a:rPr lang="en-US" sz="1300" b="1" dirty="0">
                <a:solidFill>
                  <a:srgbClr val="0070C0"/>
                </a:solidFill>
                <a:latin typeface="Arial" pitchFamily="34" charset="0"/>
                <a:cs typeface="Arial" pitchFamily="34" charset="0"/>
              </a:rPr>
              <a:t>A</a:t>
            </a:r>
            <a:r>
              <a:rPr lang="en-US" sz="1300" dirty="0">
                <a:solidFill>
                  <a:srgbClr val="0070C0"/>
                </a:solidFill>
                <a:latin typeface="Arial" pitchFamily="34" charset="0"/>
                <a:cs typeface="Arial" pitchFamily="34" charset="0"/>
              </a:rPr>
              <a:t>nalysis and </a:t>
            </a:r>
            <a:r>
              <a:rPr lang="en-US" sz="1300" b="1" dirty="0">
                <a:solidFill>
                  <a:srgbClr val="0070C0"/>
                </a:solidFill>
                <a:latin typeface="Arial" pitchFamily="34" charset="0"/>
                <a:cs typeface="Arial" pitchFamily="34" charset="0"/>
              </a:rPr>
              <a:t>F</a:t>
            </a:r>
            <a:r>
              <a:rPr lang="en-US" sz="1300" dirty="0">
                <a:solidFill>
                  <a:srgbClr val="0070C0"/>
                </a:solidFill>
                <a:latin typeface="Arial" pitchFamily="34" charset="0"/>
                <a:cs typeface="Arial" pitchFamily="34" charset="0"/>
              </a:rPr>
              <a:t>ield </a:t>
            </a:r>
            <a:r>
              <a:rPr lang="en-US" sz="1300" b="1" dirty="0">
                <a:solidFill>
                  <a:srgbClr val="0070C0"/>
                </a:solidFill>
                <a:latin typeface="Arial" pitchFamily="34" charset="0"/>
                <a:cs typeface="Arial" pitchFamily="34" charset="0"/>
              </a:rPr>
              <a:t>E</a:t>
            </a:r>
            <a:r>
              <a:rPr lang="en-US" sz="1300" dirty="0">
                <a:solidFill>
                  <a:srgbClr val="0070C0"/>
                </a:solidFill>
                <a:latin typeface="Arial" pitchFamily="34" charset="0"/>
                <a:cs typeface="Arial" pitchFamily="34" charset="0"/>
              </a:rPr>
              <a:t>xperiment (CREST-SAFE) </a:t>
            </a:r>
            <a:r>
              <a:rPr lang="en-US" sz="1300" dirty="0" smtClean="0">
                <a:solidFill>
                  <a:srgbClr val="0070C0"/>
                </a:solidFill>
                <a:latin typeface="Arial" pitchFamily="34" charset="0"/>
                <a:cs typeface="Arial" pitchFamily="34" charset="0"/>
              </a:rPr>
              <a:t>is </a:t>
            </a:r>
            <a:r>
              <a:rPr lang="en-US" sz="1300" dirty="0">
                <a:solidFill>
                  <a:srgbClr val="0070C0"/>
                </a:solidFill>
                <a:latin typeface="Arial" pitchFamily="34" charset="0"/>
                <a:cs typeface="Arial" pitchFamily="34" charset="0"/>
              </a:rPr>
              <a:t>setup in the backyard of the National Weather Service office at </a:t>
            </a:r>
            <a:r>
              <a:rPr lang="en-US" sz="1300" dirty="0">
                <a:solidFill>
                  <a:srgbClr val="0070C0"/>
                </a:solidFill>
                <a:latin typeface="Arial" pitchFamily="34" charset="0"/>
                <a:cs typeface="Arial" pitchFamily="34" charset="0"/>
                <a:hlinkClick r:id="rId4"/>
              </a:rPr>
              <a:t>Caribou, ME</a:t>
            </a:r>
            <a:r>
              <a:rPr lang="en-US" sz="1300" dirty="0">
                <a:solidFill>
                  <a:srgbClr val="0070C0"/>
                </a:solidFill>
                <a:latin typeface="Arial" pitchFamily="34" charset="0"/>
                <a:cs typeface="Arial" pitchFamily="34" charset="0"/>
              </a:rPr>
              <a:t> using high frequency (37 and 89 GHz), dual polarized microwave radiometers to </a:t>
            </a:r>
            <a:r>
              <a:rPr lang="en-US" sz="1300" b="1" dirty="0">
                <a:solidFill>
                  <a:srgbClr val="0070C0"/>
                </a:solidFill>
                <a:latin typeface="Arial" pitchFamily="34" charset="0"/>
                <a:cs typeface="Arial" pitchFamily="34" charset="0"/>
              </a:rPr>
              <a:t>develop, improve and validate the </a:t>
            </a:r>
            <a:r>
              <a:rPr lang="en-US" sz="1300" b="1" dirty="0" smtClean="0">
                <a:solidFill>
                  <a:srgbClr val="0070C0"/>
                </a:solidFill>
                <a:latin typeface="Arial" pitchFamily="34" charset="0"/>
                <a:cs typeface="Arial" pitchFamily="34" charset="0"/>
              </a:rPr>
              <a:t>NOAA’s Snow Retrieval Algorithms</a:t>
            </a:r>
            <a:r>
              <a:rPr lang="en-US" sz="1300" dirty="0" smtClean="0">
                <a:solidFill>
                  <a:srgbClr val="0070C0"/>
                </a:solidFill>
                <a:latin typeface="Arial" pitchFamily="34" charset="0"/>
                <a:cs typeface="Arial" pitchFamily="34" charset="0"/>
              </a:rPr>
              <a:t>.</a:t>
            </a:r>
          </a:p>
          <a:p>
            <a:pPr marL="285750" indent="-285750" algn="just">
              <a:spcBef>
                <a:spcPts val="600"/>
              </a:spcBef>
              <a:buFont typeface="Arial" pitchFamily="34" charset="0"/>
              <a:buChar char="•"/>
            </a:pPr>
            <a:r>
              <a:rPr lang="en-US" sz="1300" dirty="0" smtClean="0">
                <a:solidFill>
                  <a:srgbClr val="0070C0"/>
                </a:solidFill>
                <a:latin typeface="Arial" pitchFamily="34" charset="0"/>
                <a:cs typeface="Arial" pitchFamily="34" charset="0"/>
              </a:rPr>
              <a:t>The field </a:t>
            </a:r>
            <a:r>
              <a:rPr lang="en-US" sz="1300" dirty="0">
                <a:solidFill>
                  <a:srgbClr val="0070C0"/>
                </a:solidFill>
                <a:latin typeface="Arial" pitchFamily="34" charset="0"/>
                <a:cs typeface="Arial" pitchFamily="34" charset="0"/>
              </a:rPr>
              <a:t>experiment site equipped with Snow </a:t>
            </a:r>
            <a:r>
              <a:rPr lang="en-US" sz="1300" dirty="0" smtClean="0">
                <a:solidFill>
                  <a:srgbClr val="0070C0"/>
                </a:solidFill>
                <a:latin typeface="Arial" pitchFamily="34" charset="0"/>
                <a:cs typeface="Arial" pitchFamily="34" charset="0"/>
              </a:rPr>
              <a:t>Pillows, </a:t>
            </a:r>
            <a:r>
              <a:rPr lang="en-US" sz="1300" dirty="0">
                <a:solidFill>
                  <a:srgbClr val="0070C0"/>
                </a:solidFill>
                <a:latin typeface="Arial" pitchFamily="34" charset="0"/>
                <a:cs typeface="Arial" pitchFamily="34" charset="0"/>
              </a:rPr>
              <a:t>ultrasonic snow depth sensor, Infrared </a:t>
            </a:r>
            <a:r>
              <a:rPr lang="en-US" sz="1300" dirty="0" smtClean="0">
                <a:solidFill>
                  <a:srgbClr val="0070C0"/>
                </a:solidFill>
                <a:latin typeface="Arial" pitchFamily="34" charset="0"/>
                <a:cs typeface="Arial" pitchFamily="34" charset="0"/>
              </a:rPr>
              <a:t>Thermometer, Radiation </a:t>
            </a:r>
            <a:r>
              <a:rPr lang="en-US" sz="1300" dirty="0">
                <a:solidFill>
                  <a:srgbClr val="0070C0"/>
                </a:solidFill>
                <a:latin typeface="Arial" pitchFamily="34" charset="0"/>
                <a:cs typeface="Arial" pitchFamily="34" charset="0"/>
              </a:rPr>
              <a:t>Sensors, Humidity, Temperature, snow temperature </a:t>
            </a:r>
            <a:r>
              <a:rPr lang="en-US" sz="1300" dirty="0" smtClean="0">
                <a:solidFill>
                  <a:srgbClr val="0070C0"/>
                </a:solidFill>
                <a:latin typeface="Arial" pitchFamily="34" charset="0"/>
                <a:cs typeface="Arial" pitchFamily="34" charset="0"/>
              </a:rPr>
              <a:t>profiler, </a:t>
            </a:r>
            <a:r>
              <a:rPr lang="en-US" sz="1300" dirty="0">
                <a:solidFill>
                  <a:srgbClr val="0070C0"/>
                </a:solidFill>
                <a:latin typeface="Arial" pitchFamily="34" charset="0"/>
                <a:cs typeface="Arial" pitchFamily="34" charset="0"/>
              </a:rPr>
              <a:t>snow grain size, density, and network camera for real time remote monitoring of </a:t>
            </a:r>
            <a:r>
              <a:rPr lang="en-US" sz="1300" dirty="0" smtClean="0">
                <a:solidFill>
                  <a:srgbClr val="0070C0"/>
                </a:solidFill>
                <a:latin typeface="Arial" pitchFamily="34" charset="0"/>
                <a:cs typeface="Arial" pitchFamily="34" charset="0"/>
              </a:rPr>
              <a:t>the site</a:t>
            </a:r>
            <a:r>
              <a:rPr lang="en-US" sz="1300" dirty="0">
                <a:solidFill>
                  <a:srgbClr val="0070C0"/>
                </a:solidFill>
                <a:latin typeface="Arial" pitchFamily="34" charset="0"/>
                <a:cs typeface="Arial" pitchFamily="34" charset="0"/>
              </a:rPr>
              <a:t>.</a:t>
            </a:r>
          </a:p>
        </p:txBody>
      </p:sp>
      <p:pic>
        <p:nvPicPr>
          <p:cNvPr id="11" name="Picture 8" descr="DSC_0413"/>
          <p:cNvPicPr>
            <a:picLocks noChangeAspect="1" noChangeArrowheads="1"/>
          </p:cNvPicPr>
          <p:nvPr/>
        </p:nvPicPr>
        <p:blipFill>
          <a:blip r:embed="rId5" cstate="print">
            <a:extLst>
              <a:ext uri="{28A0092B-C50C-407E-A947-70E740481C1C}">
                <a14:useLocalDpi xmlns:a14="http://schemas.microsoft.com/office/drawing/2010/main" val="0"/>
              </a:ext>
            </a:extLst>
          </a:blip>
          <a:srcRect l="2501" t="15868" b="9190"/>
          <a:stretch>
            <a:fillRect/>
          </a:stretch>
        </p:blipFill>
        <p:spPr bwMode="auto">
          <a:xfrm>
            <a:off x="3657600" y="3962400"/>
            <a:ext cx="230331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Tarendra\Pictures\2012-03-21 Caribou UMPI Trip\NOAA 0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27" y="3960395"/>
            <a:ext cx="3558673" cy="266900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0" y="838200"/>
            <a:ext cx="90678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3962400"/>
            <a:ext cx="3008192"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015787" y="3581400"/>
            <a:ext cx="2427268" cy="261610"/>
          </a:xfrm>
          <a:prstGeom prst="rect">
            <a:avLst/>
          </a:prstGeom>
        </p:spPr>
        <p:txBody>
          <a:bodyPr wrap="none">
            <a:spAutoFit/>
          </a:bodyPr>
          <a:lstStyle/>
          <a:p>
            <a:r>
              <a:rPr lang="en-US" sz="1100" dirty="0" smtClean="0">
                <a:solidFill>
                  <a:srgbClr val="0070C0"/>
                </a:solidFill>
                <a:hlinkClick r:id="rId8"/>
              </a:rPr>
              <a:t>http</a:t>
            </a:r>
            <a:r>
              <a:rPr lang="en-US" sz="1100" dirty="0">
                <a:solidFill>
                  <a:srgbClr val="0070C0"/>
                </a:solidFill>
                <a:hlinkClick r:id="rId8"/>
              </a:rPr>
              <a:t>://</a:t>
            </a:r>
            <a:r>
              <a:rPr lang="en-US" sz="1100" dirty="0" smtClean="0">
                <a:solidFill>
                  <a:srgbClr val="0070C0"/>
                </a:solidFill>
                <a:hlinkClick r:id="rId8"/>
              </a:rPr>
              <a:t>crest.ccny.cuny.edu/snowcam2</a:t>
            </a:r>
            <a:endParaRPr lang="en-US" sz="1100" dirty="0">
              <a:solidFill>
                <a:srgbClr val="0070C0"/>
              </a:solidFill>
            </a:endParaRPr>
          </a:p>
        </p:txBody>
      </p:sp>
    </p:spTree>
    <p:extLst>
      <p:ext uri="{BB962C8B-B14F-4D97-AF65-F5344CB8AC3E}">
        <p14:creationId xmlns:p14="http://schemas.microsoft.com/office/powerpoint/2010/main" val="2271442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572000" y="2362200"/>
            <a:ext cx="4495800" cy="3810000"/>
            <a:chOff x="0" y="0"/>
            <a:chExt cx="9144000" cy="6858000"/>
          </a:xfrm>
        </p:grpSpPr>
        <p:pic>
          <p:nvPicPr>
            <p:cNvPr id="4" name="Picture 3"/>
            <p:cNvPicPr>
              <a:picLocks noChangeAspect="1"/>
            </p:cNvPicPr>
            <p:nvPr/>
          </p:nvPicPr>
          <p:blipFill>
            <a:blip r:embed="rId2" cstate="print">
              <a:extLst/>
            </a:blip>
            <a:stretch>
              <a:fillRect/>
            </a:stretch>
          </p:blipFill>
          <p:spPr>
            <a:xfrm>
              <a:off x="0" y="0"/>
              <a:ext cx="9144000" cy="685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4"/>
            <p:cNvSpPr>
              <a:spLocks noChangeArrowheads="1"/>
            </p:cNvSpPr>
            <p:nvPr/>
          </p:nvSpPr>
          <p:spPr bwMode="auto">
            <a:xfrm>
              <a:off x="11113" y="609601"/>
              <a:ext cx="6465887" cy="144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dirty="0">
                  <a:latin typeface="Georgia" pitchFamily="18" charset="0"/>
                  <a:cs typeface="Arial" pitchFamily="34" charset="0"/>
                </a:rPr>
                <a:t>CREST-</a:t>
              </a:r>
              <a:r>
                <a:rPr lang="en-US" b="1" dirty="0">
                  <a:solidFill>
                    <a:srgbClr val="0070C0"/>
                  </a:solidFill>
                  <a:latin typeface="Georgia" pitchFamily="18" charset="0"/>
                  <a:cs typeface="Arial" pitchFamily="34" charset="0"/>
                </a:rPr>
                <a:t>SMART</a:t>
              </a:r>
              <a:r>
                <a:rPr lang="en-US" b="1" dirty="0">
                  <a:latin typeface="Georgia" pitchFamily="18" charset="0"/>
                  <a:cs typeface="Arial" pitchFamily="34" charset="0"/>
                </a:rPr>
                <a:t> </a:t>
              </a:r>
              <a:r>
                <a:rPr lang="en-US" sz="1400" b="1" dirty="0">
                  <a:latin typeface="Georgia" pitchFamily="18" charset="0"/>
                  <a:cs typeface="Arial" pitchFamily="34" charset="0"/>
                </a:rPr>
                <a:t/>
              </a:r>
              <a:br>
                <a:rPr lang="en-US" sz="1400" b="1" dirty="0">
                  <a:latin typeface="Georgia" pitchFamily="18" charset="0"/>
                  <a:cs typeface="Arial" pitchFamily="34" charset="0"/>
                </a:rPr>
              </a:br>
              <a:r>
                <a:rPr lang="en-US" sz="1400" b="1" dirty="0">
                  <a:solidFill>
                    <a:srgbClr val="0070C0"/>
                  </a:solidFill>
                  <a:latin typeface="Georgia" pitchFamily="18" charset="0"/>
                  <a:cs typeface="Arial" pitchFamily="34" charset="0"/>
                </a:rPr>
                <a:t>S</a:t>
              </a:r>
              <a:r>
                <a:rPr lang="en-US" sz="1400" b="1" dirty="0">
                  <a:latin typeface="Georgia" pitchFamily="18" charset="0"/>
                  <a:cs typeface="Arial" pitchFamily="34" charset="0"/>
                </a:rPr>
                <a:t>oil</a:t>
              </a:r>
              <a:r>
                <a:rPr lang="en-US" sz="1400" b="1" dirty="0">
                  <a:solidFill>
                    <a:srgbClr val="0070C0"/>
                  </a:solidFill>
                  <a:latin typeface="Georgia" pitchFamily="18" charset="0"/>
                  <a:cs typeface="Arial" pitchFamily="34" charset="0"/>
                </a:rPr>
                <a:t> M</a:t>
              </a:r>
              <a:r>
                <a:rPr lang="en-US" sz="1400" b="1" dirty="0">
                  <a:latin typeface="Georgia" pitchFamily="18" charset="0"/>
                  <a:cs typeface="Arial" pitchFamily="34" charset="0"/>
                </a:rPr>
                <a:t>oisture</a:t>
              </a:r>
              <a:r>
                <a:rPr lang="en-US" sz="1400" b="1" dirty="0">
                  <a:solidFill>
                    <a:srgbClr val="0070C0"/>
                  </a:solidFill>
                  <a:latin typeface="Georgia" pitchFamily="18" charset="0"/>
                  <a:cs typeface="Arial" pitchFamily="34" charset="0"/>
                </a:rPr>
                <a:t> A</a:t>
              </a:r>
              <a:r>
                <a:rPr lang="en-US" sz="1400" b="1" dirty="0">
                  <a:latin typeface="Georgia" pitchFamily="18" charset="0"/>
                  <a:cs typeface="Arial" pitchFamily="34" charset="0"/>
                </a:rPr>
                <a:t>dvanced</a:t>
              </a:r>
              <a:r>
                <a:rPr lang="en-US" sz="1400" b="1" dirty="0">
                  <a:solidFill>
                    <a:srgbClr val="0070C0"/>
                  </a:solidFill>
                  <a:latin typeface="Georgia" pitchFamily="18" charset="0"/>
                  <a:cs typeface="Arial" pitchFamily="34" charset="0"/>
                </a:rPr>
                <a:t> R</a:t>
              </a:r>
              <a:r>
                <a:rPr lang="en-US" sz="1400" b="1" dirty="0">
                  <a:latin typeface="Georgia" pitchFamily="18" charset="0"/>
                  <a:cs typeface="Arial" pitchFamily="34" charset="0"/>
                </a:rPr>
                <a:t>adiometric</a:t>
              </a:r>
              <a:r>
                <a:rPr lang="en-US" sz="1400" b="1" dirty="0">
                  <a:solidFill>
                    <a:srgbClr val="0070C0"/>
                  </a:solidFill>
                  <a:latin typeface="Georgia" pitchFamily="18" charset="0"/>
                  <a:cs typeface="Arial" pitchFamily="34" charset="0"/>
                </a:rPr>
                <a:t> </a:t>
              </a:r>
              <a:r>
                <a:rPr lang="en-US" sz="1400" b="1" dirty="0" err="1">
                  <a:solidFill>
                    <a:srgbClr val="0070C0"/>
                  </a:solidFill>
                  <a:latin typeface="Georgia" pitchFamily="18" charset="0"/>
                  <a:cs typeface="Arial" pitchFamily="34" charset="0"/>
                </a:rPr>
                <a:t>T</a:t>
              </a:r>
              <a:r>
                <a:rPr lang="en-US" sz="1400" b="1" dirty="0" err="1">
                  <a:latin typeface="Georgia" pitchFamily="18" charset="0"/>
                  <a:cs typeface="Arial" pitchFamily="34" charset="0"/>
                </a:rPr>
                <a:t>estbed</a:t>
              </a:r>
              <a:endParaRPr lang="en-US" sz="1400" b="1" dirty="0">
                <a:latin typeface="Georgia" pitchFamily="18" charset="0"/>
                <a:cs typeface="Arial" pitchFamily="34" charset="0"/>
              </a:endParaRPr>
            </a:p>
          </p:txBody>
        </p:sp>
      </p:grpSp>
      <p:sp>
        <p:nvSpPr>
          <p:cNvPr id="7" name="Rectangle 6"/>
          <p:cNvSpPr/>
          <p:nvPr/>
        </p:nvSpPr>
        <p:spPr>
          <a:xfrm>
            <a:off x="228600" y="533400"/>
            <a:ext cx="8077201" cy="646331"/>
          </a:xfrm>
          <a:prstGeom prst="rect">
            <a:avLst/>
          </a:prstGeom>
        </p:spPr>
        <p:txBody>
          <a:bodyPr wrap="square">
            <a:spAutoFit/>
          </a:bodyPr>
          <a:lstStyle/>
          <a:p>
            <a:pPr algn="ctr"/>
            <a:r>
              <a:rPr lang="en-US" b="1" dirty="0">
                <a:latin typeface="Georgia" pitchFamily="18" charset="0"/>
                <a:cs typeface="Arial" pitchFamily="34" charset="0"/>
              </a:rPr>
              <a:t>CREST-</a:t>
            </a:r>
            <a:r>
              <a:rPr lang="en-US" b="1" dirty="0">
                <a:solidFill>
                  <a:srgbClr val="0070C0"/>
                </a:solidFill>
                <a:latin typeface="Georgia" pitchFamily="18" charset="0"/>
                <a:cs typeface="Arial" pitchFamily="34" charset="0"/>
              </a:rPr>
              <a:t>SMART</a:t>
            </a:r>
            <a:r>
              <a:rPr lang="en-US" b="1" dirty="0">
                <a:latin typeface="Georgia" pitchFamily="18" charset="0"/>
                <a:cs typeface="Arial" pitchFamily="34" charset="0"/>
              </a:rPr>
              <a:t> </a:t>
            </a:r>
            <a:br>
              <a:rPr lang="en-US" b="1" dirty="0">
                <a:latin typeface="Georgia" pitchFamily="18" charset="0"/>
                <a:cs typeface="Arial" pitchFamily="34" charset="0"/>
              </a:rPr>
            </a:br>
            <a:r>
              <a:rPr lang="en-US" b="1" dirty="0">
                <a:solidFill>
                  <a:srgbClr val="0070C0"/>
                </a:solidFill>
                <a:latin typeface="Georgia" pitchFamily="18" charset="0"/>
                <a:cs typeface="Arial" pitchFamily="34" charset="0"/>
              </a:rPr>
              <a:t>S</a:t>
            </a:r>
            <a:r>
              <a:rPr lang="en-US" b="1" dirty="0">
                <a:latin typeface="Georgia" pitchFamily="18" charset="0"/>
                <a:cs typeface="Arial" pitchFamily="34" charset="0"/>
              </a:rPr>
              <a:t>oil</a:t>
            </a:r>
            <a:r>
              <a:rPr lang="en-US" b="1" dirty="0">
                <a:solidFill>
                  <a:srgbClr val="0070C0"/>
                </a:solidFill>
                <a:latin typeface="Georgia" pitchFamily="18" charset="0"/>
                <a:cs typeface="Arial" pitchFamily="34" charset="0"/>
              </a:rPr>
              <a:t> M</a:t>
            </a:r>
            <a:r>
              <a:rPr lang="en-US" b="1" dirty="0">
                <a:latin typeface="Georgia" pitchFamily="18" charset="0"/>
                <a:cs typeface="Arial" pitchFamily="34" charset="0"/>
              </a:rPr>
              <a:t>oisture</a:t>
            </a:r>
            <a:r>
              <a:rPr lang="en-US" b="1" dirty="0">
                <a:solidFill>
                  <a:srgbClr val="0070C0"/>
                </a:solidFill>
                <a:latin typeface="Georgia" pitchFamily="18" charset="0"/>
                <a:cs typeface="Arial" pitchFamily="34" charset="0"/>
              </a:rPr>
              <a:t> A</a:t>
            </a:r>
            <a:r>
              <a:rPr lang="en-US" b="1" dirty="0">
                <a:latin typeface="Georgia" pitchFamily="18" charset="0"/>
                <a:cs typeface="Arial" pitchFamily="34" charset="0"/>
              </a:rPr>
              <a:t>dvanced</a:t>
            </a:r>
            <a:r>
              <a:rPr lang="en-US" b="1" dirty="0">
                <a:solidFill>
                  <a:srgbClr val="0070C0"/>
                </a:solidFill>
                <a:latin typeface="Georgia" pitchFamily="18" charset="0"/>
                <a:cs typeface="Arial" pitchFamily="34" charset="0"/>
              </a:rPr>
              <a:t> R</a:t>
            </a:r>
            <a:r>
              <a:rPr lang="en-US" b="1" dirty="0">
                <a:latin typeface="Georgia" pitchFamily="18" charset="0"/>
                <a:cs typeface="Arial" pitchFamily="34" charset="0"/>
              </a:rPr>
              <a:t>adiometric</a:t>
            </a:r>
            <a:r>
              <a:rPr lang="en-US" b="1" dirty="0">
                <a:solidFill>
                  <a:srgbClr val="0070C0"/>
                </a:solidFill>
                <a:latin typeface="Georgia" pitchFamily="18" charset="0"/>
                <a:cs typeface="Arial" pitchFamily="34" charset="0"/>
              </a:rPr>
              <a:t> </a:t>
            </a:r>
            <a:r>
              <a:rPr lang="en-US" b="1" dirty="0" smtClean="0">
                <a:solidFill>
                  <a:srgbClr val="0070C0"/>
                </a:solidFill>
                <a:latin typeface="Georgia" pitchFamily="18" charset="0"/>
                <a:cs typeface="Arial" pitchFamily="34" charset="0"/>
              </a:rPr>
              <a:t>T</a:t>
            </a:r>
            <a:r>
              <a:rPr lang="en-US" b="1" dirty="0" smtClean="0">
                <a:latin typeface="Georgia" pitchFamily="18" charset="0"/>
                <a:cs typeface="Arial" pitchFamily="34" charset="0"/>
              </a:rPr>
              <a:t>estbed</a:t>
            </a:r>
          </a:p>
        </p:txBody>
      </p:sp>
      <p:sp>
        <p:nvSpPr>
          <p:cNvPr id="8" name="TextBox 7"/>
          <p:cNvSpPr txBox="1"/>
          <p:nvPr/>
        </p:nvSpPr>
        <p:spPr>
          <a:xfrm>
            <a:off x="76200" y="1383268"/>
            <a:ext cx="9050042" cy="400110"/>
          </a:xfrm>
          <a:prstGeom prst="rect">
            <a:avLst/>
          </a:prstGeom>
          <a:noFill/>
        </p:spPr>
        <p:txBody>
          <a:bodyPr wrap="none" rtlCol="0">
            <a:spAutoFit/>
          </a:bodyPr>
          <a:lstStyle/>
          <a:p>
            <a:r>
              <a:rPr lang="en-US" sz="2000" b="1" dirty="0" smtClean="0">
                <a:effectLst>
                  <a:outerShdw blurRad="38100" dist="38100" dir="2700000" algn="tl">
                    <a:srgbClr val="000000">
                      <a:alpha val="43137"/>
                    </a:srgbClr>
                  </a:outerShdw>
                </a:effectLst>
              </a:rPr>
              <a:t>The established network was selected by NASA for the Cal/Val of the SMAP mission</a:t>
            </a:r>
            <a:endParaRPr lang="en-US" sz="2000" b="1" dirty="0">
              <a:effectLst>
                <a:outerShdw blurRad="38100" dist="38100" dir="2700000" algn="tl">
                  <a:srgbClr val="000000">
                    <a:alpha val="43137"/>
                  </a:srgbClr>
                </a:outerShdw>
              </a:effectLst>
            </a:endParaRPr>
          </a:p>
        </p:txBody>
      </p:sp>
      <p:sp>
        <p:nvSpPr>
          <p:cNvPr id="10" name="TextBox 1"/>
          <p:cNvSpPr txBox="1">
            <a:spLocks noChangeArrowheads="1"/>
          </p:cNvSpPr>
          <p:nvPr/>
        </p:nvSpPr>
        <p:spPr bwMode="auto">
          <a:xfrm>
            <a:off x="228600" y="2146869"/>
            <a:ext cx="4038600" cy="600164"/>
          </a:xfrm>
          <a:prstGeom prst="rect">
            <a:avLst/>
          </a:prstGeom>
          <a:solidFill>
            <a:srgbClr val="00B0F0"/>
          </a:solidFill>
          <a:ln>
            <a:noFill/>
          </a:ln>
        </p:spPr>
        <p:txBody>
          <a:bodyPr wrap="square">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r>
              <a:rPr lang="en-US" sz="1100" b="1" dirty="0" smtClean="0"/>
              <a:t>A </a:t>
            </a:r>
            <a:r>
              <a:rPr lang="en-US" sz="1100" b="1" dirty="0"/>
              <a:t>GROUND BASED L BAND RADIOMETER FOR THE MONITRING OF SOIL MOISTURE IN THE REGION OF MILLBROOK </a:t>
            </a:r>
            <a:r>
              <a:rPr lang="en-US" sz="1100" b="1" dirty="0" smtClean="0"/>
              <a:t>NY. </a:t>
            </a:r>
            <a:endParaRPr lang="en-US" sz="1100" b="1" dirty="0">
              <a:effectLst>
                <a:outerShdw blurRad="38100" dist="38100" dir="2700000" algn="tl">
                  <a:srgbClr val="000000">
                    <a:alpha val="43137"/>
                  </a:srgbClr>
                </a:outerShdw>
              </a:effectLs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810000"/>
            <a:ext cx="3435171" cy="2290114"/>
          </a:xfrm>
          <a:prstGeom prst="rect">
            <a:avLst/>
          </a:prstGeom>
        </p:spPr>
      </p:pic>
      <p:sp>
        <p:nvSpPr>
          <p:cNvPr id="12" name="TextBox 11"/>
          <p:cNvSpPr txBox="1"/>
          <p:nvPr/>
        </p:nvSpPr>
        <p:spPr>
          <a:xfrm>
            <a:off x="511944" y="3429000"/>
            <a:ext cx="3531351"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Joint Field Experiment in May 2012</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0781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p:cNvSpPr>
          <p:nvPr>
            <p:ph type="title"/>
          </p:nvPr>
        </p:nvSpPr>
        <p:spPr>
          <a:xfrm>
            <a:off x="502227" y="152400"/>
            <a:ext cx="8229600" cy="762000"/>
          </a:xfrm>
        </p:spPr>
        <p:txBody>
          <a:bodyPr/>
          <a:lstStyle/>
          <a:p>
            <a:pPr algn="ctr" fontAlgn="auto">
              <a:spcAft>
                <a:spcPts val="0"/>
              </a:spcAft>
              <a:defRPr/>
            </a:pPr>
            <a:r>
              <a:rPr lang="en-US" sz="3200" b="1" dirty="0" smtClean="0">
                <a:solidFill>
                  <a:srgbClr val="7030A0"/>
                </a:solidFill>
                <a:effectLst>
                  <a:outerShdw blurRad="38100" dist="38100" dir="2700000" algn="tl">
                    <a:srgbClr val="000000">
                      <a:alpha val="43137"/>
                    </a:srgbClr>
                  </a:outerShdw>
                </a:effectLst>
              </a:rPr>
              <a:t>Satellite Earth Observation System</a:t>
            </a:r>
          </a:p>
        </p:txBody>
      </p:sp>
      <p:grpSp>
        <p:nvGrpSpPr>
          <p:cNvPr id="34818" name="Group 4"/>
          <p:cNvGrpSpPr>
            <a:grpSpLocks/>
          </p:cNvGrpSpPr>
          <p:nvPr/>
        </p:nvGrpSpPr>
        <p:grpSpPr bwMode="auto">
          <a:xfrm>
            <a:off x="845127" y="1124527"/>
            <a:ext cx="7543800" cy="2971800"/>
            <a:chOff x="106127550" y="106641900"/>
            <a:chExt cx="7543800" cy="2971800"/>
          </a:xfrm>
        </p:grpSpPr>
        <p:pic>
          <p:nvPicPr>
            <p:cNvPr id="34819" name="Picture 5" descr="IMG_2939"/>
            <p:cNvPicPr>
              <a:picLocks noChangeAspect="1" noChangeArrowheads="1"/>
            </p:cNvPicPr>
            <p:nvPr/>
          </p:nvPicPr>
          <p:blipFill>
            <a:blip r:embed="rId2" cstate="print">
              <a:lum bright="6000" contrast="6000"/>
            </a:blip>
            <a:srcRect/>
            <a:stretch>
              <a:fillRect/>
            </a:stretch>
          </p:blipFill>
          <p:spPr bwMode="auto">
            <a:xfrm>
              <a:off x="106127550" y="106641900"/>
              <a:ext cx="7543800" cy="2971800"/>
            </a:xfrm>
            <a:prstGeom prst="rect">
              <a:avLst/>
            </a:prstGeom>
            <a:noFill/>
            <a:ln w="9525" algn="in">
              <a:noFill/>
              <a:miter lim="800000"/>
              <a:headEnd/>
              <a:tailEnd/>
            </a:ln>
          </p:spPr>
        </p:pic>
        <p:pic>
          <p:nvPicPr>
            <p:cNvPr id="34820" name="Picture 6"/>
            <p:cNvPicPr>
              <a:picLocks noChangeAspect="1" noChangeArrowheads="1"/>
            </p:cNvPicPr>
            <p:nvPr/>
          </p:nvPicPr>
          <p:blipFill>
            <a:blip r:embed="rId3" cstate="print"/>
            <a:srcRect/>
            <a:stretch>
              <a:fillRect/>
            </a:stretch>
          </p:blipFill>
          <p:spPr bwMode="auto">
            <a:xfrm>
              <a:off x="111728250" y="106756200"/>
              <a:ext cx="1873596" cy="1083753"/>
            </a:xfrm>
            <a:prstGeom prst="rect">
              <a:avLst/>
            </a:prstGeom>
            <a:noFill/>
            <a:ln w="9525" algn="in">
              <a:noFill/>
              <a:miter lim="800000"/>
              <a:headEnd/>
              <a:tailEnd/>
            </a:ln>
          </p:spPr>
        </p:pic>
      </p:grpSp>
      <p:sp>
        <p:nvSpPr>
          <p:cNvPr id="2" name="Rectangle 1"/>
          <p:cNvSpPr/>
          <p:nvPr/>
        </p:nvSpPr>
        <p:spPr>
          <a:xfrm>
            <a:off x="637540" y="4267200"/>
            <a:ext cx="7779096" cy="2031325"/>
          </a:xfrm>
          <a:prstGeom prst="rect">
            <a:avLst/>
          </a:prstGeom>
        </p:spPr>
        <p:txBody>
          <a:bodyPr wrap="square">
            <a:spAutoFit/>
          </a:bodyPr>
          <a:lstStyle/>
          <a:p>
            <a:r>
              <a:rPr lang="en-US" dirty="0" smtClean="0"/>
              <a:t>The Satellite Receiving Station is a key component of CREST research . SRS is primarily responsible to acquiring, storing and algorithm processing of all satellite related products.</a:t>
            </a:r>
          </a:p>
          <a:p>
            <a:endParaRPr lang="en-US" dirty="0" smtClean="0"/>
          </a:p>
          <a:p>
            <a:r>
              <a:rPr lang="en-US" dirty="0" smtClean="0"/>
              <a:t>The Receiving Station currently has 2 antenna and a vast array of data collecting equipment and algorithms for polar and geostationary satellite as well as ground-based field measurement and LIDAR networks.</a:t>
            </a:r>
            <a:endParaRPr lang="en-US" dirty="0"/>
          </a:p>
        </p:txBody>
      </p:sp>
    </p:spTree>
    <p:extLst>
      <p:ext uri="{BB962C8B-B14F-4D97-AF65-F5344CB8AC3E}">
        <p14:creationId xmlns:p14="http://schemas.microsoft.com/office/powerpoint/2010/main" val="831221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5" name="Group 2"/>
          <p:cNvGrpSpPr>
            <a:grpSpLocks/>
          </p:cNvGrpSpPr>
          <p:nvPr/>
        </p:nvGrpSpPr>
        <p:grpSpPr bwMode="auto">
          <a:xfrm>
            <a:off x="0" y="0"/>
            <a:ext cx="3810000" cy="6858000"/>
            <a:chOff x="0" y="0"/>
            <a:chExt cx="2400" cy="4320"/>
          </a:xfrm>
        </p:grpSpPr>
        <p:graphicFrame>
          <p:nvGraphicFramePr>
            <p:cNvPr id="18434" name="Object 2"/>
            <p:cNvGraphicFramePr>
              <a:graphicFrameLocks noChangeAspect="1"/>
            </p:cNvGraphicFramePr>
            <p:nvPr/>
          </p:nvGraphicFramePr>
          <p:xfrm>
            <a:off x="0" y="0"/>
            <a:ext cx="1936" cy="4176"/>
          </p:xfrm>
          <a:graphic>
            <a:graphicData uri="http://schemas.openxmlformats.org/presentationml/2006/ole">
              <mc:AlternateContent xmlns:mc="http://schemas.openxmlformats.org/markup-compatibility/2006">
                <mc:Choice xmlns:v="urn:schemas-microsoft-com:vml" Requires="v">
                  <p:oleObj spid="_x0000_s4107" name="Photo Editor Photo" r:id="rId4" imgW="9914286" imgH="21380952" progId="">
                    <p:embed/>
                  </p:oleObj>
                </mc:Choice>
                <mc:Fallback>
                  <p:oleObj name="Photo Editor Photo" r:id="rId4" imgW="9914286" imgH="2138095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36" cy="4176"/>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44" name="Rectangle 4"/>
            <p:cNvSpPr>
              <a:spLocks noChangeArrowheads="1"/>
            </p:cNvSpPr>
            <p:nvPr/>
          </p:nvSpPr>
          <p:spPr bwMode="auto">
            <a:xfrm>
              <a:off x="912" y="2640"/>
              <a:ext cx="288" cy="144"/>
            </a:xfrm>
            <a:prstGeom prst="rect">
              <a:avLst/>
            </a:prstGeom>
            <a:solidFill>
              <a:schemeClr val="tx1">
                <a:alpha val="0"/>
              </a:schemeClr>
            </a:solidFill>
            <a:ln w="9525">
              <a:noFill/>
              <a:miter lim="800000"/>
              <a:headEnd/>
              <a:tailEnd/>
            </a:ln>
          </p:spPr>
          <p:txBody>
            <a:bodyPr wrap="none" anchor="ctr"/>
            <a:lstStyle/>
            <a:p>
              <a:endParaRPr lang="en-US">
                <a:latin typeface="Corbel" pitchFamily="34" charset="0"/>
              </a:endParaRPr>
            </a:p>
          </p:txBody>
        </p:sp>
        <p:sp>
          <p:nvSpPr>
            <p:cNvPr id="18445" name="Rectangle 5"/>
            <p:cNvSpPr>
              <a:spLocks noChangeArrowheads="1"/>
            </p:cNvSpPr>
            <p:nvPr/>
          </p:nvSpPr>
          <p:spPr bwMode="auto">
            <a:xfrm>
              <a:off x="912" y="4032"/>
              <a:ext cx="288" cy="144"/>
            </a:xfrm>
            <a:prstGeom prst="rect">
              <a:avLst/>
            </a:prstGeom>
            <a:solidFill>
              <a:schemeClr val="tx1">
                <a:alpha val="0"/>
              </a:schemeClr>
            </a:solidFill>
            <a:ln w="9525">
              <a:noFill/>
              <a:miter lim="800000"/>
              <a:headEnd/>
              <a:tailEnd/>
            </a:ln>
          </p:spPr>
          <p:txBody>
            <a:bodyPr wrap="none" anchor="ctr"/>
            <a:lstStyle/>
            <a:p>
              <a:endParaRPr lang="en-US">
                <a:latin typeface="Corbel" pitchFamily="34" charset="0"/>
              </a:endParaRPr>
            </a:p>
          </p:txBody>
        </p:sp>
        <p:sp>
          <p:nvSpPr>
            <p:cNvPr id="18446" name="Rectangle 6"/>
            <p:cNvSpPr>
              <a:spLocks noChangeArrowheads="1"/>
            </p:cNvSpPr>
            <p:nvPr/>
          </p:nvSpPr>
          <p:spPr bwMode="auto">
            <a:xfrm>
              <a:off x="451" y="1440"/>
              <a:ext cx="288" cy="144"/>
            </a:xfrm>
            <a:prstGeom prst="rect">
              <a:avLst/>
            </a:prstGeom>
            <a:solidFill>
              <a:schemeClr val="tx1">
                <a:alpha val="0"/>
              </a:schemeClr>
            </a:solidFill>
            <a:ln w="9525">
              <a:noFill/>
              <a:miter lim="800000"/>
              <a:headEnd/>
              <a:tailEnd/>
            </a:ln>
          </p:spPr>
          <p:txBody>
            <a:bodyPr wrap="none" lIns="100794" tIns="50397" rIns="100794" bIns="50397" anchor="ctr"/>
            <a:lstStyle/>
            <a:p>
              <a:pPr algn="ctr" defTabSz="455613" eaLnBrk="0"/>
              <a:endParaRPr lang="en-US">
                <a:latin typeface="Corbel" pitchFamily="34" charset="0"/>
              </a:endParaRPr>
            </a:p>
          </p:txBody>
        </p:sp>
        <p:sp>
          <p:nvSpPr>
            <p:cNvPr id="18447" name="Rectangle 7"/>
            <p:cNvSpPr>
              <a:spLocks noChangeArrowheads="1"/>
            </p:cNvSpPr>
            <p:nvPr/>
          </p:nvSpPr>
          <p:spPr bwMode="auto">
            <a:xfrm>
              <a:off x="1872" y="0"/>
              <a:ext cx="528" cy="4320"/>
            </a:xfrm>
            <a:prstGeom prst="rect">
              <a:avLst/>
            </a:prstGeom>
            <a:solidFill>
              <a:schemeClr val="bg1">
                <a:alpha val="0"/>
              </a:schemeClr>
            </a:solidFill>
            <a:ln w="9525">
              <a:noFill/>
              <a:miter lim="800000"/>
              <a:headEnd/>
              <a:tailEnd/>
            </a:ln>
          </p:spPr>
          <p:txBody>
            <a:bodyPr wrap="none" anchor="ctr"/>
            <a:lstStyle/>
            <a:p>
              <a:endParaRPr lang="en-US">
                <a:latin typeface="Corbel" pitchFamily="34" charset="0"/>
              </a:endParaRPr>
            </a:p>
          </p:txBody>
        </p:sp>
        <p:sp>
          <p:nvSpPr>
            <p:cNvPr id="18448" name="Rectangle 8"/>
            <p:cNvSpPr>
              <a:spLocks noChangeArrowheads="1"/>
            </p:cNvSpPr>
            <p:nvPr/>
          </p:nvSpPr>
          <p:spPr bwMode="auto">
            <a:xfrm>
              <a:off x="1901" y="3120"/>
              <a:ext cx="288" cy="816"/>
            </a:xfrm>
            <a:prstGeom prst="rect">
              <a:avLst/>
            </a:prstGeom>
            <a:solidFill>
              <a:schemeClr val="bg1">
                <a:alpha val="0"/>
              </a:schemeClr>
            </a:solidFill>
            <a:ln w="9525">
              <a:noFill/>
              <a:miter lim="800000"/>
              <a:headEnd/>
              <a:tailEnd/>
            </a:ln>
          </p:spPr>
          <p:txBody>
            <a:bodyPr wrap="none" anchor="ctr"/>
            <a:lstStyle/>
            <a:p>
              <a:endParaRPr lang="en-US">
                <a:latin typeface="Corbel" pitchFamily="34" charset="0"/>
              </a:endParaRPr>
            </a:p>
          </p:txBody>
        </p:sp>
        <p:sp>
          <p:nvSpPr>
            <p:cNvPr id="18449" name="Rectangle 9"/>
            <p:cNvSpPr>
              <a:spLocks noChangeArrowheads="1"/>
            </p:cNvSpPr>
            <p:nvPr/>
          </p:nvSpPr>
          <p:spPr bwMode="auto">
            <a:xfrm>
              <a:off x="1881" y="1180"/>
              <a:ext cx="288" cy="144"/>
            </a:xfrm>
            <a:prstGeom prst="rect">
              <a:avLst/>
            </a:prstGeom>
            <a:solidFill>
              <a:schemeClr val="bg1">
                <a:alpha val="0"/>
              </a:schemeClr>
            </a:solidFill>
            <a:ln w="9525">
              <a:noFill/>
              <a:miter lim="800000"/>
              <a:headEnd/>
              <a:tailEnd/>
            </a:ln>
          </p:spPr>
          <p:txBody>
            <a:bodyPr wrap="none" anchor="ctr"/>
            <a:lstStyle/>
            <a:p>
              <a:endParaRPr lang="en-US">
                <a:latin typeface="Corbel" pitchFamily="34" charset="0"/>
              </a:endParaRPr>
            </a:p>
          </p:txBody>
        </p:sp>
      </p:grpSp>
      <p:sp>
        <p:nvSpPr>
          <p:cNvPr id="18436" name="Text Box 10"/>
          <p:cNvSpPr txBox="1">
            <a:spLocks noChangeArrowheads="1"/>
          </p:cNvSpPr>
          <p:nvPr/>
        </p:nvSpPr>
        <p:spPr bwMode="auto">
          <a:xfrm rot="2259526">
            <a:off x="3176588" y="5294313"/>
            <a:ext cx="1452562" cy="369887"/>
          </a:xfrm>
          <a:prstGeom prst="rect">
            <a:avLst/>
          </a:prstGeom>
          <a:noFill/>
          <a:ln w="9525">
            <a:noFill/>
            <a:miter lim="800000"/>
            <a:headEnd/>
            <a:tailEnd/>
          </a:ln>
        </p:spPr>
        <p:txBody>
          <a:bodyPr wrap="none" lIns="91430" tIns="45715" rIns="91430" bIns="45715">
            <a:spAutoFit/>
          </a:bodyPr>
          <a:lstStyle/>
          <a:p>
            <a:pPr defTabSz="455613"/>
            <a:r>
              <a:rPr lang="en-US">
                <a:latin typeface="Corbel" pitchFamily="34" charset="0"/>
              </a:rPr>
              <a:t>Convent Ave.</a:t>
            </a:r>
          </a:p>
        </p:txBody>
      </p:sp>
      <p:sp>
        <p:nvSpPr>
          <p:cNvPr id="18437" name="Text Box 11"/>
          <p:cNvSpPr txBox="1">
            <a:spLocks noChangeArrowheads="1"/>
          </p:cNvSpPr>
          <p:nvPr/>
        </p:nvSpPr>
        <p:spPr bwMode="auto">
          <a:xfrm rot="2502559">
            <a:off x="5803900" y="2447925"/>
            <a:ext cx="1776413" cy="369888"/>
          </a:xfrm>
          <a:prstGeom prst="rect">
            <a:avLst/>
          </a:prstGeom>
          <a:noFill/>
          <a:ln w="9525">
            <a:noFill/>
            <a:miter lim="800000"/>
            <a:headEnd/>
            <a:tailEnd/>
          </a:ln>
        </p:spPr>
        <p:txBody>
          <a:bodyPr wrap="none" lIns="91430" tIns="45715" rIns="91430" bIns="45715">
            <a:spAutoFit/>
          </a:bodyPr>
          <a:lstStyle/>
          <a:p>
            <a:pPr defTabSz="455613"/>
            <a:r>
              <a:rPr lang="en-US">
                <a:latin typeface="Corbel" pitchFamily="34" charset="0"/>
              </a:rPr>
              <a:t>Amsterdam Ave.</a:t>
            </a:r>
          </a:p>
        </p:txBody>
      </p:sp>
      <p:sp>
        <p:nvSpPr>
          <p:cNvPr id="18438" name="Text Box 12"/>
          <p:cNvSpPr txBox="1">
            <a:spLocks noChangeArrowheads="1"/>
          </p:cNvSpPr>
          <p:nvPr/>
        </p:nvSpPr>
        <p:spPr bwMode="auto">
          <a:xfrm>
            <a:off x="5678488" y="5708650"/>
            <a:ext cx="1884362" cy="369888"/>
          </a:xfrm>
          <a:prstGeom prst="rect">
            <a:avLst/>
          </a:prstGeom>
          <a:noFill/>
          <a:ln w="9525">
            <a:noFill/>
            <a:miter lim="800000"/>
            <a:headEnd/>
            <a:tailEnd/>
          </a:ln>
        </p:spPr>
        <p:txBody>
          <a:bodyPr wrap="none" lIns="91430" tIns="45715" rIns="91430" bIns="45715">
            <a:spAutoFit/>
          </a:bodyPr>
          <a:lstStyle/>
          <a:p>
            <a:pPr defTabSz="455613"/>
            <a:r>
              <a:rPr lang="en-US">
                <a:latin typeface="Corbel" pitchFamily="34" charset="0"/>
              </a:rPr>
              <a:t>NAC building roof</a:t>
            </a:r>
          </a:p>
        </p:txBody>
      </p:sp>
      <p:grpSp>
        <p:nvGrpSpPr>
          <p:cNvPr id="18439" name="Group 14"/>
          <p:cNvGrpSpPr>
            <a:grpSpLocks/>
          </p:cNvGrpSpPr>
          <p:nvPr/>
        </p:nvGrpSpPr>
        <p:grpSpPr bwMode="auto">
          <a:xfrm>
            <a:off x="3603625" y="1631950"/>
            <a:ext cx="5332413" cy="3594100"/>
            <a:chOff x="1989" y="1186"/>
            <a:chExt cx="3711" cy="2624"/>
          </a:xfrm>
        </p:grpSpPr>
        <p:pic>
          <p:nvPicPr>
            <p:cNvPr id="18442" name="Picture 15" descr="GoogleEarth_Image"/>
            <p:cNvPicPr>
              <a:picLocks noChangeAspect="1" noChangeArrowheads="1"/>
            </p:cNvPicPr>
            <p:nvPr/>
          </p:nvPicPr>
          <p:blipFill>
            <a:blip r:embed="rId6" cstate="print"/>
            <a:srcRect/>
            <a:stretch>
              <a:fillRect/>
            </a:stretch>
          </p:blipFill>
          <p:spPr bwMode="auto">
            <a:xfrm>
              <a:off x="1989" y="1186"/>
              <a:ext cx="3711" cy="2624"/>
            </a:xfrm>
            <a:prstGeom prst="rect">
              <a:avLst/>
            </a:prstGeom>
            <a:noFill/>
            <a:ln w="9525">
              <a:noFill/>
              <a:miter lim="800000"/>
              <a:headEnd/>
              <a:tailEnd/>
            </a:ln>
          </p:spPr>
        </p:pic>
        <p:pic>
          <p:nvPicPr>
            <p:cNvPr id="18443" name="Picture 16" descr="24ant_radome_194x216"/>
            <p:cNvPicPr>
              <a:picLocks noChangeAspect="1" noChangeArrowheads="1"/>
            </p:cNvPicPr>
            <p:nvPr/>
          </p:nvPicPr>
          <p:blipFill>
            <a:blip r:embed="rId7" cstate="print"/>
            <a:srcRect/>
            <a:stretch>
              <a:fillRect/>
            </a:stretch>
          </p:blipFill>
          <p:spPr bwMode="auto">
            <a:xfrm>
              <a:off x="3374" y="1835"/>
              <a:ext cx="615" cy="661"/>
            </a:xfrm>
            <a:prstGeom prst="rect">
              <a:avLst/>
            </a:prstGeom>
            <a:noFill/>
            <a:ln w="9525">
              <a:noFill/>
              <a:miter lim="800000"/>
              <a:headEnd/>
              <a:tailEnd/>
            </a:ln>
          </p:spPr>
        </p:pic>
      </p:grpSp>
      <p:sp>
        <p:nvSpPr>
          <p:cNvPr id="77841" name="Rectangle 17"/>
          <p:cNvSpPr>
            <a:spLocks noGrp="1" noChangeArrowheads="1"/>
          </p:cNvSpPr>
          <p:nvPr>
            <p:ph type="ctrTitle"/>
          </p:nvPr>
        </p:nvSpPr>
        <p:spPr bwMode="auto">
          <a:xfrm>
            <a:off x="3396590" y="388678"/>
            <a:ext cx="3631384" cy="941463"/>
          </a:xfrm>
          <a:ln>
            <a:solidFill>
              <a:srgbClr val="000000"/>
            </a:solidFill>
            <a:miter lim="800000"/>
            <a:headEnd/>
            <a:tailEnd/>
          </a:ln>
        </p:spPr>
        <p:txBody>
          <a:bodyPr wrap="square" lIns="91430" tIns="45715" rIns="91430" bIns="45715" numCol="1" anchorCtr="0" compatLnSpc="1">
            <a:prstTxWarp prst="textNoShape">
              <a:avLst/>
            </a:prstTxWarp>
            <a:normAutofit fontScale="90000"/>
          </a:bodyPr>
          <a:lstStyle/>
          <a:p>
            <a:pPr fontAlgn="auto">
              <a:spcAft>
                <a:spcPts val="0"/>
              </a:spcAft>
              <a:defRPr/>
            </a:pPr>
            <a:r>
              <a:rPr lang="en-US" sz="2900" b="1" dirty="0">
                <a:solidFill>
                  <a:srgbClr val="7030A0"/>
                </a:solidFill>
                <a:effectLst>
                  <a:outerShdw blurRad="38100" dist="38100" dir="2700000" algn="tl">
                    <a:srgbClr val="000000">
                      <a:alpha val="43137"/>
                    </a:srgbClr>
                  </a:outerShdw>
                </a:effectLst>
              </a:rPr>
              <a:t>New Satellite Data  Acquisition Unit</a:t>
            </a:r>
          </a:p>
        </p:txBody>
      </p:sp>
      <p:sp>
        <p:nvSpPr>
          <p:cNvPr id="18441" name="Text Box 18"/>
          <p:cNvSpPr txBox="1">
            <a:spLocks noChangeArrowheads="1"/>
          </p:cNvSpPr>
          <p:nvPr/>
        </p:nvSpPr>
        <p:spPr bwMode="auto">
          <a:xfrm>
            <a:off x="0" y="5421313"/>
            <a:ext cx="1268413" cy="307975"/>
          </a:xfrm>
          <a:prstGeom prst="rect">
            <a:avLst/>
          </a:prstGeom>
          <a:noFill/>
          <a:ln w="9525">
            <a:noFill/>
            <a:miter lim="800000"/>
            <a:headEnd/>
            <a:tailEnd/>
          </a:ln>
        </p:spPr>
        <p:txBody>
          <a:bodyPr wrap="none" lIns="91430" tIns="45715" rIns="91430" bIns="45715">
            <a:spAutoFit/>
          </a:bodyPr>
          <a:lstStyle/>
          <a:p>
            <a:pPr defTabSz="455613" eaLnBrk="0"/>
            <a:r>
              <a:rPr lang="en-US" sz="1400" b="1">
                <a:solidFill>
                  <a:srgbClr val="000000"/>
                </a:solidFill>
                <a:latin typeface="Corbel" pitchFamily="34" charset="0"/>
              </a:rPr>
              <a:t>Second stage</a:t>
            </a:r>
            <a:r>
              <a:rPr lang="en-US" sz="1400">
                <a:solidFill>
                  <a:srgbClr val="000000"/>
                </a:solidFill>
                <a:latin typeface="Corbel" pitchFamily="34" charset="0"/>
              </a:rPr>
              <a:t>:</a:t>
            </a:r>
          </a:p>
        </p:txBody>
      </p:sp>
    </p:spTree>
    <p:extLst>
      <p:ext uri="{BB962C8B-B14F-4D97-AF65-F5344CB8AC3E}">
        <p14:creationId xmlns:p14="http://schemas.microsoft.com/office/powerpoint/2010/main" val="2239035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noChangeAspect="1"/>
          </p:cNvGrpSpPr>
          <p:nvPr/>
        </p:nvGrpSpPr>
        <p:grpSpPr bwMode="auto">
          <a:xfrm>
            <a:off x="3733800" y="1752600"/>
            <a:ext cx="5216525" cy="3454400"/>
            <a:chOff x="508000" y="985246"/>
            <a:chExt cx="8235772" cy="5453510"/>
          </a:xfrm>
        </p:grpSpPr>
        <p:pic>
          <p:nvPicPr>
            <p:cNvPr id="34826" name="Picture 4" descr="IMG_1172"/>
            <p:cNvPicPr>
              <a:picLocks noChangeAspect="1" noChangeArrowheads="1"/>
            </p:cNvPicPr>
            <p:nvPr/>
          </p:nvPicPr>
          <p:blipFill>
            <a:blip r:embed="rId3" cstate="print">
              <a:extLst>
                <a:ext uri="{28A0092B-C50C-407E-A947-70E740481C1C}">
                  <a14:useLocalDpi xmlns:a14="http://schemas.microsoft.com/office/drawing/2010/main" val="0"/>
                </a:ext>
              </a:extLst>
            </a:blip>
            <a:srcRect t="10539"/>
            <a:stretch>
              <a:fillRect/>
            </a:stretch>
          </p:blipFill>
          <p:spPr bwMode="auto">
            <a:xfrm>
              <a:off x="508000" y="985246"/>
              <a:ext cx="8128000" cy="545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rot="5400000">
              <a:off x="-268853" y="4000214"/>
              <a:ext cx="4726709" cy="75190"/>
            </a:xfrm>
            <a:prstGeom prst="straightConnector1">
              <a:avLst/>
            </a:prstGeom>
            <a:ln w="28575">
              <a:solidFill>
                <a:schemeClr val="bg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219795" y="1601773"/>
              <a:ext cx="190480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829" name="TextBox 6"/>
            <p:cNvSpPr txBox="1">
              <a:spLocks noChangeArrowheads="1"/>
            </p:cNvSpPr>
            <p:nvPr/>
          </p:nvSpPr>
          <p:spPr bwMode="auto">
            <a:xfrm rot="-5400000">
              <a:off x="797531" y="3189441"/>
              <a:ext cx="2293181" cy="72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2400" b="1">
                  <a:solidFill>
                    <a:prstClr val="white"/>
                  </a:solidFill>
                  <a:latin typeface="Calibri" pitchFamily="34" charset="0"/>
                  <a:cs typeface="Arial" charset="0"/>
                </a:rPr>
                <a:t>12 meters</a:t>
              </a:r>
            </a:p>
          </p:txBody>
        </p:sp>
        <p:cxnSp>
          <p:nvCxnSpPr>
            <p:cNvPr id="9" name="Straight Arrow Connector 8"/>
            <p:cNvCxnSpPr/>
            <p:nvPr/>
          </p:nvCxnSpPr>
          <p:spPr>
            <a:xfrm rot="10800000">
              <a:off x="3505560" y="2591727"/>
              <a:ext cx="1067693"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4831" name="TextBox 9"/>
            <p:cNvSpPr txBox="1">
              <a:spLocks noChangeArrowheads="1"/>
            </p:cNvSpPr>
            <p:nvPr/>
          </p:nvSpPr>
          <p:spPr bwMode="auto">
            <a:xfrm>
              <a:off x="4573253" y="2323561"/>
              <a:ext cx="4170519" cy="110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2000" b="1">
                  <a:solidFill>
                    <a:prstClr val="white"/>
                  </a:solidFill>
                  <a:latin typeface="Calibri" pitchFamily="34" charset="0"/>
                  <a:cs typeface="Arial" charset="0"/>
                </a:rPr>
                <a:t>Retractable Instrument</a:t>
              </a:r>
            </a:p>
            <a:p>
              <a:pPr eaLnBrk="1" fontAlgn="auto" hangingPunct="1">
                <a:spcBef>
                  <a:spcPts val="0"/>
                </a:spcBef>
                <a:spcAft>
                  <a:spcPts val="0"/>
                </a:spcAft>
              </a:pPr>
              <a:r>
                <a:rPr lang="en-US" sz="2000" b="1">
                  <a:solidFill>
                    <a:prstClr val="white"/>
                  </a:solidFill>
                  <a:latin typeface="Calibri" pitchFamily="34" charset="0"/>
                  <a:cs typeface="Arial" charset="0"/>
                </a:rPr>
                <a:t> Tower</a:t>
              </a:r>
            </a:p>
          </p:txBody>
        </p:sp>
        <p:cxnSp>
          <p:nvCxnSpPr>
            <p:cNvPr id="11" name="Straight Arrow Connector 10"/>
            <p:cNvCxnSpPr/>
            <p:nvPr/>
          </p:nvCxnSpPr>
          <p:spPr>
            <a:xfrm rot="10800000">
              <a:off x="3733636" y="1601773"/>
              <a:ext cx="1067693"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4833" name="TextBox 11"/>
            <p:cNvSpPr txBox="1">
              <a:spLocks noChangeArrowheads="1"/>
            </p:cNvSpPr>
            <p:nvPr/>
          </p:nvSpPr>
          <p:spPr bwMode="auto">
            <a:xfrm>
              <a:off x="4758721" y="1298522"/>
              <a:ext cx="3170496" cy="62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sz="2000" b="1">
                  <a:solidFill>
                    <a:prstClr val="white"/>
                  </a:solidFill>
                  <a:latin typeface="Calibri" pitchFamily="34" charset="0"/>
                  <a:cs typeface="Arial" charset="0"/>
                </a:rPr>
                <a:t>Instrument Panel</a:t>
              </a:r>
            </a:p>
          </p:txBody>
        </p:sp>
      </p:grpSp>
      <p:sp>
        <p:nvSpPr>
          <p:cNvPr id="16" name="Rectangle 2"/>
          <p:cNvSpPr txBox="1">
            <a:spLocks noChangeArrowheads="1"/>
          </p:cNvSpPr>
          <p:nvPr/>
        </p:nvSpPr>
        <p:spPr bwMode="auto">
          <a:xfrm>
            <a:off x="4631531" y="1371600"/>
            <a:ext cx="3352800" cy="381000"/>
          </a:xfrm>
          <a:prstGeom prst="rect">
            <a:avLst/>
          </a:prstGeom>
          <a:noFill/>
          <a:ln w="9525">
            <a:noFill/>
            <a:miter lim="800000"/>
            <a:headEnd/>
            <a:tailEnd/>
          </a:ln>
        </p:spPr>
        <p:txBody>
          <a:bodyPr anchor="ctr"/>
          <a:lstStyle/>
          <a:p>
            <a:pPr algn="ctr" fontAlgn="auto">
              <a:spcBef>
                <a:spcPts val="0"/>
              </a:spcBef>
              <a:spcAft>
                <a:spcPts val="0"/>
              </a:spcAft>
              <a:defRPr/>
            </a:pPr>
            <a:r>
              <a:rPr lang="en-US" sz="2400" b="1" dirty="0">
                <a:solidFill>
                  <a:srgbClr val="7030A0"/>
                </a:solidFill>
                <a:effectLst>
                  <a:outerShdw blurRad="38100" dist="38100" dir="2700000" algn="tl">
                    <a:srgbClr val="000000">
                      <a:alpha val="43137"/>
                    </a:srgbClr>
                  </a:outerShdw>
                </a:effectLst>
                <a:latin typeface="Calibri"/>
              </a:rPr>
              <a:t>LISCO Tower</a:t>
            </a:r>
          </a:p>
        </p:txBody>
      </p:sp>
      <p:sp>
        <p:nvSpPr>
          <p:cNvPr id="12" name="Espace réservé du numéro de diapositive 1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E92E3CA-69EC-4625-82D4-023B7073D60E}" type="slidenum">
              <a:rPr lang="en-US" sz="1200">
                <a:solidFill>
                  <a:prstClr val="black">
                    <a:tint val="75000"/>
                  </a:prstClr>
                </a:solidFill>
                <a:latin typeface="Calibri"/>
                <a:cs typeface="Arial" charset="0"/>
              </a:rPr>
              <a:pPr algn="r" fontAlgn="auto">
                <a:spcBef>
                  <a:spcPts val="0"/>
                </a:spcBef>
                <a:spcAft>
                  <a:spcPts val="0"/>
                </a:spcAft>
                <a:defRPr/>
              </a:pPr>
              <a:t>17</a:t>
            </a:fld>
            <a:endParaRPr lang="en-US" sz="1200">
              <a:solidFill>
                <a:prstClr val="black">
                  <a:tint val="75000"/>
                </a:prstClr>
              </a:solidFill>
              <a:latin typeface="Calibri"/>
              <a:cs typeface="Arial" charset="0"/>
            </a:endParaRPr>
          </a:p>
        </p:txBody>
      </p:sp>
      <p:sp>
        <p:nvSpPr>
          <p:cNvPr id="34821" name="Rectangle 13"/>
          <p:cNvSpPr>
            <a:spLocks noChangeArrowheads="1"/>
          </p:cNvSpPr>
          <p:nvPr/>
        </p:nvSpPr>
        <p:spPr bwMode="auto">
          <a:xfrm>
            <a:off x="457200" y="0"/>
            <a:ext cx="868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fontAlgn="auto">
              <a:spcBef>
                <a:spcPts val="1200"/>
              </a:spcBef>
              <a:spcAft>
                <a:spcPts val="1200"/>
              </a:spcAft>
              <a:buClr>
                <a:srgbClr val="A6A6A6"/>
              </a:buClr>
              <a:buSzPct val="136000"/>
            </a:pPr>
            <a:r>
              <a:rPr lang="en-US" sz="3200" b="1" dirty="0" smtClean="0">
                <a:solidFill>
                  <a:srgbClr val="7030A0"/>
                </a:solidFill>
                <a:effectLst>
                  <a:outerShdw blurRad="38100" dist="38100" dir="2700000" algn="tl">
                    <a:srgbClr val="000000">
                      <a:alpha val="43137"/>
                    </a:srgbClr>
                  </a:outerShdw>
                </a:effectLst>
                <a:latin typeface="Calibri"/>
                <a:cs typeface="Times New Roman" pitchFamily="18" charset="0"/>
              </a:rPr>
              <a:t>Long Island Sound Coastal Observatory (LISCO</a:t>
            </a:r>
            <a:endParaRPr lang="en-US" sz="3200" b="1" dirty="0">
              <a:solidFill>
                <a:srgbClr val="7030A0"/>
              </a:solidFill>
              <a:effectLst>
                <a:outerShdw blurRad="38100" dist="38100" dir="2700000" algn="tl">
                  <a:srgbClr val="000000">
                    <a:alpha val="43137"/>
                  </a:srgbClr>
                </a:outerShdw>
              </a:effectLst>
              <a:latin typeface="Calibri"/>
              <a:cs typeface="Times New Roman" pitchFamily="18" charset="0"/>
            </a:endParaRPr>
          </a:p>
        </p:txBody>
      </p:sp>
      <p:sp>
        <p:nvSpPr>
          <p:cNvPr id="15" name="Rectangle 14"/>
          <p:cNvSpPr/>
          <p:nvPr/>
        </p:nvSpPr>
        <p:spPr>
          <a:xfrm>
            <a:off x="381000" y="615875"/>
            <a:ext cx="8610600" cy="806375"/>
          </a:xfrm>
          <a:prstGeom prst="rect">
            <a:avLst/>
          </a:prstGeom>
        </p:spPr>
        <p:txBody>
          <a:bodyPr>
            <a:spAutoFit/>
          </a:bodyPr>
          <a:lstStyle/>
          <a:p>
            <a:pPr marL="177800" indent="-177800" fontAlgn="auto">
              <a:lnSpc>
                <a:spcPct val="80000"/>
              </a:lnSpc>
              <a:spcBef>
                <a:spcPct val="50000"/>
              </a:spcBef>
              <a:spcAft>
                <a:spcPts val="0"/>
              </a:spcAft>
              <a:buClr>
                <a:srgbClr val="EEECE1">
                  <a:lumMod val="75000"/>
                </a:srgbClr>
              </a:buClr>
              <a:buSzPct val="141000"/>
              <a:defRPr/>
            </a:pPr>
            <a:r>
              <a:rPr lang="en-US" sz="1600" b="1" dirty="0" smtClean="0">
                <a:solidFill>
                  <a:prstClr val="black"/>
                </a:solidFill>
                <a:latin typeface="Times New Roman" pitchFamily="18" charset="0"/>
                <a:cs typeface="Times New Roman" pitchFamily="18" charset="0"/>
              </a:rPr>
              <a:t>Platform:  </a:t>
            </a:r>
            <a:r>
              <a:rPr lang="en-US" sz="1600" dirty="0" smtClean="0">
                <a:solidFill>
                  <a:prstClr val="black"/>
                </a:solidFill>
                <a:latin typeface="Times New Roman" pitchFamily="18" charset="0"/>
                <a:cs typeface="Times New Roman" pitchFamily="18" charset="0"/>
              </a:rPr>
              <a:t>Unique collocated  multispectral </a:t>
            </a:r>
            <a:r>
              <a:rPr lang="en-US" sz="1600" b="1" dirty="0" err="1">
                <a:solidFill>
                  <a:prstClr val="black"/>
                </a:solidFill>
                <a:latin typeface="Times New Roman" pitchFamily="18" charset="0"/>
                <a:cs typeface="Times New Roman" pitchFamily="18" charset="0"/>
              </a:rPr>
              <a:t>SeaPRISM</a:t>
            </a:r>
            <a:r>
              <a:rPr lang="en-US" sz="1600" dirty="0">
                <a:solidFill>
                  <a:prstClr val="black"/>
                </a:solidFill>
                <a:latin typeface="Times New Roman" pitchFamily="18" charset="0"/>
                <a:cs typeface="Times New Roman" pitchFamily="18" charset="0"/>
              </a:rPr>
              <a:t> </a:t>
            </a:r>
            <a:r>
              <a:rPr lang="en-US" sz="1600" dirty="0" smtClean="0">
                <a:solidFill>
                  <a:prstClr val="black"/>
                </a:solidFill>
                <a:latin typeface="Times New Roman" pitchFamily="18" charset="0"/>
                <a:cs typeface="Times New Roman" pitchFamily="18" charset="0"/>
              </a:rPr>
              <a:t> </a:t>
            </a:r>
            <a:r>
              <a:rPr lang="en-US" sz="1600" b="1" dirty="0" smtClean="0">
                <a:solidFill>
                  <a:prstClr val="black"/>
                </a:solidFill>
                <a:latin typeface="Times New Roman" pitchFamily="18" charset="0"/>
                <a:cs typeface="Times New Roman" pitchFamily="18" charset="0"/>
              </a:rPr>
              <a:t>AND</a:t>
            </a:r>
            <a:r>
              <a:rPr lang="en-US" sz="1600" dirty="0" smtClean="0">
                <a:solidFill>
                  <a:prstClr val="black"/>
                </a:solidFill>
                <a:latin typeface="Times New Roman" pitchFamily="18" charset="0"/>
                <a:cs typeface="Times New Roman" pitchFamily="18" charset="0"/>
              </a:rPr>
              <a:t> </a:t>
            </a:r>
            <a:r>
              <a:rPr lang="en-US" sz="1600" dirty="0" err="1" smtClean="0">
                <a:solidFill>
                  <a:prstClr val="black"/>
                </a:solidFill>
                <a:latin typeface="Times New Roman" pitchFamily="18" charset="0"/>
                <a:cs typeface="Times New Roman" pitchFamily="18" charset="0"/>
              </a:rPr>
              <a:t>hyperspectral</a:t>
            </a:r>
            <a:r>
              <a:rPr lang="en-US" sz="1600" dirty="0" smtClean="0">
                <a:solidFill>
                  <a:prstClr val="black"/>
                </a:solidFill>
                <a:latin typeface="Times New Roman" pitchFamily="18" charset="0"/>
                <a:cs typeface="Times New Roman" pitchFamily="18" charset="0"/>
              </a:rPr>
              <a:t> </a:t>
            </a:r>
            <a:r>
              <a:rPr lang="en-US" sz="1600" b="1" dirty="0" err="1">
                <a:solidFill>
                  <a:prstClr val="black"/>
                </a:solidFill>
                <a:latin typeface="Times New Roman" pitchFamily="18" charset="0"/>
                <a:cs typeface="Times New Roman" pitchFamily="18" charset="0"/>
              </a:rPr>
              <a:t>HyperSAS</a:t>
            </a:r>
            <a:r>
              <a:rPr lang="en-US" sz="1600" dirty="0">
                <a:solidFill>
                  <a:prstClr val="black"/>
                </a:solidFill>
                <a:latin typeface="Times New Roman" pitchFamily="18" charset="0"/>
                <a:cs typeface="Times New Roman" pitchFamily="18" charset="0"/>
              </a:rPr>
              <a:t> </a:t>
            </a:r>
            <a:r>
              <a:rPr lang="en-US" sz="1600" dirty="0" smtClean="0">
                <a:solidFill>
                  <a:prstClr val="black"/>
                </a:solidFill>
                <a:latin typeface="Times New Roman" pitchFamily="18" charset="0"/>
                <a:cs typeface="Times New Roman" pitchFamily="18" charset="0"/>
              </a:rPr>
              <a:t>radiometer instrumentations</a:t>
            </a:r>
          </a:p>
          <a:p>
            <a:pPr marL="177800" indent="-177800" fontAlgn="auto">
              <a:lnSpc>
                <a:spcPct val="80000"/>
              </a:lnSpc>
              <a:spcBef>
                <a:spcPct val="50000"/>
              </a:spcBef>
              <a:spcAft>
                <a:spcPts val="0"/>
              </a:spcAft>
              <a:buClr>
                <a:srgbClr val="EEECE1">
                  <a:lumMod val="75000"/>
                </a:srgbClr>
              </a:buClr>
              <a:buSzPct val="141000"/>
              <a:defRPr/>
            </a:pPr>
            <a:r>
              <a:rPr lang="en-US" sz="1600" dirty="0" smtClean="0">
                <a:solidFill>
                  <a:prstClr val="black"/>
                </a:solidFill>
                <a:latin typeface="Times New Roman" pitchFamily="18" charset="0"/>
                <a:cs typeface="Times New Roman" pitchFamily="18" charset="0"/>
              </a:rPr>
              <a:t>Play important role in satellite ocean color  validation and coastal water quality retrievals</a:t>
            </a:r>
            <a:endParaRPr lang="en-US" sz="1600" dirty="0">
              <a:solidFill>
                <a:prstClr val="black"/>
              </a:solidFill>
              <a:latin typeface="Times New Roman" pitchFamily="18" charset="0"/>
              <a:cs typeface="Times New Roman" pitchFamily="18" charset="0"/>
            </a:endParaRPr>
          </a:p>
        </p:txBody>
      </p:sp>
      <p:grpSp>
        <p:nvGrpSpPr>
          <p:cNvPr id="3" name="Group 9"/>
          <p:cNvGrpSpPr>
            <a:grpSpLocks/>
          </p:cNvGrpSpPr>
          <p:nvPr/>
        </p:nvGrpSpPr>
        <p:grpSpPr bwMode="auto">
          <a:xfrm>
            <a:off x="228600" y="1981200"/>
            <a:ext cx="3048000" cy="2819400"/>
            <a:chOff x="6480" y="7560"/>
            <a:chExt cx="5040" cy="4358"/>
          </a:xfrm>
        </p:grpSpPr>
        <p:pic>
          <p:nvPicPr>
            <p:cNvPr id="3482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0" y="7560"/>
              <a:ext cx="5040" cy="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Oval 11"/>
            <p:cNvSpPr>
              <a:spLocks noChangeArrowheads="1"/>
            </p:cNvSpPr>
            <p:nvPr/>
          </p:nvSpPr>
          <p:spPr bwMode="auto">
            <a:xfrm>
              <a:off x="8820" y="9540"/>
              <a:ext cx="360" cy="180"/>
            </a:xfrm>
            <a:prstGeom prst="ellipse">
              <a:avLst/>
            </a:prstGeom>
            <a:solidFill>
              <a:srgbClr val="FFFFFF">
                <a:alpha val="0"/>
              </a:srgbClr>
            </a:solidFill>
            <a:ln w="25400">
              <a:solidFill>
                <a:srgbClr val="FF0000"/>
              </a:solidFill>
              <a:round/>
              <a:headEnd/>
              <a:tailEnd/>
            </a:ln>
          </p:spPr>
          <p:txBody>
            <a:bodyPr/>
            <a:lstStyle/>
            <a:p>
              <a:pPr fontAlgn="auto">
                <a:spcBef>
                  <a:spcPts val="0"/>
                </a:spcBef>
                <a:spcAft>
                  <a:spcPts val="0"/>
                </a:spcAft>
              </a:pPr>
              <a:endParaRPr lang="en-US">
                <a:solidFill>
                  <a:prstClr val="black"/>
                </a:solidFill>
                <a:latin typeface="Calibri"/>
              </a:endParaRPr>
            </a:p>
          </p:txBody>
        </p:sp>
      </p:grpSp>
    </p:spTree>
    <p:extLst>
      <p:ext uri="{BB962C8B-B14F-4D97-AF65-F5344CB8AC3E}">
        <p14:creationId xmlns:p14="http://schemas.microsoft.com/office/powerpoint/2010/main" val="343382215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Documents and Settings\Shakila Merchant\My Documents\Backup\PHOTO GALLERY\2010\LISCO-Fields\IMG_1145.jpg"/>
          <p:cNvPicPr>
            <a:picLocks noGrp="1" noChangeAspect="1" noChangeArrowheads="1"/>
          </p:cNvPicPr>
          <p:nvPr>
            <p:ph idx="1"/>
          </p:nvPr>
        </p:nvPicPr>
        <p:blipFill>
          <a:blip r:embed="rId2" cstate="print"/>
          <a:stretch>
            <a:fillRect/>
          </a:stretch>
        </p:blipFill>
        <p:spPr bwMode="auto">
          <a:xfrm>
            <a:off x="46020" y="911433"/>
            <a:ext cx="2492033" cy="1869831"/>
          </a:xfrm>
          <a:prstGeom prst="rect">
            <a:avLst/>
          </a:prstGeom>
          <a:ln>
            <a:noFill/>
          </a:ln>
          <a:effectLst>
            <a:softEdge rad="127000"/>
          </a:effectLst>
        </p:spPr>
      </p:pic>
      <p:grpSp>
        <p:nvGrpSpPr>
          <p:cNvPr id="6" name="Group 14"/>
          <p:cNvGrpSpPr>
            <a:grpSpLocks noChangeAspect="1"/>
          </p:cNvGrpSpPr>
          <p:nvPr/>
        </p:nvGrpSpPr>
        <p:grpSpPr bwMode="auto">
          <a:xfrm>
            <a:off x="-129635" y="2439541"/>
            <a:ext cx="3185298" cy="2137283"/>
            <a:chOff x="508000" y="985246"/>
            <a:chExt cx="8128000" cy="5453510"/>
          </a:xfrm>
        </p:grpSpPr>
        <p:pic>
          <p:nvPicPr>
            <p:cNvPr id="8" name="Picture 4" descr="IMG_1172"/>
            <p:cNvPicPr>
              <a:picLocks noChangeAspect="1" noChangeArrowheads="1"/>
            </p:cNvPicPr>
            <p:nvPr/>
          </p:nvPicPr>
          <p:blipFill>
            <a:blip r:embed="rId3" cstate="print"/>
            <a:srcRect t="10539"/>
            <a:stretch>
              <a:fillRect/>
            </a:stretch>
          </p:blipFill>
          <p:spPr bwMode="auto">
            <a:xfrm>
              <a:off x="508000" y="985246"/>
              <a:ext cx="8128000" cy="5453510"/>
            </a:xfrm>
            <a:prstGeom prst="rect">
              <a:avLst/>
            </a:prstGeom>
            <a:noFill/>
            <a:ln w="9525">
              <a:noFill/>
              <a:miter lim="800000"/>
              <a:headEnd/>
              <a:tailEnd/>
            </a:ln>
            <a:effectLst>
              <a:softEdge rad="317500"/>
            </a:effectLst>
          </p:spPr>
        </p:pic>
        <p:cxnSp>
          <p:nvCxnSpPr>
            <p:cNvPr id="9" name="Straight Arrow Connector 8"/>
            <p:cNvCxnSpPr/>
            <p:nvPr/>
          </p:nvCxnSpPr>
          <p:spPr>
            <a:xfrm flipH="1">
              <a:off x="2132097" y="1674454"/>
              <a:ext cx="2" cy="4098774"/>
            </a:xfrm>
            <a:prstGeom prst="straightConnector1">
              <a:avLst/>
            </a:prstGeom>
            <a:ln w="28575">
              <a:solidFill>
                <a:schemeClr val="bg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19795" y="1601773"/>
              <a:ext cx="190480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6"/>
            <p:cNvSpPr txBox="1">
              <a:spLocks noChangeArrowheads="1"/>
            </p:cNvSpPr>
            <p:nvPr/>
          </p:nvSpPr>
          <p:spPr bwMode="auto">
            <a:xfrm rot="16200000">
              <a:off x="652134" y="3225009"/>
              <a:ext cx="1925011" cy="650686"/>
            </a:xfrm>
            <a:prstGeom prst="rect">
              <a:avLst/>
            </a:prstGeom>
            <a:noFill/>
            <a:ln w="28575">
              <a:noFill/>
              <a:miter lim="800000"/>
              <a:headEnd/>
              <a:tailEnd/>
            </a:ln>
          </p:spPr>
          <p:txBody>
            <a:bodyPr wrap="none">
              <a:spAutoFit/>
            </a:bodyPr>
            <a:lstStyle/>
            <a:p>
              <a:r>
                <a:rPr lang="en-US" sz="1200" b="1" dirty="0">
                  <a:solidFill>
                    <a:schemeClr val="bg1"/>
                  </a:solidFill>
                  <a:latin typeface="Calibri" pitchFamily="34" charset="0"/>
                  <a:cs typeface="Arial" charset="0"/>
                </a:rPr>
                <a:t>12 meters</a:t>
              </a:r>
            </a:p>
          </p:txBody>
        </p:sp>
        <p:cxnSp>
          <p:nvCxnSpPr>
            <p:cNvPr id="12" name="Straight Arrow Connector 11"/>
            <p:cNvCxnSpPr/>
            <p:nvPr/>
          </p:nvCxnSpPr>
          <p:spPr>
            <a:xfrm rot="10800000">
              <a:off x="3505560" y="2591727"/>
              <a:ext cx="1067693"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9"/>
            <p:cNvSpPr txBox="1">
              <a:spLocks noChangeArrowheads="1"/>
            </p:cNvSpPr>
            <p:nvPr/>
          </p:nvSpPr>
          <p:spPr bwMode="auto">
            <a:xfrm>
              <a:off x="4573252" y="2323560"/>
              <a:ext cx="3901706" cy="1084428"/>
            </a:xfrm>
            <a:prstGeom prst="rect">
              <a:avLst/>
            </a:prstGeom>
            <a:noFill/>
            <a:ln w="28575">
              <a:noFill/>
              <a:miter lim="800000"/>
              <a:headEnd/>
              <a:tailEnd/>
            </a:ln>
          </p:spPr>
          <p:txBody>
            <a:bodyPr wrap="none">
              <a:spAutoFit/>
            </a:bodyPr>
            <a:lstStyle/>
            <a:p>
              <a:r>
                <a:rPr lang="en-US" sz="1200" b="1" dirty="0">
                  <a:solidFill>
                    <a:schemeClr val="bg1"/>
                  </a:solidFill>
                  <a:latin typeface="Calibri" pitchFamily="34" charset="0"/>
                  <a:cs typeface="Arial" charset="0"/>
                </a:rPr>
                <a:t>Retractable Instrument</a:t>
              </a:r>
            </a:p>
            <a:p>
              <a:r>
                <a:rPr lang="en-US" sz="1200" b="1" dirty="0">
                  <a:solidFill>
                    <a:schemeClr val="bg1"/>
                  </a:solidFill>
                  <a:latin typeface="Calibri" pitchFamily="34" charset="0"/>
                  <a:cs typeface="Arial" charset="0"/>
                </a:rPr>
                <a:t> Tower</a:t>
              </a:r>
            </a:p>
          </p:txBody>
        </p:sp>
        <p:cxnSp>
          <p:nvCxnSpPr>
            <p:cNvPr id="14" name="Straight Arrow Connector 13"/>
            <p:cNvCxnSpPr/>
            <p:nvPr/>
          </p:nvCxnSpPr>
          <p:spPr>
            <a:xfrm rot="10800000">
              <a:off x="3733636" y="1601773"/>
              <a:ext cx="1067693"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1"/>
            <p:cNvSpPr txBox="1">
              <a:spLocks noChangeArrowheads="1"/>
            </p:cNvSpPr>
            <p:nvPr/>
          </p:nvSpPr>
          <p:spPr bwMode="auto">
            <a:xfrm>
              <a:off x="4758722" y="1298523"/>
              <a:ext cx="3017554" cy="650657"/>
            </a:xfrm>
            <a:prstGeom prst="rect">
              <a:avLst/>
            </a:prstGeom>
            <a:noFill/>
            <a:ln w="28575">
              <a:noFill/>
              <a:miter lim="800000"/>
              <a:headEnd/>
              <a:tailEnd/>
            </a:ln>
          </p:spPr>
          <p:txBody>
            <a:bodyPr wrap="none">
              <a:spAutoFit/>
            </a:bodyPr>
            <a:lstStyle/>
            <a:p>
              <a:r>
                <a:rPr lang="en-US" sz="1200" b="1" dirty="0">
                  <a:solidFill>
                    <a:schemeClr val="bg1"/>
                  </a:solidFill>
                  <a:latin typeface="Calibri" pitchFamily="34" charset="0"/>
                  <a:cs typeface="Arial" charset="0"/>
                </a:rPr>
                <a:t>Instrument Panel</a:t>
              </a:r>
            </a:p>
          </p:txBody>
        </p:sp>
      </p:grpSp>
      <p:grpSp>
        <p:nvGrpSpPr>
          <p:cNvPr id="16" name="Group 9"/>
          <p:cNvGrpSpPr>
            <a:grpSpLocks/>
          </p:cNvGrpSpPr>
          <p:nvPr/>
        </p:nvGrpSpPr>
        <p:grpSpPr bwMode="auto">
          <a:xfrm>
            <a:off x="73953" y="4343400"/>
            <a:ext cx="2362200" cy="1957280"/>
            <a:chOff x="6480" y="5948"/>
            <a:chExt cx="5040" cy="4358"/>
          </a:xfrm>
        </p:grpSpPr>
        <p:pic>
          <p:nvPicPr>
            <p:cNvPr id="17" name="Picture 10"/>
            <p:cNvPicPr>
              <a:picLocks noChangeAspect="1" noChangeArrowheads="1"/>
            </p:cNvPicPr>
            <p:nvPr/>
          </p:nvPicPr>
          <p:blipFill>
            <a:blip r:embed="rId4" cstate="print"/>
            <a:srcRect/>
            <a:stretch>
              <a:fillRect/>
            </a:stretch>
          </p:blipFill>
          <p:spPr bwMode="auto">
            <a:xfrm>
              <a:off x="6480" y="5948"/>
              <a:ext cx="5040" cy="4358"/>
            </a:xfrm>
            <a:prstGeom prst="rect">
              <a:avLst/>
            </a:prstGeom>
            <a:noFill/>
            <a:ln w="9525">
              <a:noFill/>
              <a:miter lim="800000"/>
              <a:headEnd/>
              <a:tailEnd/>
            </a:ln>
            <a:effectLst>
              <a:softEdge rad="127000"/>
            </a:effectLst>
          </p:spPr>
        </p:pic>
        <p:sp>
          <p:nvSpPr>
            <p:cNvPr id="18" name="Oval 11"/>
            <p:cNvSpPr>
              <a:spLocks noChangeArrowheads="1"/>
            </p:cNvSpPr>
            <p:nvPr/>
          </p:nvSpPr>
          <p:spPr bwMode="auto">
            <a:xfrm>
              <a:off x="8820" y="9540"/>
              <a:ext cx="360" cy="180"/>
            </a:xfrm>
            <a:prstGeom prst="ellipse">
              <a:avLst/>
            </a:prstGeom>
            <a:solidFill>
              <a:srgbClr val="FFFFFF">
                <a:alpha val="0"/>
              </a:srgbClr>
            </a:solidFill>
            <a:ln w="25400">
              <a:solidFill>
                <a:srgbClr val="FF0000"/>
              </a:solidFill>
              <a:round/>
              <a:headEnd/>
              <a:tailEnd/>
            </a:ln>
          </p:spPr>
          <p:txBody>
            <a:bodyPr/>
            <a:lstStyle/>
            <a:p>
              <a:endParaRPr lang="en-US">
                <a:latin typeface="Corbel" pitchFamily="34" charset="0"/>
              </a:endParaRPr>
            </a:p>
          </p:txBody>
        </p:sp>
      </p:grpSp>
      <p:sp>
        <p:nvSpPr>
          <p:cNvPr id="19" name="Content Placeholder 2"/>
          <p:cNvSpPr txBox="1">
            <a:spLocks/>
          </p:cNvSpPr>
          <p:nvPr/>
        </p:nvSpPr>
        <p:spPr>
          <a:xfrm>
            <a:off x="3200400" y="914400"/>
            <a:ext cx="5719598" cy="5231746"/>
          </a:xfrm>
          <a:prstGeom prst="rect">
            <a:avLst/>
          </a:prstGeom>
        </p:spPr>
        <p:txBody>
          <a:bodyPr vert="horz" lIns="91440" tIns="45720" rIns="91440" bIns="45720" rtlCol="0" anchor="ctr" anchorCtr="0">
            <a:normAutofit fontScale="70000" lnSpcReduction="2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2900" b="1" u="sng" dirty="0" smtClean="0">
                <a:solidFill>
                  <a:srgbClr val="00B0F0"/>
                </a:solidFill>
              </a:rPr>
              <a:t>Research &amp; Product</a:t>
            </a:r>
            <a:r>
              <a:rPr lang="en-US" sz="2900" b="1" u="sng" dirty="0" smtClean="0"/>
              <a:t>: </a:t>
            </a:r>
            <a:r>
              <a:rPr lang="en-US" sz="2900" dirty="0" smtClean="0"/>
              <a:t>Developed </a:t>
            </a:r>
            <a:r>
              <a:rPr lang="en-US" sz="2900" dirty="0">
                <a:solidFill>
                  <a:srgbClr val="00B0F0"/>
                </a:solidFill>
                <a:effectLst>
                  <a:outerShdw blurRad="38100" dist="38100" dir="2700000" algn="tl">
                    <a:srgbClr val="000000">
                      <a:alpha val="43137"/>
                    </a:srgbClr>
                  </a:outerShdw>
                </a:effectLst>
              </a:rPr>
              <a:t>Long Island Sound Coastal Observatory (LISCO) </a:t>
            </a:r>
            <a:r>
              <a:rPr lang="en-US" sz="2900" dirty="0"/>
              <a:t>for the validation of the Ocean Color satellites. It is a part of NASA AERONET –Ocean Color Network and data are heavily used in post – launch validation of the JPSS-VIIRS sensor. In addition to the standard AERONET instrument LISCO has a hyperspectral instrument which significantly improves observational and validation capabilities. </a:t>
            </a:r>
            <a:endParaRPr lang="en-US" sz="2900" dirty="0" smtClean="0"/>
          </a:p>
          <a:p>
            <a:pPr marL="0" indent="0">
              <a:buNone/>
            </a:pPr>
            <a:r>
              <a:rPr lang="en-US" sz="2900" b="1" u="sng" dirty="0" smtClean="0">
                <a:solidFill>
                  <a:srgbClr val="00B0F0"/>
                </a:solidFill>
              </a:rPr>
              <a:t>End </a:t>
            </a:r>
            <a:r>
              <a:rPr lang="en-US" sz="2900" b="1" u="sng" dirty="0">
                <a:solidFill>
                  <a:srgbClr val="00B0F0"/>
                </a:solidFill>
              </a:rPr>
              <a:t>users: </a:t>
            </a:r>
            <a:r>
              <a:rPr lang="en-US" sz="2900" dirty="0"/>
              <a:t>NOAA-NASA-Navy JPSS-VIIRS validation/calibration team, International Ocean Color community (LISCO data are in the European database as well for the validation of MERIS and other international sensors, etc.). </a:t>
            </a:r>
            <a:endParaRPr lang="en-US" sz="2900" dirty="0" smtClean="0"/>
          </a:p>
          <a:p>
            <a:pPr marL="0" indent="0">
              <a:buNone/>
            </a:pPr>
            <a:r>
              <a:rPr lang="en-US" sz="2900" b="1" u="sng" dirty="0" smtClean="0">
                <a:solidFill>
                  <a:srgbClr val="00B0F0"/>
                </a:solidFill>
              </a:rPr>
              <a:t>Enterprise </a:t>
            </a:r>
            <a:r>
              <a:rPr lang="en-US" sz="2900" b="1" u="sng" dirty="0">
                <a:solidFill>
                  <a:srgbClr val="00B0F0"/>
                </a:solidFill>
              </a:rPr>
              <a:t>Objective</a:t>
            </a:r>
            <a:r>
              <a:rPr lang="en-US" sz="2900" dirty="0"/>
              <a:t>:  Accurate and reliable data from sustained and integrated earth observing systems.</a:t>
            </a:r>
          </a:p>
          <a:p>
            <a:pPr marL="0" indent="0">
              <a:buNone/>
            </a:pPr>
            <a:r>
              <a:rPr lang="en-US" sz="2900" b="1" u="sng" dirty="0" smtClean="0">
                <a:solidFill>
                  <a:srgbClr val="00B0F0"/>
                </a:solidFill>
              </a:rPr>
              <a:t>Research:</a:t>
            </a:r>
            <a:r>
              <a:rPr lang="en-US" sz="2900" b="1" u="sng" dirty="0" smtClean="0"/>
              <a:t> </a:t>
            </a:r>
            <a:r>
              <a:rPr lang="en-US" sz="2900" dirty="0" smtClean="0"/>
              <a:t>New </a:t>
            </a:r>
            <a:r>
              <a:rPr lang="en-US" sz="2900" dirty="0"/>
              <a:t>technique for </a:t>
            </a:r>
            <a:r>
              <a:rPr lang="en-US" sz="2900" b="1" dirty="0">
                <a:solidFill>
                  <a:srgbClr val="00B0F0"/>
                </a:solidFill>
                <a:effectLst>
                  <a:outerShdw blurRad="38100" dist="38100" dir="2700000" algn="tl">
                    <a:srgbClr val="000000">
                      <a:alpha val="43137"/>
                    </a:srgbClr>
                  </a:outerShdw>
                </a:effectLst>
              </a:rPr>
              <a:t>harmful algal blooms detection. </a:t>
            </a:r>
            <a:endParaRPr lang="en-US" sz="2900" b="1" dirty="0" smtClean="0">
              <a:solidFill>
                <a:srgbClr val="00B0F0"/>
              </a:solidFill>
              <a:effectLst>
                <a:outerShdw blurRad="38100" dist="38100" dir="2700000" algn="tl">
                  <a:srgbClr val="000000">
                    <a:alpha val="43137"/>
                  </a:srgbClr>
                </a:outerShdw>
              </a:effectLst>
            </a:endParaRPr>
          </a:p>
          <a:p>
            <a:pPr marL="0" indent="0">
              <a:buNone/>
            </a:pPr>
            <a:r>
              <a:rPr lang="en-US" sz="2900" b="1" u="sng" dirty="0">
                <a:solidFill>
                  <a:srgbClr val="00B0F0"/>
                </a:solidFill>
              </a:rPr>
              <a:t>End users: </a:t>
            </a:r>
            <a:r>
              <a:rPr lang="en-US" sz="2900" dirty="0"/>
              <a:t>West Florida Shelf coastal communities. </a:t>
            </a:r>
            <a:endParaRPr lang="en-US" dirty="0"/>
          </a:p>
        </p:txBody>
      </p:sp>
      <p:sp>
        <p:nvSpPr>
          <p:cNvPr id="21" name="Title 3"/>
          <p:cNvSpPr txBox="1">
            <a:spLocks/>
          </p:cNvSpPr>
          <p:nvPr/>
        </p:nvSpPr>
        <p:spPr>
          <a:xfrm>
            <a:off x="0" y="139078"/>
            <a:ext cx="8996198" cy="470522"/>
          </a:xfrm>
          <a:prstGeom prst="rect">
            <a:avLst/>
          </a:prstGeom>
        </p:spPr>
        <p:txBody>
          <a:bodyPr vert="horz" lIns="0" tIns="45720" rIns="0" bIns="45720" rtlCol="0" anchor="ctr">
            <a:noAutofit/>
          </a:bodyPr>
          <a:lstStyle>
            <a:lvl1pPr algn="ctr">
              <a:spcBef>
                <a:spcPct val="0"/>
              </a:spcBef>
              <a:buNone/>
              <a:defRPr sz="2400" b="1" cap="all">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000" dirty="0">
                <a:effectLst>
                  <a:outerShdw blurRad="38100" dist="38100" dir="2700000" algn="tl">
                    <a:srgbClr val="000000">
                      <a:alpha val="43137"/>
                    </a:srgbClr>
                  </a:outerShdw>
                  <a:reflection blurRad="12700" stA="28000" endPos="45000" dist="1000" dir="5400000" sy="-100000" algn="bl" rotWithShape="0"/>
                </a:effectLst>
              </a:rPr>
              <a:t>Coastal and Ocean Studies: Resilient Ecosystems and Healthy Oceans</a:t>
            </a:r>
          </a:p>
        </p:txBody>
      </p:sp>
    </p:spTree>
    <p:extLst>
      <p:ext uri="{BB962C8B-B14F-4D97-AF65-F5344CB8AC3E}">
        <p14:creationId xmlns:p14="http://schemas.microsoft.com/office/powerpoint/2010/main" val="1982175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638300"/>
            <a:ext cx="8305800" cy="4419600"/>
          </a:xfrm>
        </p:spPr>
        <p:txBody>
          <a:bodyPr>
            <a:normAutofit lnSpcReduction="10000"/>
          </a:bodyPr>
          <a:lstStyle/>
          <a:p>
            <a:pPr marL="0" indent="0" algn="ctr">
              <a:buNone/>
            </a:pPr>
            <a:r>
              <a:rPr lang="en-US" b="1" dirty="0" smtClean="0">
                <a:solidFill>
                  <a:srgbClr val="C00000"/>
                </a:solidFill>
                <a:effectLst>
                  <a:outerShdw blurRad="38100" dist="38100" dir="2700000" algn="tl">
                    <a:srgbClr val="000000">
                      <a:alpha val="43137"/>
                    </a:srgbClr>
                  </a:outerShdw>
                </a:effectLst>
              </a:rPr>
              <a:t>Climate and ISCCP related Global Cloud and Surface properties </a:t>
            </a:r>
          </a:p>
          <a:p>
            <a:pPr marL="0" indent="0" algn="ctr">
              <a:buNone/>
            </a:pPr>
            <a:endParaRPr lang="en-US" dirty="0" smtClean="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Help in determination </a:t>
            </a:r>
            <a:r>
              <a:rPr lang="en-US" dirty="0">
                <a:effectLst>
                  <a:outerShdw blurRad="38100" dist="38100" dir="2700000" algn="tl">
                    <a:srgbClr val="000000">
                      <a:alpha val="43137"/>
                    </a:srgbClr>
                  </a:outerShdw>
                </a:effectLst>
              </a:rPr>
              <a:t>of the atmospheric and surface processes affecting climate sensitivity and water resources.</a:t>
            </a:r>
          </a:p>
          <a:p>
            <a:pPr marL="0" indent="0" algn="ctr">
              <a:buNone/>
            </a:pPr>
            <a:endParaRPr lang="en-US" dirty="0" smtClean="0">
              <a:effectLst>
                <a:outerShdw blurRad="38100" dist="38100" dir="2700000" algn="tl">
                  <a:srgbClr val="000000">
                    <a:alpha val="43137"/>
                  </a:srgbClr>
                </a:outerShdw>
              </a:effectLst>
            </a:endParaRPr>
          </a:p>
          <a:p>
            <a:pPr marL="0" indent="0" algn="ctr">
              <a:buNone/>
            </a:pPr>
            <a:endParaRPr lang="en-US" dirty="0" smtClean="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This research ISCCP 30 is in the phase of research to operations with NOAA/NCDC</a:t>
            </a:r>
            <a:endParaRPr lang="en-US" dirty="0">
              <a:effectLst>
                <a:outerShdw blurRad="38100" dist="38100" dir="2700000" algn="tl">
                  <a:srgbClr val="000000">
                    <a:alpha val="43137"/>
                  </a:srgbClr>
                </a:outerShdw>
              </a:effectLst>
            </a:endParaRPr>
          </a:p>
          <a:p>
            <a:pPr marL="0" indent="0" algn="ctr">
              <a:buNone/>
            </a:pPr>
            <a:endParaRPr lang="en-US" dirty="0" smtClean="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Helps address extreme weather events such as </a:t>
            </a:r>
          </a:p>
          <a:p>
            <a:pPr marL="0" indent="0" algn="ctr">
              <a:buNone/>
            </a:pPr>
            <a:r>
              <a:rPr lang="en-US" b="1" dirty="0" smtClean="0">
                <a:solidFill>
                  <a:schemeClr val="accent1">
                    <a:lumMod val="60000"/>
                    <a:lumOff val="40000"/>
                  </a:schemeClr>
                </a:solidFill>
                <a:effectLst>
                  <a:outerShdw blurRad="38100" dist="38100" dir="2700000" algn="tl">
                    <a:srgbClr val="000000">
                      <a:alpha val="43137"/>
                    </a:srgbClr>
                  </a:outerShdw>
                </a:effectLst>
              </a:rPr>
              <a:t>Tornado</a:t>
            </a:r>
            <a:r>
              <a:rPr lang="en-US" b="1" dirty="0">
                <a:solidFill>
                  <a:schemeClr val="accent1">
                    <a:lumMod val="60000"/>
                    <a:lumOff val="40000"/>
                  </a:schemeClr>
                </a:solidFill>
                <a:effectLst>
                  <a:outerShdw blurRad="38100" dist="38100" dir="2700000" algn="tl">
                    <a:srgbClr val="000000">
                      <a:alpha val="43137"/>
                    </a:srgbClr>
                  </a:outerShdw>
                </a:effectLst>
              </a:rPr>
              <a:t>: clouds, strong wind, rain, hail</a:t>
            </a:r>
          </a:p>
          <a:p>
            <a:pPr marL="0" indent="0" algn="ctr">
              <a:buNone/>
            </a:pPr>
            <a:endParaRPr lang="en-US" dirty="0">
              <a:effectLst>
                <a:outerShdw blurRad="38100" dist="38100" dir="2700000" algn="tl">
                  <a:srgbClr val="000000">
                    <a:alpha val="43137"/>
                  </a:srgbClr>
                </a:outerShdw>
              </a:effectLst>
            </a:endParaRPr>
          </a:p>
        </p:txBody>
      </p:sp>
      <p:sp>
        <p:nvSpPr>
          <p:cNvPr id="4" name="Title 1"/>
          <p:cNvSpPr>
            <a:spLocks noGrp="1"/>
          </p:cNvSpPr>
          <p:nvPr>
            <p:ph type="title"/>
          </p:nvPr>
        </p:nvSpPr>
        <p:spPr>
          <a:xfrm>
            <a:off x="457200" y="152400"/>
            <a:ext cx="8229600" cy="838200"/>
          </a:xfrm>
        </p:spPr>
        <p:txBody>
          <a:bodyPr>
            <a:noAutofit/>
          </a:bodyPr>
          <a:lstStyle/>
          <a:p>
            <a:pPr algn="ctr"/>
            <a:r>
              <a:rPr lang="en-US" sz="2400" b="1" dirty="0" smtClean="0">
                <a:solidFill>
                  <a:srgbClr val="7030A0"/>
                </a:solidFill>
                <a:effectLst>
                  <a:outerShdw blurRad="38100" dist="38100" dir="2700000" algn="tl">
                    <a:srgbClr val="000000">
                      <a:alpha val="43137"/>
                    </a:srgbClr>
                  </a:outerShdw>
                </a:effectLst>
              </a:rPr>
              <a:t>CREST science contributes/relates to Extreme Weather events. </a:t>
            </a:r>
            <a:endParaRPr lang="en-US" sz="2400" b="1" dirty="0">
              <a:solidFill>
                <a:srgbClr val="7030A0"/>
              </a:solidFill>
              <a:effectLst>
                <a:outerShdw blurRad="38100" dist="38100" dir="2700000" algn="tl">
                  <a:srgbClr val="000000">
                    <a:alpha val="43137"/>
                  </a:srgbClr>
                </a:outerShdw>
              </a:effectLst>
            </a:endParaRPr>
          </a:p>
        </p:txBody>
      </p:sp>
      <p:sp>
        <p:nvSpPr>
          <p:cNvPr id="5" name="Down Arrow 4"/>
          <p:cNvSpPr/>
          <p:nvPr/>
        </p:nvSpPr>
        <p:spPr>
          <a:xfrm>
            <a:off x="4362450" y="20574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4343400" y="34290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343400" y="46482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439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a:xfrm>
            <a:off x="457200" y="0"/>
            <a:ext cx="8229600" cy="1143000"/>
          </a:xfrm>
        </p:spPr>
        <p:txBody>
          <a:bodyPr>
            <a:normAutofit/>
          </a:bodyPr>
          <a:lstStyle/>
          <a:p>
            <a:r>
              <a:rPr lang="en-US" dirty="0" smtClean="0"/>
              <a:t>CREST </a:t>
            </a:r>
            <a:r>
              <a:rPr lang="en-US" sz="2700" dirty="0" smtClean="0"/>
              <a:t>(Established in 2001) </a:t>
            </a:r>
            <a:r>
              <a:rPr lang="en-US" dirty="0" smtClean="0"/>
              <a:t>Goals &amp; Objectives</a:t>
            </a:r>
          </a:p>
        </p:txBody>
      </p:sp>
      <p:sp>
        <p:nvSpPr>
          <p:cNvPr id="19459" name="Rectangle 3"/>
          <p:cNvSpPr>
            <a:spLocks noGrp="1"/>
          </p:cNvSpPr>
          <p:nvPr>
            <p:ph type="body" idx="1"/>
          </p:nvPr>
        </p:nvSpPr>
        <p:spPr>
          <a:xfrm>
            <a:off x="533400" y="1143000"/>
            <a:ext cx="8229600" cy="4525963"/>
          </a:xfrm>
        </p:spPr>
        <p:txBody>
          <a:bodyPr>
            <a:normAutofit lnSpcReduction="10000"/>
          </a:bodyPr>
          <a:lstStyle/>
          <a:p>
            <a:r>
              <a:rPr lang="en-US" sz="2000" dirty="0" smtClean="0">
                <a:latin typeface="Calisto MT" pitchFamily="18" charset="0"/>
              </a:rPr>
              <a:t>Build institutional capacity and conduct cutting edge research in Remote Sensing science and technology in line with NOAA’s Mission Goals, and in support of NOAA line offices.</a:t>
            </a:r>
          </a:p>
          <a:p>
            <a:endParaRPr lang="en-US" sz="2000" dirty="0" smtClean="0">
              <a:latin typeface="Calisto MT" pitchFamily="18" charset="0"/>
            </a:endParaRPr>
          </a:p>
          <a:p>
            <a:r>
              <a:rPr lang="en-US" sz="2000" dirty="0" smtClean="0">
                <a:latin typeface="Calisto MT" pitchFamily="18" charset="0"/>
              </a:rPr>
              <a:t>Recruit, mentor, and train graduate students in science, engineering, and technology areas of relevance to NOAA, to provide a diverse future workforce for NOAA, NOAA contractors and other related federal, state, and industrial stakeholders.</a:t>
            </a:r>
          </a:p>
          <a:p>
            <a:endParaRPr lang="en-US" sz="2000" dirty="0" smtClean="0">
              <a:latin typeface="Calisto MT" pitchFamily="18" charset="0"/>
            </a:endParaRPr>
          </a:p>
          <a:p>
            <a:r>
              <a:rPr lang="en-US" sz="2000" dirty="0" smtClean="0">
                <a:latin typeface="Calisto MT" pitchFamily="18" charset="0"/>
              </a:rPr>
              <a:t>Develop a pipeline of students from high school through college level to in crease the number of students pursuing graduate studies in NOAA related science, engineering, and technology areas by introducing education and outreach programs at CREST institutions and communities that they serve. </a:t>
            </a:r>
          </a:p>
        </p:txBody>
      </p:sp>
    </p:spTree>
    <p:extLst>
      <p:ext uri="{BB962C8B-B14F-4D97-AF65-F5344CB8AC3E}">
        <p14:creationId xmlns:p14="http://schemas.microsoft.com/office/powerpoint/2010/main" val="12089495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17" y="0"/>
            <a:ext cx="8762227" cy="685800"/>
          </a:xfrm>
        </p:spPr>
        <p:txBody>
          <a:bodyPr>
            <a:noAutofit/>
          </a:bodyPr>
          <a:lstStyle/>
          <a:p>
            <a:pPr algn="ctr"/>
            <a:r>
              <a:rPr lang="en-US" sz="24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rPr>
              <a:t>Global Climate Studies: Climate Mitigation and Adaptation </a:t>
            </a:r>
          </a:p>
        </p:txBody>
      </p:sp>
      <p:sp>
        <p:nvSpPr>
          <p:cNvPr id="11" name="TextBox 5"/>
          <p:cNvSpPr txBox="1">
            <a:spLocks noChangeArrowheads="1"/>
          </p:cNvSpPr>
          <p:nvPr/>
        </p:nvSpPr>
        <p:spPr bwMode="auto">
          <a:xfrm>
            <a:off x="3810000" y="1219200"/>
            <a:ext cx="51231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just" fontAlgn="base">
              <a:spcBef>
                <a:spcPct val="0"/>
              </a:spcBef>
              <a:spcAft>
                <a:spcPct val="0"/>
              </a:spcAft>
            </a:pPr>
            <a:r>
              <a:rPr lang="en-US" sz="1600" b="1" u="sng" dirty="0" smtClean="0">
                <a:solidFill>
                  <a:srgbClr val="00B0F0"/>
                </a:solidFill>
              </a:rPr>
              <a:t>Research and Product: </a:t>
            </a:r>
            <a:r>
              <a:rPr lang="en-US" sz="1600" dirty="0" smtClean="0"/>
              <a:t> </a:t>
            </a:r>
            <a:r>
              <a:rPr lang="en-US" sz="1800" dirty="0" smtClean="0">
                <a:latin typeface="+mn-lt"/>
              </a:rPr>
              <a:t>CREST team led by William Rossow, DP of CREST, through national </a:t>
            </a:r>
            <a:r>
              <a:rPr lang="en-US" sz="1800" dirty="0">
                <a:latin typeface="+mn-lt"/>
              </a:rPr>
              <a:t>(NOAA-NASA collaborations) and international (WMO, CEOS, GCOS collaborations) </a:t>
            </a:r>
            <a:r>
              <a:rPr lang="en-US" sz="1800" dirty="0" smtClean="0">
                <a:latin typeface="+mn-lt"/>
              </a:rPr>
              <a:t>developed Climate </a:t>
            </a:r>
            <a:r>
              <a:rPr lang="en-US" sz="1800" dirty="0">
                <a:latin typeface="+mn-lt"/>
              </a:rPr>
              <a:t>Data Records and how to move Research Analysis to Operational </a:t>
            </a:r>
            <a:r>
              <a:rPr lang="en-US" sz="1800" dirty="0" smtClean="0">
                <a:latin typeface="+mn-lt"/>
              </a:rPr>
              <a:t>Analysis</a:t>
            </a:r>
            <a:endParaRPr lang="en-US" sz="1800" dirty="0">
              <a:latin typeface="+mn-lt"/>
            </a:endParaRPr>
          </a:p>
        </p:txBody>
      </p:sp>
      <p:sp>
        <p:nvSpPr>
          <p:cNvPr id="12" name="Rectangle 11"/>
          <p:cNvSpPr/>
          <p:nvPr/>
        </p:nvSpPr>
        <p:spPr>
          <a:xfrm>
            <a:off x="3810000" y="3668136"/>
            <a:ext cx="4953000" cy="1477328"/>
          </a:xfrm>
          <a:prstGeom prst="rect">
            <a:avLst/>
          </a:prstGeom>
        </p:spPr>
        <p:txBody>
          <a:bodyPr wrap="square">
            <a:spAutoFit/>
          </a:bodyPr>
          <a:lstStyle/>
          <a:p>
            <a:pPr algn="just" fontAlgn="base">
              <a:spcBef>
                <a:spcPct val="0"/>
              </a:spcBef>
              <a:spcAft>
                <a:spcPct val="0"/>
              </a:spcAft>
            </a:pPr>
            <a:r>
              <a:rPr lang="en-US" b="1" u="sng" dirty="0">
                <a:solidFill>
                  <a:srgbClr val="00B0F0"/>
                </a:solidFill>
                <a:ea typeface="ＭＳ Ｐゴシック" pitchFamily="34" charset="-128"/>
              </a:rPr>
              <a:t>End Users:</a:t>
            </a:r>
          </a:p>
          <a:p>
            <a:pPr algn="just" fontAlgn="base">
              <a:spcBef>
                <a:spcPct val="0"/>
              </a:spcBef>
              <a:spcAft>
                <a:spcPct val="0"/>
              </a:spcAft>
            </a:pPr>
            <a:r>
              <a:rPr lang="en-US" dirty="0" smtClean="0"/>
              <a:t>National and International Scientific community </a:t>
            </a:r>
            <a:r>
              <a:rPr lang="en-US" dirty="0"/>
              <a:t>-- the benefit is that this will allow a determination of the atmospheric and surface processes affecting climate sensitivity and water resources.</a:t>
            </a:r>
          </a:p>
        </p:txBody>
      </p:sp>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81" t="12000" r="11615" b="3341"/>
          <a:stretch/>
        </p:blipFill>
        <p:spPr bwMode="auto">
          <a:xfrm>
            <a:off x="76200" y="1027406"/>
            <a:ext cx="3353063" cy="2477794"/>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69" y="3476625"/>
            <a:ext cx="2943225" cy="155257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6236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47650" y="990600"/>
            <a:ext cx="8667750" cy="5638800"/>
          </a:xfrm>
          <a:prstGeom prst="rect">
            <a:avLst/>
          </a:prstGeom>
        </p:spPr>
        <p:txBody>
          <a:bodyPr vert="horz" lIns="0" tIns="45720" rIns="0" bIns="45720" rtlCol="0">
            <a:noAutofit/>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ctr">
              <a:buNone/>
            </a:pPr>
            <a:r>
              <a:rPr lang="en-US" b="1" dirty="0">
                <a:solidFill>
                  <a:srgbClr val="C00000"/>
                </a:solidFill>
                <a:effectLst>
                  <a:outerShdw blurRad="38100" dist="38100" dir="2700000" algn="tl">
                    <a:srgbClr val="000000">
                      <a:alpha val="43137"/>
                    </a:srgbClr>
                  </a:outerShdw>
                </a:effectLst>
              </a:rPr>
              <a:t>CREST’s unique high resolution NWP model </a:t>
            </a:r>
            <a:endParaRPr lang="en-US" b="1" dirty="0" smtClean="0">
              <a:solidFill>
                <a:srgbClr val="C00000"/>
              </a:solidFill>
              <a:effectLst>
                <a:outerShdw blurRad="38100" dist="38100" dir="2700000" algn="tl">
                  <a:srgbClr val="000000">
                    <a:alpha val="43137"/>
                  </a:srgbClr>
                </a:outerShdw>
              </a:effectLst>
            </a:endParaRPr>
          </a:p>
          <a:p>
            <a:pPr marL="0" indent="0" algn="ctr">
              <a:buNone/>
            </a:pPr>
            <a:endParaRPr lang="en-US" sz="1800" b="1" dirty="0">
              <a:solidFill>
                <a:srgbClr val="C00000"/>
              </a:solidFill>
              <a:effectLst>
                <a:outerShdw blurRad="38100" dist="38100" dir="2700000" algn="tl">
                  <a:srgbClr val="000000">
                    <a:alpha val="43137"/>
                  </a:srgbClr>
                </a:outerShdw>
              </a:effectLst>
            </a:endParaRPr>
          </a:p>
          <a:p>
            <a:pPr marL="0" indent="0" algn="ctr">
              <a:buNone/>
            </a:pPr>
            <a:r>
              <a:rPr lang="en-US" sz="1800" dirty="0" smtClean="0">
                <a:effectLst>
                  <a:outerShdw blurRad="38100" dist="38100" dir="2700000" algn="tl">
                    <a:srgbClr val="000000">
                      <a:alpha val="43137"/>
                    </a:srgbClr>
                  </a:outerShdw>
                </a:effectLst>
              </a:rPr>
              <a:t>tailored </a:t>
            </a:r>
            <a:r>
              <a:rPr lang="en-US" sz="1800" dirty="0">
                <a:effectLst>
                  <a:outerShdw blurRad="38100" dist="38100" dir="2700000" algn="tl">
                    <a:srgbClr val="000000">
                      <a:alpha val="43137"/>
                    </a:srgbClr>
                  </a:outerShdw>
                </a:effectLst>
              </a:rPr>
              <a:t>for complex urban environments (uWRF</a:t>
            </a:r>
            <a:r>
              <a:rPr lang="en-US" sz="1800" dirty="0" smtClean="0">
                <a:effectLst>
                  <a:outerShdw blurRad="38100" dist="38100" dir="2700000" algn="tl">
                    <a:srgbClr val="000000">
                      <a:alpha val="43137"/>
                    </a:srgbClr>
                  </a:outerShdw>
                </a:effectLst>
              </a:rPr>
              <a:t>) – validated for the extreme heat wave conditions</a:t>
            </a:r>
          </a:p>
          <a:p>
            <a:pPr marL="0" indent="0" algn="ctr">
              <a:buNone/>
            </a:pPr>
            <a:r>
              <a:rPr lang="en-US" sz="1800" dirty="0" smtClean="0">
                <a:effectLst>
                  <a:outerShdw blurRad="38100" dist="38100" dir="2700000" algn="tl">
                    <a:srgbClr val="000000">
                      <a:alpha val="43137"/>
                    </a:srgbClr>
                  </a:outerShdw>
                </a:effectLst>
              </a:rPr>
              <a:t> </a:t>
            </a:r>
          </a:p>
          <a:p>
            <a:pPr marL="0" indent="0" algn="ctr">
              <a:buNone/>
            </a:pPr>
            <a:r>
              <a:rPr lang="en-US" sz="1800" dirty="0" smtClean="0">
                <a:effectLst>
                  <a:outerShdw blurRad="38100" dist="38100" dir="2700000" algn="tl">
                    <a:srgbClr val="000000">
                      <a:alpha val="43137"/>
                    </a:srgbClr>
                  </a:outerShdw>
                </a:effectLst>
              </a:rPr>
              <a:t>Future research will </a:t>
            </a:r>
            <a:r>
              <a:rPr lang="en-US" sz="1800" dirty="0">
                <a:effectLst>
                  <a:outerShdw blurRad="38100" dist="38100" dir="2700000" algn="tl">
                    <a:srgbClr val="000000">
                      <a:alpha val="43137"/>
                    </a:srgbClr>
                  </a:outerShdw>
                </a:effectLst>
              </a:rPr>
              <a:t>include tropical storms intensity and trajectory in and around NYC.  </a:t>
            </a:r>
            <a:endParaRPr lang="en-US" sz="1800" dirty="0" smtClean="0">
              <a:effectLst>
                <a:outerShdw blurRad="38100" dist="38100" dir="2700000" algn="tl">
                  <a:srgbClr val="000000">
                    <a:alpha val="43137"/>
                  </a:srgbClr>
                </a:outerShdw>
              </a:effectLst>
            </a:endParaRPr>
          </a:p>
          <a:p>
            <a:pPr marL="0" indent="0" algn="ctr">
              <a:buNone/>
            </a:pPr>
            <a:endParaRPr lang="en-US" sz="1800" dirty="0" smtClean="0">
              <a:effectLst>
                <a:outerShdw blurRad="38100" dist="38100" dir="2700000" algn="tl">
                  <a:srgbClr val="000000">
                    <a:alpha val="43137"/>
                  </a:srgbClr>
                </a:outerShdw>
              </a:effectLst>
            </a:endParaRPr>
          </a:p>
          <a:p>
            <a:pPr marL="0" indent="0" algn="ctr">
              <a:buNone/>
            </a:pPr>
            <a:endParaRPr lang="en-US" sz="1800" dirty="0" smtClean="0">
              <a:effectLst>
                <a:outerShdw blurRad="38100" dist="38100" dir="2700000" algn="tl">
                  <a:srgbClr val="000000">
                    <a:alpha val="43137"/>
                  </a:srgbClr>
                </a:outerShdw>
              </a:effectLst>
            </a:endParaRPr>
          </a:p>
          <a:p>
            <a:pPr marL="0" indent="0" algn="ctr">
              <a:buNone/>
            </a:pPr>
            <a:r>
              <a:rPr lang="en-US" sz="1800" dirty="0" smtClean="0">
                <a:effectLst>
                  <a:outerShdw blurRad="38100" dist="38100" dir="2700000" algn="tl">
                    <a:srgbClr val="000000">
                      <a:alpha val="43137"/>
                    </a:srgbClr>
                  </a:outerShdw>
                </a:effectLst>
              </a:rPr>
              <a:t>Key </a:t>
            </a:r>
            <a:r>
              <a:rPr lang="en-US" sz="1800" dirty="0">
                <a:effectLst>
                  <a:outerShdw blurRad="38100" dist="38100" dir="2700000" algn="tl">
                    <a:srgbClr val="000000">
                      <a:alpha val="43137"/>
                    </a:srgbClr>
                  </a:outerShdw>
                </a:effectLst>
              </a:rPr>
              <a:t>to the success of this effort is the urban observatory operated by CREST (NY MetNet).  This work is a close collaboration of </a:t>
            </a:r>
            <a:r>
              <a:rPr lang="en-US" sz="1800" dirty="0" smtClean="0">
                <a:effectLst>
                  <a:outerShdw blurRad="38100" dist="38100" dir="2700000" algn="tl">
                    <a:srgbClr val="000000">
                      <a:alpha val="43137"/>
                    </a:srgbClr>
                  </a:outerShdw>
                </a:effectLst>
              </a:rPr>
              <a:t> NOAA-NWS</a:t>
            </a:r>
            <a:r>
              <a:rPr lang="en-US" sz="1800" dirty="0">
                <a:effectLst>
                  <a:outerShdw blurRad="38100" dist="38100" dir="2700000" algn="tl">
                    <a:srgbClr val="000000">
                      <a:alpha val="43137"/>
                    </a:srgbClr>
                  </a:outerShdw>
                </a:effectLst>
              </a:rPr>
              <a:t>, and NCAR.  </a:t>
            </a:r>
          </a:p>
          <a:p>
            <a:pPr marL="0" indent="0" algn="ctr">
              <a:buFont typeface="Wingdings" pitchFamily="2" charset="2"/>
              <a:buNone/>
            </a:pPr>
            <a:endParaRPr lang="en-US" sz="1800" dirty="0" smtClean="0">
              <a:effectLst>
                <a:outerShdw blurRad="38100" dist="38100" dir="2700000" algn="tl">
                  <a:srgbClr val="000000">
                    <a:alpha val="43137"/>
                  </a:srgbClr>
                </a:outerShdw>
              </a:effectLst>
            </a:endParaRPr>
          </a:p>
          <a:p>
            <a:pPr marL="0" indent="0" algn="ctr">
              <a:buFont typeface="Wingdings" pitchFamily="2" charset="2"/>
              <a:buNone/>
            </a:pPr>
            <a:r>
              <a:rPr lang="en-US" sz="1800" dirty="0" smtClean="0">
                <a:effectLst>
                  <a:outerShdw blurRad="38100" dist="38100" dir="2700000" algn="tl">
                    <a:srgbClr val="000000">
                      <a:alpha val="43137"/>
                    </a:srgbClr>
                  </a:outerShdw>
                </a:effectLst>
              </a:rPr>
              <a:t> </a:t>
            </a:r>
          </a:p>
          <a:p>
            <a:pPr marL="0" indent="0" algn="ctr">
              <a:buFont typeface="Wingdings" pitchFamily="2" charset="2"/>
              <a:buNone/>
            </a:pPr>
            <a:r>
              <a:rPr lang="en-US" sz="1800" dirty="0" smtClean="0">
                <a:effectLst>
                  <a:outerShdw blurRad="38100" dist="38100" dir="2700000" algn="tl">
                    <a:srgbClr val="000000">
                      <a:alpha val="43137"/>
                    </a:srgbClr>
                  </a:outerShdw>
                </a:effectLst>
              </a:rPr>
              <a:t>Helps address extreme weather events such as </a:t>
            </a:r>
          </a:p>
          <a:p>
            <a:pPr marL="0" indent="0" algn="ctr">
              <a:buNone/>
            </a:pPr>
            <a:r>
              <a:rPr lang="en-US" sz="1800" b="1" dirty="0" smtClean="0">
                <a:solidFill>
                  <a:schemeClr val="accent1">
                    <a:lumMod val="60000"/>
                    <a:lumOff val="40000"/>
                  </a:schemeClr>
                </a:solidFill>
                <a:effectLst>
                  <a:outerShdw blurRad="38100" dist="38100" dir="2700000" algn="tl">
                    <a:srgbClr val="000000">
                      <a:alpha val="43137"/>
                    </a:srgbClr>
                  </a:outerShdw>
                </a:effectLst>
              </a:rPr>
              <a:t>Urban Heat Islands/Waves , Tropical storm predictions</a:t>
            </a:r>
            <a:endParaRPr lang="en-US" sz="1800" b="1" dirty="0">
              <a:solidFill>
                <a:schemeClr val="accent1">
                  <a:lumMod val="60000"/>
                  <a:lumOff val="40000"/>
                </a:schemeClr>
              </a:solidFill>
              <a:effectLst>
                <a:outerShdw blurRad="38100" dist="38100" dir="2700000" algn="tl">
                  <a:srgbClr val="000000">
                    <a:alpha val="43137"/>
                  </a:srgbClr>
                </a:outerShdw>
              </a:effectLst>
            </a:endParaRPr>
          </a:p>
          <a:p>
            <a:pPr marL="0" indent="0" algn="ctr">
              <a:buFont typeface="Wingdings" pitchFamily="2" charset="2"/>
              <a:buNone/>
            </a:pPr>
            <a:r>
              <a:rPr lang="en-US" sz="1800" b="1" dirty="0" smtClean="0">
                <a:solidFill>
                  <a:schemeClr val="accent1">
                    <a:lumMod val="60000"/>
                    <a:lumOff val="40000"/>
                  </a:schemeClr>
                </a:solidFill>
                <a:effectLst>
                  <a:outerShdw blurRad="38100" dist="38100" dir="2700000" algn="tl">
                    <a:srgbClr val="000000">
                      <a:alpha val="43137"/>
                    </a:srgbClr>
                  </a:outerShdw>
                </a:effectLst>
              </a:rPr>
              <a:t> </a:t>
            </a:r>
          </a:p>
          <a:p>
            <a:pPr marL="0" indent="0" algn="ctr">
              <a:buFont typeface="Wingdings" pitchFamily="2" charset="2"/>
              <a:buNone/>
            </a:pPr>
            <a:endParaRPr lang="en-US" sz="1800" dirty="0">
              <a:effectLst>
                <a:outerShdw blurRad="38100" dist="38100" dir="2700000" algn="tl">
                  <a:srgbClr val="000000">
                    <a:alpha val="43137"/>
                  </a:srgbClr>
                </a:outerShdw>
              </a:effectLst>
            </a:endParaRPr>
          </a:p>
        </p:txBody>
      </p:sp>
      <p:sp>
        <p:nvSpPr>
          <p:cNvPr id="5" name="Title 1"/>
          <p:cNvSpPr>
            <a:spLocks noGrp="1"/>
          </p:cNvSpPr>
          <p:nvPr>
            <p:ph type="title"/>
          </p:nvPr>
        </p:nvSpPr>
        <p:spPr>
          <a:xfrm>
            <a:off x="457200" y="152400"/>
            <a:ext cx="8229600" cy="838200"/>
          </a:xfrm>
        </p:spPr>
        <p:txBody>
          <a:bodyPr>
            <a:noAutofit/>
          </a:bodyPr>
          <a:lstStyle/>
          <a:p>
            <a:pPr algn="ctr"/>
            <a:r>
              <a:rPr lang="en-US" sz="2400" b="1" dirty="0" smtClean="0">
                <a:solidFill>
                  <a:srgbClr val="7030A0"/>
                </a:solidFill>
                <a:effectLst>
                  <a:outerShdw blurRad="38100" dist="38100" dir="2700000" algn="tl">
                    <a:srgbClr val="000000">
                      <a:alpha val="43137"/>
                    </a:srgbClr>
                  </a:outerShdw>
                </a:effectLst>
              </a:rPr>
              <a:t>CREST science contributes/relates to Extreme Weather events. </a:t>
            </a:r>
            <a:endParaRPr lang="en-US" sz="2400" b="1" dirty="0">
              <a:solidFill>
                <a:srgbClr val="7030A0"/>
              </a:solidFill>
              <a:effectLst>
                <a:outerShdw blurRad="38100" dist="38100" dir="2700000" algn="tl">
                  <a:srgbClr val="000000">
                    <a:alpha val="43137"/>
                  </a:srgbClr>
                </a:outerShdw>
              </a:effectLst>
            </a:endParaRPr>
          </a:p>
        </p:txBody>
      </p:sp>
      <p:sp>
        <p:nvSpPr>
          <p:cNvPr id="6" name="Down Arrow 5"/>
          <p:cNvSpPr/>
          <p:nvPr/>
        </p:nvSpPr>
        <p:spPr>
          <a:xfrm>
            <a:off x="4429125" y="25908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410075" y="50292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429125" y="14478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410075" y="3590925"/>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83766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24" y="0"/>
            <a:ext cx="8513476" cy="685800"/>
          </a:xfrm>
        </p:spPr>
        <p:txBody>
          <a:bodyPr>
            <a:noAutofit/>
          </a:bodyPr>
          <a:lstStyle/>
          <a:p>
            <a:pPr algn="ctr"/>
            <a:r>
              <a:rPr lang="en-US" sz="28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rPr>
              <a:t>Urban-Coastal Studies: Weather Ready Nation</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012171"/>
            <a:ext cx="3889948" cy="2326341"/>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012171"/>
            <a:ext cx="2971800" cy="18288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24" y="2971800"/>
            <a:ext cx="2152650" cy="2124075"/>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a:spLocks noGrp="1"/>
          </p:cNvSpPr>
          <p:nvPr>
            <p:ph idx="1"/>
          </p:nvPr>
        </p:nvSpPr>
        <p:spPr>
          <a:xfrm>
            <a:off x="3962400" y="2667000"/>
            <a:ext cx="4953000" cy="3429000"/>
          </a:xfrm>
        </p:spPr>
        <p:txBody>
          <a:bodyPr>
            <a:normAutofit fontScale="92500" lnSpcReduction="10000"/>
          </a:bodyPr>
          <a:lstStyle/>
          <a:p>
            <a:pPr marL="0" indent="0">
              <a:buNone/>
            </a:pPr>
            <a:r>
              <a:rPr lang="en-US" dirty="0"/>
              <a:t> </a:t>
            </a:r>
          </a:p>
          <a:p>
            <a:pPr marL="0" indent="0">
              <a:buNone/>
            </a:pPr>
            <a:r>
              <a:rPr lang="en-US" dirty="0"/>
              <a:t>CREST is leading the development of a unique very high resolution NWP model tailored for complex urban environments (uWRF).  This NWP model has been validated for </a:t>
            </a:r>
            <a:r>
              <a:rPr lang="en-US" b="1" dirty="0">
                <a:solidFill>
                  <a:srgbClr val="00B0F0"/>
                </a:solidFill>
                <a:effectLst>
                  <a:outerShdw blurRad="38100" dist="38100" dir="2700000" algn="tl">
                    <a:srgbClr val="000000">
                      <a:alpha val="43137"/>
                    </a:srgbClr>
                  </a:outerShdw>
                </a:effectLst>
              </a:rPr>
              <a:t>heat wave events in NYC with great success</a:t>
            </a:r>
            <a:r>
              <a:rPr lang="en-US" dirty="0"/>
              <a:t>. Future works will include </a:t>
            </a:r>
            <a:r>
              <a:rPr lang="en-US" b="1" dirty="0">
                <a:solidFill>
                  <a:srgbClr val="00B0F0"/>
                </a:solidFill>
                <a:effectLst>
                  <a:outerShdw blurRad="38100" dist="38100" dir="2700000" algn="tl">
                    <a:srgbClr val="000000">
                      <a:alpha val="43137"/>
                    </a:srgbClr>
                  </a:outerShdw>
                </a:effectLst>
              </a:rPr>
              <a:t>tropical storms intensity and trajectory in and around NYC</a:t>
            </a:r>
            <a:r>
              <a:rPr lang="en-US" dirty="0"/>
              <a:t>.  Key to the success of this effort is the </a:t>
            </a:r>
            <a:r>
              <a:rPr lang="en-US" b="1" dirty="0">
                <a:solidFill>
                  <a:srgbClr val="00B0F0"/>
                </a:solidFill>
              </a:rPr>
              <a:t>urban observatory operated by CREST (NY MetNet). </a:t>
            </a:r>
            <a:r>
              <a:rPr lang="en-US" dirty="0"/>
              <a:t> This work is a close collaboration of CREST, NOAA-NWS, and NCAR.  </a:t>
            </a:r>
          </a:p>
          <a:p>
            <a:pPr marL="0" indent="0">
              <a:buNone/>
            </a:pPr>
            <a:endParaRPr lang="en-US" dirty="0"/>
          </a:p>
        </p:txBody>
      </p:sp>
    </p:spTree>
    <p:extLst>
      <p:ext uri="{BB962C8B-B14F-4D97-AF65-F5344CB8AC3E}">
        <p14:creationId xmlns:p14="http://schemas.microsoft.com/office/powerpoint/2010/main" val="751839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47650" y="990600"/>
            <a:ext cx="8667750" cy="5638800"/>
          </a:xfrm>
          <a:prstGeom prst="rect">
            <a:avLst/>
          </a:prstGeom>
        </p:spPr>
        <p:txBody>
          <a:bodyPr vert="horz" lIns="0" tIns="45720" rIns="0" bIns="45720" rtlCol="0">
            <a:noAutofit/>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ctr">
              <a:buNone/>
            </a:pPr>
            <a:r>
              <a:rPr lang="en-US" b="1" dirty="0" smtClean="0">
                <a:solidFill>
                  <a:srgbClr val="C00000"/>
                </a:solidFill>
                <a:effectLst>
                  <a:outerShdw blurRad="38100" dist="38100" dir="2700000" algn="tl">
                    <a:srgbClr val="000000">
                      <a:alpha val="43137"/>
                    </a:srgbClr>
                  </a:outerShdw>
                </a:effectLst>
              </a:rPr>
              <a:t>CREST’s Snow Analysis and Field Experiment (SAFE) </a:t>
            </a:r>
          </a:p>
          <a:p>
            <a:pPr marL="0" indent="0" algn="ctr">
              <a:buNone/>
            </a:pPr>
            <a:endParaRPr lang="en-US" dirty="0" smtClean="0">
              <a:effectLst>
                <a:outerShdw blurRad="38100" dist="38100" dir="2700000" algn="tl">
                  <a:srgbClr val="000000">
                    <a:alpha val="43137"/>
                  </a:srgbClr>
                </a:outerShdw>
              </a:effectLst>
            </a:endParaRPr>
          </a:p>
          <a:p>
            <a:pPr marL="0" indent="0" algn="ctr">
              <a:buNone/>
            </a:pPr>
            <a:endParaRPr lang="en-US" dirty="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a unique snow radiometer site in Caribou, Maine </a:t>
            </a:r>
          </a:p>
          <a:p>
            <a:pPr marL="0" indent="0" algn="ctr">
              <a:buNone/>
            </a:pPr>
            <a:r>
              <a:rPr lang="en-US" dirty="0" smtClean="0">
                <a:effectLst>
                  <a:outerShdw blurRad="38100" dist="38100" dir="2700000" algn="tl">
                    <a:srgbClr val="000000">
                      <a:alpha val="43137"/>
                    </a:srgbClr>
                  </a:outerShdw>
                </a:effectLst>
              </a:rPr>
              <a:t> </a:t>
            </a:r>
          </a:p>
          <a:p>
            <a:pPr marL="0" indent="0" algn="ctr">
              <a:buNone/>
            </a:pPr>
            <a:r>
              <a:rPr lang="en-US" dirty="0" smtClean="0">
                <a:effectLst>
                  <a:outerShdw blurRad="38100" dist="38100" dir="2700000" algn="tl">
                    <a:srgbClr val="000000">
                      <a:alpha val="43137"/>
                    </a:srgbClr>
                  </a:outerShdw>
                </a:effectLst>
              </a:rPr>
              <a:t>To  </a:t>
            </a:r>
            <a:r>
              <a:rPr lang="en-US" dirty="0">
                <a:effectLst>
                  <a:outerShdw blurRad="38100" dist="38100" dir="2700000" algn="tl">
                    <a:srgbClr val="000000">
                      <a:alpha val="43137"/>
                    </a:srgbClr>
                  </a:outerShdw>
                </a:effectLst>
              </a:rPr>
              <a:t>validate snow retrievals algorithms and develop real time and forecasted gridded snowpack data</a:t>
            </a:r>
            <a:endParaRPr lang="en-US" dirty="0" smtClean="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a:p>
            <a:pPr marL="0" indent="0" algn="ctr">
              <a:buFont typeface="Wingdings" pitchFamily="2" charset="2"/>
              <a:buNone/>
            </a:pPr>
            <a:endParaRPr lang="en-US" dirty="0" smtClean="0">
              <a:effectLst>
                <a:outerShdw blurRad="38100" dist="38100" dir="2700000" algn="tl">
                  <a:srgbClr val="000000">
                    <a:alpha val="43137"/>
                  </a:srgbClr>
                </a:outerShdw>
              </a:effectLst>
            </a:endParaRPr>
          </a:p>
          <a:p>
            <a:pPr marL="0" indent="0" algn="ctr">
              <a:buFont typeface="Wingdings" pitchFamily="2" charset="2"/>
              <a:buNone/>
            </a:pPr>
            <a:r>
              <a:rPr lang="en-US" dirty="0" smtClean="0">
                <a:effectLst>
                  <a:outerShdw blurRad="38100" dist="38100" dir="2700000" algn="tl">
                    <a:srgbClr val="000000">
                      <a:alpha val="43137"/>
                    </a:srgbClr>
                  </a:outerShdw>
                </a:effectLst>
              </a:rPr>
              <a:t>Helps address extreme weather events such as </a:t>
            </a:r>
          </a:p>
          <a:p>
            <a:pPr marL="0" indent="0" algn="ctr">
              <a:buNone/>
            </a:pPr>
            <a:r>
              <a:rPr lang="en-US" sz="1800" b="1" dirty="0">
                <a:solidFill>
                  <a:schemeClr val="accent1">
                    <a:lumMod val="60000"/>
                    <a:lumOff val="40000"/>
                  </a:schemeClr>
                </a:solidFill>
                <a:effectLst>
                  <a:outerShdw blurRad="38100" dist="38100" dir="2700000" algn="tl">
                    <a:srgbClr val="000000">
                      <a:alpha val="43137"/>
                    </a:srgbClr>
                  </a:outerShdw>
                </a:effectLst>
              </a:rPr>
              <a:t>Blizzard: heavy snow, ice, cold temperatures</a:t>
            </a:r>
          </a:p>
          <a:p>
            <a:pPr marL="0" indent="0" algn="ctr">
              <a:buFont typeface="Wingdings" pitchFamily="2" charset="2"/>
              <a:buNone/>
            </a:pPr>
            <a:r>
              <a:rPr lang="en-US" b="1" dirty="0" smtClean="0">
                <a:solidFill>
                  <a:schemeClr val="accent1">
                    <a:lumMod val="60000"/>
                    <a:lumOff val="40000"/>
                  </a:schemeClr>
                </a:solidFill>
                <a:effectLst>
                  <a:outerShdw blurRad="38100" dist="38100" dir="2700000" algn="tl">
                    <a:srgbClr val="000000">
                      <a:alpha val="43137"/>
                    </a:srgbClr>
                  </a:outerShdw>
                </a:effectLst>
              </a:rPr>
              <a:t> </a:t>
            </a:r>
          </a:p>
          <a:p>
            <a:pPr marL="0" indent="0" algn="ctr">
              <a:buFont typeface="Wingdings" pitchFamily="2" charset="2"/>
              <a:buNone/>
            </a:pPr>
            <a:endParaRPr lang="en-US" dirty="0">
              <a:effectLst>
                <a:outerShdw blurRad="38100" dist="38100" dir="2700000" algn="tl">
                  <a:srgbClr val="000000">
                    <a:alpha val="43137"/>
                  </a:srgbClr>
                </a:outerShdw>
              </a:effectLst>
            </a:endParaRPr>
          </a:p>
        </p:txBody>
      </p:sp>
      <p:sp>
        <p:nvSpPr>
          <p:cNvPr id="5" name="Title 1"/>
          <p:cNvSpPr>
            <a:spLocks noGrp="1"/>
          </p:cNvSpPr>
          <p:nvPr>
            <p:ph type="title"/>
          </p:nvPr>
        </p:nvSpPr>
        <p:spPr>
          <a:xfrm>
            <a:off x="457200" y="152400"/>
            <a:ext cx="8229600" cy="838200"/>
          </a:xfrm>
        </p:spPr>
        <p:txBody>
          <a:bodyPr>
            <a:noAutofit/>
          </a:bodyPr>
          <a:lstStyle/>
          <a:p>
            <a:pPr algn="ctr"/>
            <a:r>
              <a:rPr lang="en-US" sz="2400" b="1" dirty="0" smtClean="0">
                <a:solidFill>
                  <a:srgbClr val="7030A0"/>
                </a:solidFill>
                <a:effectLst>
                  <a:outerShdw blurRad="38100" dist="38100" dir="2700000" algn="tl">
                    <a:srgbClr val="000000">
                      <a:alpha val="43137"/>
                    </a:srgbClr>
                  </a:outerShdw>
                </a:effectLst>
              </a:rPr>
              <a:t>CREST science contributes/relates to Extreme Weather events. </a:t>
            </a:r>
            <a:endParaRPr lang="en-US" sz="2400" b="1" dirty="0">
              <a:solidFill>
                <a:srgbClr val="7030A0"/>
              </a:solidFill>
              <a:effectLst>
                <a:outerShdw blurRad="38100" dist="38100" dir="2700000" algn="tl">
                  <a:srgbClr val="000000">
                    <a:alpha val="43137"/>
                  </a:srgbClr>
                </a:outerShdw>
              </a:effectLst>
            </a:endParaRPr>
          </a:p>
        </p:txBody>
      </p:sp>
      <p:sp>
        <p:nvSpPr>
          <p:cNvPr id="7" name="Down Arrow 6"/>
          <p:cNvSpPr/>
          <p:nvPr/>
        </p:nvSpPr>
        <p:spPr>
          <a:xfrm>
            <a:off x="4429125" y="42672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391025" y="27432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391025" y="17526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6856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blip>
          <a:stretch>
            <a:fillRect/>
          </a:stretch>
        </p:blipFill>
        <p:spPr>
          <a:xfrm>
            <a:off x="4405884" y="2667000"/>
            <a:ext cx="4585716" cy="38862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extBox 7"/>
          <p:cNvSpPr txBox="1"/>
          <p:nvPr/>
        </p:nvSpPr>
        <p:spPr>
          <a:xfrm>
            <a:off x="152400" y="914400"/>
            <a:ext cx="9050042" cy="400110"/>
          </a:xfrm>
          <a:prstGeom prst="rect">
            <a:avLst/>
          </a:prstGeom>
          <a:noFill/>
        </p:spPr>
        <p:txBody>
          <a:bodyPr wrap="none" rtlCol="0">
            <a:spAutoFit/>
          </a:bodyPr>
          <a:lstStyle/>
          <a:p>
            <a:r>
              <a:rPr lang="en-US" sz="2000" b="1" dirty="0" smtClean="0"/>
              <a:t>The established network was selected by NASA for the Cal/Val of the SMAP mission</a:t>
            </a:r>
            <a:endParaRPr lang="en-US" sz="2000" b="1"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124200"/>
            <a:ext cx="3816171" cy="2544114"/>
          </a:xfrm>
          <a:prstGeom prst="rect">
            <a:avLst/>
          </a:prstGeom>
        </p:spPr>
      </p:pic>
      <p:sp>
        <p:nvSpPr>
          <p:cNvPr id="12" name="TextBox 11"/>
          <p:cNvSpPr txBox="1"/>
          <p:nvPr/>
        </p:nvSpPr>
        <p:spPr>
          <a:xfrm>
            <a:off x="371009" y="5636048"/>
            <a:ext cx="3531351" cy="369332"/>
          </a:xfrm>
          <a:prstGeom prst="rect">
            <a:avLst/>
          </a:prstGeom>
          <a:noFill/>
        </p:spPr>
        <p:txBody>
          <a:bodyPr wrap="none" rtlCol="0">
            <a:spAutoFit/>
          </a:bodyPr>
          <a:lstStyle/>
          <a:p>
            <a:r>
              <a:rPr lang="en-US" b="1" dirty="0" smtClean="0"/>
              <a:t>Joint Field Experiment in May 2012</a:t>
            </a:r>
            <a:endParaRPr lang="en-US" b="1" dirty="0"/>
          </a:p>
        </p:txBody>
      </p:sp>
      <p:sp>
        <p:nvSpPr>
          <p:cNvPr id="2" name="Title 1"/>
          <p:cNvSpPr>
            <a:spLocks noGrp="1"/>
          </p:cNvSpPr>
          <p:nvPr>
            <p:ph type="title"/>
          </p:nvPr>
        </p:nvSpPr>
        <p:spPr>
          <a:xfrm>
            <a:off x="457199" y="0"/>
            <a:ext cx="8305799" cy="685800"/>
          </a:xfrm>
        </p:spPr>
        <p:txBody>
          <a:bodyPr/>
          <a:lstStyle/>
          <a:p>
            <a:r>
              <a:rPr lang="en-US" sz="2000" b="1" dirty="0">
                <a:effectLst>
                  <a:outerShdw blurRad="38100" dist="38100" dir="2700000" algn="tl">
                    <a:srgbClr val="000000">
                      <a:alpha val="43137"/>
                    </a:srgbClr>
                  </a:outerShdw>
                </a:effectLst>
                <a:latin typeface="Georgia" pitchFamily="18" charset="0"/>
                <a:cs typeface="Arial" pitchFamily="34" charset="0"/>
              </a:rPr>
              <a:t>CREST-</a:t>
            </a:r>
            <a:r>
              <a:rPr lang="en-US" sz="2000" b="1" dirty="0">
                <a:solidFill>
                  <a:srgbClr val="0070C0"/>
                </a:solidFill>
                <a:effectLst>
                  <a:outerShdw blurRad="38100" dist="38100" dir="2700000" algn="tl">
                    <a:srgbClr val="000000">
                      <a:alpha val="43137"/>
                    </a:srgbClr>
                  </a:outerShdw>
                </a:effectLst>
                <a:latin typeface="Georgia" pitchFamily="18" charset="0"/>
                <a:cs typeface="Arial" pitchFamily="34" charset="0"/>
              </a:rPr>
              <a:t>SMART</a:t>
            </a:r>
            <a:r>
              <a:rPr lang="en-US" sz="2000" b="1" dirty="0">
                <a:effectLst>
                  <a:outerShdw blurRad="38100" dist="38100" dir="2700000" algn="tl">
                    <a:srgbClr val="000000">
                      <a:alpha val="43137"/>
                    </a:srgbClr>
                  </a:outerShdw>
                </a:effectLst>
                <a:latin typeface="Georgia" pitchFamily="18" charset="0"/>
                <a:cs typeface="Arial" pitchFamily="34" charset="0"/>
              </a:rPr>
              <a:t> </a:t>
            </a:r>
            <a:r>
              <a:rPr lang="en-US" sz="2000" b="1" dirty="0" smtClean="0">
                <a:effectLst>
                  <a:outerShdw blurRad="38100" dist="38100" dir="2700000" algn="tl">
                    <a:srgbClr val="000000">
                      <a:alpha val="43137"/>
                    </a:srgbClr>
                  </a:outerShdw>
                </a:effectLst>
                <a:latin typeface="Georgia" pitchFamily="18" charset="0"/>
                <a:cs typeface="Arial" pitchFamily="34" charset="0"/>
              </a:rPr>
              <a:t>- </a:t>
            </a:r>
            <a:r>
              <a:rPr lang="en-US" sz="2000" b="1" dirty="0" smtClean="0">
                <a:solidFill>
                  <a:srgbClr val="0070C0"/>
                </a:solidFill>
                <a:effectLst>
                  <a:outerShdw blurRad="38100" dist="38100" dir="2700000" algn="tl">
                    <a:srgbClr val="000000">
                      <a:alpha val="43137"/>
                    </a:srgbClr>
                  </a:outerShdw>
                </a:effectLst>
                <a:latin typeface="Georgia" pitchFamily="18" charset="0"/>
                <a:cs typeface="Arial" pitchFamily="34" charset="0"/>
              </a:rPr>
              <a:t>S</a:t>
            </a:r>
            <a:r>
              <a:rPr lang="en-US" sz="2000" b="1" dirty="0" smtClean="0">
                <a:effectLst>
                  <a:outerShdw blurRad="38100" dist="38100" dir="2700000" algn="tl">
                    <a:srgbClr val="000000">
                      <a:alpha val="43137"/>
                    </a:srgbClr>
                  </a:outerShdw>
                </a:effectLst>
                <a:latin typeface="Georgia" pitchFamily="18" charset="0"/>
                <a:cs typeface="Arial" pitchFamily="34" charset="0"/>
              </a:rPr>
              <a:t>oil</a:t>
            </a:r>
            <a:r>
              <a:rPr lang="en-US" sz="2000" b="1" dirty="0" smtClean="0">
                <a:solidFill>
                  <a:srgbClr val="0070C0"/>
                </a:solidFill>
                <a:effectLst>
                  <a:outerShdw blurRad="38100" dist="38100" dir="2700000" algn="tl">
                    <a:srgbClr val="000000">
                      <a:alpha val="43137"/>
                    </a:srgbClr>
                  </a:outerShdw>
                </a:effectLst>
                <a:latin typeface="Georgia" pitchFamily="18" charset="0"/>
                <a:cs typeface="Arial" pitchFamily="34" charset="0"/>
              </a:rPr>
              <a:t> </a:t>
            </a:r>
            <a:r>
              <a:rPr lang="en-US" sz="2000" b="1" dirty="0">
                <a:solidFill>
                  <a:srgbClr val="0070C0"/>
                </a:solidFill>
                <a:effectLst>
                  <a:outerShdw blurRad="38100" dist="38100" dir="2700000" algn="tl">
                    <a:srgbClr val="000000">
                      <a:alpha val="43137"/>
                    </a:srgbClr>
                  </a:outerShdw>
                </a:effectLst>
                <a:latin typeface="Georgia" pitchFamily="18" charset="0"/>
                <a:cs typeface="Arial" pitchFamily="34" charset="0"/>
              </a:rPr>
              <a:t>M</a:t>
            </a:r>
            <a:r>
              <a:rPr lang="en-US" sz="2000" b="1" dirty="0">
                <a:effectLst>
                  <a:outerShdw blurRad="38100" dist="38100" dir="2700000" algn="tl">
                    <a:srgbClr val="000000">
                      <a:alpha val="43137"/>
                    </a:srgbClr>
                  </a:outerShdw>
                </a:effectLst>
                <a:latin typeface="Georgia" pitchFamily="18" charset="0"/>
                <a:cs typeface="Arial" pitchFamily="34" charset="0"/>
              </a:rPr>
              <a:t>oisture</a:t>
            </a:r>
            <a:r>
              <a:rPr lang="en-US" sz="2000" b="1" dirty="0">
                <a:solidFill>
                  <a:srgbClr val="0070C0"/>
                </a:solidFill>
                <a:effectLst>
                  <a:outerShdw blurRad="38100" dist="38100" dir="2700000" algn="tl">
                    <a:srgbClr val="000000">
                      <a:alpha val="43137"/>
                    </a:srgbClr>
                  </a:outerShdw>
                </a:effectLst>
                <a:latin typeface="Georgia" pitchFamily="18" charset="0"/>
                <a:cs typeface="Arial" pitchFamily="34" charset="0"/>
              </a:rPr>
              <a:t> A</a:t>
            </a:r>
            <a:r>
              <a:rPr lang="en-US" sz="2000" b="1" dirty="0">
                <a:effectLst>
                  <a:outerShdw blurRad="38100" dist="38100" dir="2700000" algn="tl">
                    <a:srgbClr val="000000">
                      <a:alpha val="43137"/>
                    </a:srgbClr>
                  </a:outerShdw>
                </a:effectLst>
                <a:latin typeface="Georgia" pitchFamily="18" charset="0"/>
                <a:cs typeface="Arial" pitchFamily="34" charset="0"/>
              </a:rPr>
              <a:t>dvanced</a:t>
            </a:r>
            <a:r>
              <a:rPr lang="en-US" sz="2000" b="1" dirty="0">
                <a:solidFill>
                  <a:srgbClr val="0070C0"/>
                </a:solidFill>
                <a:effectLst>
                  <a:outerShdw blurRad="38100" dist="38100" dir="2700000" algn="tl">
                    <a:srgbClr val="000000">
                      <a:alpha val="43137"/>
                    </a:srgbClr>
                  </a:outerShdw>
                </a:effectLst>
                <a:latin typeface="Georgia" pitchFamily="18" charset="0"/>
                <a:cs typeface="Arial" pitchFamily="34" charset="0"/>
              </a:rPr>
              <a:t> R</a:t>
            </a:r>
            <a:r>
              <a:rPr lang="en-US" sz="2000" b="1" dirty="0">
                <a:effectLst>
                  <a:outerShdw blurRad="38100" dist="38100" dir="2700000" algn="tl">
                    <a:srgbClr val="000000">
                      <a:alpha val="43137"/>
                    </a:srgbClr>
                  </a:outerShdw>
                </a:effectLst>
                <a:latin typeface="Georgia" pitchFamily="18" charset="0"/>
                <a:cs typeface="Arial" pitchFamily="34" charset="0"/>
              </a:rPr>
              <a:t>adiometric</a:t>
            </a:r>
            <a:r>
              <a:rPr lang="en-US" sz="2000" b="1" dirty="0">
                <a:solidFill>
                  <a:srgbClr val="0070C0"/>
                </a:solidFill>
                <a:effectLst>
                  <a:outerShdw blurRad="38100" dist="38100" dir="2700000" algn="tl">
                    <a:srgbClr val="000000">
                      <a:alpha val="43137"/>
                    </a:srgbClr>
                  </a:outerShdw>
                </a:effectLst>
                <a:latin typeface="Georgia" pitchFamily="18" charset="0"/>
                <a:cs typeface="Arial" pitchFamily="34" charset="0"/>
              </a:rPr>
              <a:t> </a:t>
            </a:r>
            <a:r>
              <a:rPr lang="en-US" sz="2000" b="1" dirty="0" smtClean="0">
                <a:solidFill>
                  <a:srgbClr val="0070C0"/>
                </a:solidFill>
                <a:effectLst>
                  <a:outerShdw blurRad="38100" dist="38100" dir="2700000" algn="tl">
                    <a:srgbClr val="000000">
                      <a:alpha val="43137"/>
                    </a:srgbClr>
                  </a:outerShdw>
                </a:effectLst>
                <a:latin typeface="Georgia" pitchFamily="18" charset="0"/>
                <a:cs typeface="Arial" pitchFamily="34" charset="0"/>
              </a:rPr>
              <a:t>T</a:t>
            </a:r>
            <a:r>
              <a:rPr lang="en-US" sz="2000" b="1" dirty="0" smtClean="0">
                <a:effectLst>
                  <a:outerShdw blurRad="38100" dist="38100" dir="2700000" algn="tl">
                    <a:srgbClr val="000000">
                      <a:alpha val="43137"/>
                    </a:srgbClr>
                  </a:outerShdw>
                </a:effectLst>
                <a:latin typeface="Georgia" pitchFamily="18" charset="0"/>
                <a:cs typeface="Arial" pitchFamily="34" charset="0"/>
              </a:rPr>
              <a:t>estbed</a:t>
            </a:r>
            <a:endParaRPr lang="en-US" sz="2000" b="1" dirty="0">
              <a:effectLst>
                <a:outerShdw blurRad="38100" dist="38100" dir="2700000" algn="tl">
                  <a:srgbClr val="000000">
                    <a:alpha val="43137"/>
                  </a:srgbClr>
                </a:outerShdw>
              </a:effectLst>
            </a:endParaRPr>
          </a:p>
        </p:txBody>
      </p:sp>
      <p:sp>
        <p:nvSpPr>
          <p:cNvPr id="9" name="Rectangle 8"/>
          <p:cNvSpPr/>
          <p:nvPr/>
        </p:nvSpPr>
        <p:spPr>
          <a:xfrm>
            <a:off x="253778" y="1362670"/>
            <a:ext cx="8509221" cy="923330"/>
          </a:xfrm>
          <a:prstGeom prst="rect">
            <a:avLst/>
          </a:prstGeom>
        </p:spPr>
        <p:txBody>
          <a:bodyPr wrap="square">
            <a:spAutoFit/>
          </a:bodyPr>
          <a:lstStyle/>
          <a:p>
            <a:pPr algn="just"/>
            <a:r>
              <a:rPr lang="en-US" dirty="0"/>
              <a:t>A soil moisture observation network approved by NASA as a core validation site for the SMAP mission is deployed in the region of Millbrook, NY. It includes an L band dual </a:t>
            </a:r>
            <a:r>
              <a:rPr lang="en-US" dirty="0" smtClean="0"/>
              <a:t>polarization </a:t>
            </a:r>
            <a:r>
              <a:rPr lang="en-US" dirty="0"/>
              <a:t>radiometer that is part of the CREST Microwave Observation Unit.</a:t>
            </a:r>
          </a:p>
        </p:txBody>
      </p:sp>
    </p:spTree>
    <p:extLst>
      <p:ext uri="{BB962C8B-B14F-4D97-AF65-F5344CB8AC3E}">
        <p14:creationId xmlns:p14="http://schemas.microsoft.com/office/powerpoint/2010/main" val="3359890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7" descr="IMG_30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67995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28800" y="76200"/>
            <a:ext cx="5252785" cy="400110"/>
          </a:xfrm>
          <a:prstGeom prst="rect">
            <a:avLst/>
          </a:prstGeom>
          <a:noFill/>
        </p:spPr>
        <p:txBody>
          <a:bodyPr wrap="none" rtlCol="0">
            <a:spAutoFit/>
          </a:bodyPr>
          <a:lstStyle/>
          <a:p>
            <a:pPr algn="ctr"/>
            <a:r>
              <a:rPr lang="en-US" sz="2000" b="1" dirty="0" smtClean="0">
                <a:solidFill>
                  <a:srgbClr val="7030A0"/>
                </a:solidFill>
                <a:effectLst>
                  <a:outerShdw blurRad="38100" dist="38100" dir="2700000" algn="tl">
                    <a:srgbClr val="000000">
                      <a:alpha val="43137"/>
                    </a:srgbClr>
                  </a:outerShdw>
                </a:effectLst>
              </a:rPr>
              <a:t>NOAA-USDA-CUNY joint field campaign in 2012 </a:t>
            </a:r>
            <a:endParaRPr lang="en-US" sz="2000" b="1" dirty="0">
              <a:solidFill>
                <a:srgbClr val="7030A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 y="691237"/>
            <a:ext cx="2846810" cy="231967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691237"/>
            <a:ext cx="3429000" cy="256317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000" y="4533900"/>
            <a:ext cx="3429000" cy="22860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2201" y="2362200"/>
            <a:ext cx="3581400" cy="26838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757347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47650" y="990600"/>
            <a:ext cx="8667750" cy="5638800"/>
          </a:xfrm>
          <a:prstGeom prst="rect">
            <a:avLst/>
          </a:prstGeom>
        </p:spPr>
        <p:txBody>
          <a:bodyPr vert="horz" lIns="0" tIns="45720" rIns="0" bIns="45720" rtlCol="0">
            <a:noAutofit/>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ctr">
              <a:buNone/>
            </a:pPr>
            <a:r>
              <a:rPr lang="en-US" b="1" dirty="0" smtClean="0">
                <a:solidFill>
                  <a:srgbClr val="C00000"/>
                </a:solidFill>
                <a:effectLst>
                  <a:outerShdw blurRad="38100" dist="38100" dir="2700000" algn="tl">
                    <a:srgbClr val="000000">
                      <a:alpha val="43137"/>
                    </a:srgbClr>
                  </a:outerShdw>
                </a:effectLst>
              </a:rPr>
              <a:t>CREST NYCMetNet </a:t>
            </a:r>
            <a:endParaRPr lang="en-US" dirty="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a portal for Regional Urban Micro Climate, Weather and Atmospheric Boundary Layer information </a:t>
            </a:r>
          </a:p>
          <a:p>
            <a:pPr marL="0" indent="0" algn="ctr">
              <a:buNone/>
            </a:pPr>
            <a:r>
              <a:rPr lang="en-US" dirty="0" smtClean="0">
                <a:effectLst>
                  <a:outerShdw blurRad="38100" dist="38100" dir="2700000" algn="tl">
                    <a:srgbClr val="000000">
                      <a:alpha val="43137"/>
                    </a:srgbClr>
                  </a:outerShdw>
                </a:effectLst>
              </a:rPr>
              <a:t> </a:t>
            </a:r>
          </a:p>
          <a:p>
            <a:pPr marL="0" indent="0" algn="ctr">
              <a:buNone/>
            </a:pPr>
            <a:r>
              <a:rPr lang="en-US" dirty="0">
                <a:effectLst>
                  <a:outerShdw blurRad="38100" dist="38100" dir="2700000" algn="tl">
                    <a:srgbClr val="000000">
                      <a:alpha val="43137"/>
                    </a:srgbClr>
                  </a:outerShdw>
                </a:effectLst>
              </a:rPr>
              <a:t>  </a:t>
            </a:r>
            <a:endParaRPr lang="en-US" dirty="0" smtClean="0">
              <a:effectLst>
                <a:outerShdw blurRad="38100" dist="38100" dir="2700000" algn="tl">
                  <a:srgbClr val="000000">
                    <a:alpha val="43137"/>
                  </a:srgbClr>
                </a:outerShdw>
              </a:effectLst>
            </a:endParaRPr>
          </a:p>
          <a:p>
            <a:pPr marL="0" indent="0" algn="ctr">
              <a:buNone/>
            </a:pPr>
            <a:r>
              <a:rPr lang="en-US" dirty="0">
                <a:effectLst>
                  <a:outerShdw blurRad="38100" dist="38100" dir="2700000" algn="tl">
                    <a:srgbClr val="000000">
                      <a:alpha val="43137"/>
                    </a:srgbClr>
                  </a:outerShdw>
                </a:effectLst>
              </a:rPr>
              <a:t>The network provides real time and archived vertically profiled wind, turbulence, mixing layer heights, aerosol profiles, temperature, humidity and liquid water </a:t>
            </a:r>
            <a:r>
              <a:rPr lang="en-US" dirty="0" smtClean="0">
                <a:effectLst>
                  <a:outerShdw blurRad="38100" dist="38100" dir="2700000" algn="tl">
                    <a:srgbClr val="000000">
                      <a:alpha val="43137"/>
                    </a:srgbClr>
                  </a:outerShdw>
                </a:effectLst>
              </a:rPr>
              <a:t>content </a:t>
            </a:r>
            <a:endParaRPr lang="en-US" dirty="0">
              <a:effectLst>
                <a:outerShdw blurRad="38100" dist="38100" dir="2700000" algn="tl">
                  <a:srgbClr val="000000">
                    <a:alpha val="43137"/>
                  </a:srgbClr>
                </a:outerShdw>
              </a:effectLst>
            </a:endParaRPr>
          </a:p>
          <a:p>
            <a:pPr marL="0" indent="0" algn="ctr">
              <a:buFont typeface="Wingdings" pitchFamily="2" charset="2"/>
              <a:buNone/>
            </a:pPr>
            <a:endParaRPr lang="en-US" dirty="0" smtClean="0">
              <a:effectLst>
                <a:outerShdw blurRad="38100" dist="38100" dir="2700000" algn="tl">
                  <a:srgbClr val="000000">
                    <a:alpha val="43137"/>
                  </a:srgbClr>
                </a:outerShdw>
              </a:effectLst>
            </a:endParaRPr>
          </a:p>
          <a:p>
            <a:pPr marL="0" indent="0" algn="ctr">
              <a:buFont typeface="Wingdings" pitchFamily="2" charset="2"/>
              <a:buNone/>
            </a:pPr>
            <a:r>
              <a:rPr lang="en-US" dirty="0" smtClean="0">
                <a:effectLst>
                  <a:outerShdw blurRad="38100" dist="38100" dir="2700000" algn="tl">
                    <a:srgbClr val="000000">
                      <a:alpha val="43137"/>
                    </a:srgbClr>
                  </a:outerShdw>
                </a:effectLst>
              </a:rPr>
              <a:t> </a:t>
            </a:r>
          </a:p>
          <a:p>
            <a:pPr marL="0" indent="0" algn="ctr">
              <a:buFont typeface="Wingdings" pitchFamily="2" charset="2"/>
              <a:buNone/>
            </a:pPr>
            <a:r>
              <a:rPr lang="en-US" dirty="0" smtClean="0">
                <a:effectLst>
                  <a:outerShdw blurRad="38100" dist="38100" dir="2700000" algn="tl">
                    <a:srgbClr val="000000">
                      <a:alpha val="43137"/>
                    </a:srgbClr>
                  </a:outerShdw>
                </a:effectLst>
              </a:rPr>
              <a:t>Helps address extreme weather events such as </a:t>
            </a:r>
          </a:p>
          <a:p>
            <a:pPr marL="0" indent="0" algn="ctr">
              <a:buNone/>
            </a:pPr>
            <a:r>
              <a:rPr lang="en-US" sz="1800" b="1" dirty="0" smtClean="0">
                <a:solidFill>
                  <a:schemeClr val="accent1">
                    <a:lumMod val="60000"/>
                    <a:lumOff val="40000"/>
                  </a:schemeClr>
                </a:solidFill>
                <a:effectLst>
                  <a:outerShdw blurRad="38100" dist="38100" dir="2700000" algn="tl">
                    <a:srgbClr val="000000">
                      <a:alpha val="43137"/>
                    </a:srgbClr>
                  </a:outerShdw>
                </a:effectLst>
              </a:rPr>
              <a:t>Air Quality and impact on micro climate </a:t>
            </a:r>
            <a:endParaRPr lang="en-US" sz="1800" b="1" dirty="0">
              <a:solidFill>
                <a:schemeClr val="accent1">
                  <a:lumMod val="60000"/>
                  <a:lumOff val="40000"/>
                </a:schemeClr>
              </a:solidFill>
              <a:effectLst>
                <a:outerShdw blurRad="38100" dist="38100" dir="2700000" algn="tl">
                  <a:srgbClr val="000000">
                    <a:alpha val="43137"/>
                  </a:srgbClr>
                </a:outerShdw>
              </a:effectLst>
            </a:endParaRPr>
          </a:p>
          <a:p>
            <a:pPr marL="0" indent="0" algn="ctr">
              <a:buFont typeface="Wingdings" pitchFamily="2" charset="2"/>
              <a:buNone/>
            </a:pPr>
            <a:r>
              <a:rPr lang="en-US" b="1" dirty="0" smtClean="0">
                <a:solidFill>
                  <a:schemeClr val="accent1">
                    <a:lumMod val="60000"/>
                    <a:lumOff val="40000"/>
                  </a:schemeClr>
                </a:solidFill>
                <a:effectLst>
                  <a:outerShdw blurRad="38100" dist="38100" dir="2700000" algn="tl">
                    <a:srgbClr val="000000">
                      <a:alpha val="43137"/>
                    </a:srgbClr>
                  </a:outerShdw>
                </a:effectLst>
              </a:rPr>
              <a:t> </a:t>
            </a:r>
          </a:p>
          <a:p>
            <a:pPr marL="0" indent="0" algn="ctr">
              <a:buFont typeface="Wingdings" pitchFamily="2" charset="2"/>
              <a:buNone/>
            </a:pPr>
            <a:endParaRPr lang="en-US" dirty="0">
              <a:effectLst>
                <a:outerShdw blurRad="38100" dist="38100" dir="2700000" algn="tl">
                  <a:srgbClr val="000000">
                    <a:alpha val="43137"/>
                  </a:srgbClr>
                </a:outerShdw>
              </a:effectLst>
            </a:endParaRPr>
          </a:p>
        </p:txBody>
      </p:sp>
      <p:sp>
        <p:nvSpPr>
          <p:cNvPr id="5" name="Title 1"/>
          <p:cNvSpPr>
            <a:spLocks noGrp="1"/>
          </p:cNvSpPr>
          <p:nvPr>
            <p:ph type="title"/>
          </p:nvPr>
        </p:nvSpPr>
        <p:spPr>
          <a:xfrm>
            <a:off x="457200" y="152400"/>
            <a:ext cx="8229600" cy="838200"/>
          </a:xfrm>
        </p:spPr>
        <p:txBody>
          <a:bodyPr>
            <a:noAutofit/>
          </a:bodyPr>
          <a:lstStyle/>
          <a:p>
            <a:pPr algn="ctr"/>
            <a:r>
              <a:rPr lang="en-US" sz="2400" b="1" dirty="0" smtClean="0">
                <a:solidFill>
                  <a:srgbClr val="7030A0"/>
                </a:solidFill>
                <a:effectLst>
                  <a:outerShdw blurRad="38100" dist="38100" dir="2700000" algn="tl">
                    <a:srgbClr val="000000">
                      <a:alpha val="43137"/>
                    </a:srgbClr>
                  </a:outerShdw>
                </a:effectLst>
              </a:rPr>
              <a:t>CREST science contributes/relates to Extreme Weather events. </a:t>
            </a:r>
            <a:endParaRPr lang="en-US" sz="2400" b="1" dirty="0">
              <a:solidFill>
                <a:srgbClr val="7030A0"/>
              </a:solidFill>
              <a:effectLst>
                <a:outerShdw blurRad="38100" dist="38100" dir="2700000" algn="tl">
                  <a:srgbClr val="000000">
                    <a:alpha val="43137"/>
                  </a:srgbClr>
                </a:outerShdw>
              </a:effectLst>
            </a:endParaRPr>
          </a:p>
        </p:txBody>
      </p:sp>
      <p:sp>
        <p:nvSpPr>
          <p:cNvPr id="7" name="Down Arrow 6"/>
          <p:cNvSpPr/>
          <p:nvPr/>
        </p:nvSpPr>
        <p:spPr>
          <a:xfrm>
            <a:off x="4457700" y="42672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419600" y="253365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1435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47650" y="990600"/>
            <a:ext cx="8667750" cy="5638800"/>
          </a:xfrm>
          <a:prstGeom prst="rect">
            <a:avLst/>
          </a:prstGeom>
        </p:spPr>
        <p:txBody>
          <a:bodyPr vert="horz" lIns="0" tIns="45720" rIns="0" bIns="45720" rtlCol="0">
            <a:noAutofit/>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ctr">
              <a:buNone/>
            </a:pPr>
            <a:r>
              <a:rPr lang="en-US" b="1" dirty="0" smtClean="0">
                <a:solidFill>
                  <a:srgbClr val="C00000"/>
                </a:solidFill>
                <a:effectLst>
                  <a:outerShdw blurRad="38100" dist="38100" dir="2700000" algn="tl">
                    <a:srgbClr val="000000">
                      <a:alpha val="43137"/>
                    </a:srgbClr>
                  </a:outerShdw>
                </a:effectLst>
              </a:rPr>
              <a:t>CREST CRIOS –  CREST River Ice Observation System </a:t>
            </a:r>
          </a:p>
          <a:p>
            <a:pPr marL="0" indent="0" algn="ctr">
              <a:buNone/>
            </a:pPr>
            <a:endParaRPr lang="en-US" dirty="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A satellite based ice detection and mapping system  is a satellite based web tool for monitoring ice conditions in major rivers in NE region of US</a:t>
            </a:r>
          </a:p>
          <a:p>
            <a:pPr marL="0" indent="0" algn="ctr">
              <a:buNone/>
            </a:pPr>
            <a:r>
              <a:rPr lang="en-US" dirty="0" smtClean="0">
                <a:effectLst>
                  <a:outerShdw blurRad="38100" dist="38100" dir="2700000" algn="tl">
                    <a:srgbClr val="000000">
                      <a:alpha val="43137"/>
                    </a:srgbClr>
                  </a:outerShdw>
                </a:effectLst>
              </a:rPr>
              <a:t> </a:t>
            </a:r>
          </a:p>
          <a:p>
            <a:pPr marL="0" indent="0" algn="ctr">
              <a:buNone/>
            </a:pPr>
            <a:r>
              <a:rPr lang="en-US" dirty="0">
                <a:effectLst>
                  <a:outerShdw blurRad="38100" dist="38100" dir="2700000" algn="tl">
                    <a:srgbClr val="000000">
                      <a:alpha val="43137"/>
                    </a:srgbClr>
                  </a:outerShdw>
                </a:effectLst>
              </a:rPr>
              <a:t>  </a:t>
            </a:r>
            <a:endParaRPr lang="en-US" dirty="0" smtClean="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CRIOS helps give early warning systems related to floods (reservoirs, rivers/lakes due to ice melting </a:t>
            </a:r>
            <a:endParaRPr lang="en-US" dirty="0">
              <a:effectLst>
                <a:outerShdw blurRad="38100" dist="38100" dir="2700000" algn="tl">
                  <a:srgbClr val="000000">
                    <a:alpha val="43137"/>
                  </a:srgbClr>
                </a:outerShdw>
              </a:effectLst>
            </a:endParaRPr>
          </a:p>
          <a:p>
            <a:pPr marL="0" indent="0" algn="ctr">
              <a:buFont typeface="Wingdings" pitchFamily="2" charset="2"/>
              <a:buNone/>
            </a:pPr>
            <a:endParaRPr lang="en-US" dirty="0" smtClean="0">
              <a:effectLst>
                <a:outerShdw blurRad="38100" dist="38100" dir="2700000" algn="tl">
                  <a:srgbClr val="000000">
                    <a:alpha val="43137"/>
                  </a:srgbClr>
                </a:outerShdw>
              </a:effectLst>
            </a:endParaRPr>
          </a:p>
          <a:p>
            <a:pPr marL="0" indent="0" algn="ctr">
              <a:buFont typeface="Wingdings" pitchFamily="2" charset="2"/>
              <a:buNone/>
            </a:pPr>
            <a:r>
              <a:rPr lang="en-US" dirty="0" smtClean="0">
                <a:effectLst>
                  <a:outerShdw blurRad="38100" dist="38100" dir="2700000" algn="tl">
                    <a:srgbClr val="000000">
                      <a:alpha val="43137"/>
                    </a:srgbClr>
                  </a:outerShdw>
                </a:effectLst>
              </a:rPr>
              <a:t> </a:t>
            </a:r>
          </a:p>
          <a:p>
            <a:pPr marL="0" indent="0" algn="ctr">
              <a:buFont typeface="Wingdings" pitchFamily="2" charset="2"/>
              <a:buNone/>
            </a:pPr>
            <a:r>
              <a:rPr lang="en-US" dirty="0" smtClean="0">
                <a:effectLst>
                  <a:outerShdw blurRad="38100" dist="38100" dir="2700000" algn="tl">
                    <a:srgbClr val="000000">
                      <a:alpha val="43137"/>
                    </a:srgbClr>
                  </a:outerShdw>
                </a:effectLst>
              </a:rPr>
              <a:t>Helps address extreme weather events such as </a:t>
            </a:r>
          </a:p>
          <a:p>
            <a:pPr marL="0" indent="0" algn="ctr">
              <a:buNone/>
            </a:pPr>
            <a:r>
              <a:rPr lang="en-US" sz="1800" b="1" dirty="0">
                <a:solidFill>
                  <a:schemeClr val="accent1">
                    <a:lumMod val="60000"/>
                    <a:lumOff val="40000"/>
                  </a:schemeClr>
                </a:solidFill>
                <a:effectLst>
                  <a:outerShdw blurRad="38100" dist="38100" dir="2700000" algn="tl">
                    <a:srgbClr val="000000">
                      <a:alpha val="43137"/>
                    </a:srgbClr>
                  </a:outerShdw>
                </a:effectLst>
              </a:rPr>
              <a:t>Flood: heavy rainfall</a:t>
            </a:r>
          </a:p>
          <a:p>
            <a:pPr marL="0" indent="0" algn="ctr">
              <a:buFont typeface="Wingdings" pitchFamily="2" charset="2"/>
              <a:buNone/>
            </a:pPr>
            <a:r>
              <a:rPr lang="en-US" b="1" dirty="0" smtClean="0">
                <a:solidFill>
                  <a:schemeClr val="accent1">
                    <a:lumMod val="60000"/>
                    <a:lumOff val="40000"/>
                  </a:schemeClr>
                </a:solidFill>
                <a:effectLst>
                  <a:outerShdw blurRad="38100" dist="38100" dir="2700000" algn="tl">
                    <a:srgbClr val="000000">
                      <a:alpha val="43137"/>
                    </a:srgbClr>
                  </a:outerShdw>
                </a:effectLst>
              </a:rPr>
              <a:t> </a:t>
            </a:r>
          </a:p>
          <a:p>
            <a:pPr marL="0" indent="0" algn="ctr">
              <a:buFont typeface="Wingdings" pitchFamily="2" charset="2"/>
              <a:buNone/>
            </a:pPr>
            <a:endParaRPr lang="en-US" dirty="0">
              <a:effectLst>
                <a:outerShdw blurRad="38100" dist="38100" dir="2700000" algn="tl">
                  <a:srgbClr val="000000">
                    <a:alpha val="43137"/>
                  </a:srgbClr>
                </a:outerShdw>
              </a:effectLst>
            </a:endParaRPr>
          </a:p>
        </p:txBody>
      </p:sp>
      <p:sp>
        <p:nvSpPr>
          <p:cNvPr id="5" name="Title 1"/>
          <p:cNvSpPr>
            <a:spLocks noGrp="1"/>
          </p:cNvSpPr>
          <p:nvPr>
            <p:ph type="title"/>
          </p:nvPr>
        </p:nvSpPr>
        <p:spPr>
          <a:xfrm>
            <a:off x="457200" y="152400"/>
            <a:ext cx="8229600" cy="838200"/>
          </a:xfrm>
        </p:spPr>
        <p:txBody>
          <a:bodyPr>
            <a:noAutofit/>
          </a:bodyPr>
          <a:lstStyle/>
          <a:p>
            <a:pPr algn="ctr"/>
            <a:r>
              <a:rPr lang="en-US" sz="2400" b="1" dirty="0" smtClean="0">
                <a:solidFill>
                  <a:srgbClr val="7030A0"/>
                </a:solidFill>
                <a:effectLst>
                  <a:outerShdw blurRad="38100" dist="38100" dir="2700000" algn="tl">
                    <a:srgbClr val="000000">
                      <a:alpha val="43137"/>
                    </a:srgbClr>
                  </a:outerShdw>
                </a:effectLst>
              </a:rPr>
              <a:t>CREST science contributes/relates to Extreme Weather events. </a:t>
            </a:r>
            <a:endParaRPr lang="en-US" sz="2400" b="1" dirty="0">
              <a:solidFill>
                <a:srgbClr val="7030A0"/>
              </a:solidFill>
              <a:effectLst>
                <a:outerShdw blurRad="38100" dist="38100" dir="2700000" algn="tl">
                  <a:srgbClr val="000000">
                    <a:alpha val="43137"/>
                  </a:srgbClr>
                </a:outerShdw>
              </a:effectLst>
            </a:endParaRPr>
          </a:p>
        </p:txBody>
      </p:sp>
      <p:sp>
        <p:nvSpPr>
          <p:cNvPr id="7" name="Down Arrow 6"/>
          <p:cNvSpPr/>
          <p:nvPr/>
        </p:nvSpPr>
        <p:spPr>
          <a:xfrm>
            <a:off x="4381500" y="45720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457700" y="14478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4381500" y="28194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620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Text Box 10"/>
          <p:cNvSpPr txBox="1">
            <a:spLocks noChangeArrowheads="1"/>
          </p:cNvSpPr>
          <p:nvPr/>
        </p:nvSpPr>
        <p:spPr bwMode="auto">
          <a:xfrm>
            <a:off x="0" y="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spcBef>
                <a:spcPct val="50000"/>
              </a:spcBef>
            </a:pPr>
            <a:endParaRPr lang="en-US">
              <a:ea typeface="MS PGothic" pitchFamily="34" charset="-128"/>
              <a:cs typeface="Arial" pitchFamily="34" charset="0"/>
            </a:endParaRPr>
          </a:p>
        </p:txBody>
      </p:sp>
      <p:sp>
        <p:nvSpPr>
          <p:cNvPr id="55300" name="Text Box 4"/>
          <p:cNvSpPr txBox="1">
            <a:spLocks noChangeArrowheads="1"/>
          </p:cNvSpPr>
          <p:nvPr/>
        </p:nvSpPr>
        <p:spPr bwMode="auto">
          <a:xfrm>
            <a:off x="952500" y="173295"/>
            <a:ext cx="7543800" cy="1323439"/>
          </a:xfrm>
          <a:prstGeom prst="rect">
            <a:avLst/>
          </a:prstGeom>
          <a:noFill/>
          <a:ln w="9525">
            <a:noFill/>
            <a:miter lim="800000"/>
            <a:headEnd/>
            <a:tailEnd/>
          </a:ln>
          <a:effectLst/>
        </p:spPr>
        <p:txBody>
          <a:bodyPr wrap="square">
            <a:spAutoFit/>
          </a:bodyPr>
          <a:lstStyle/>
          <a:p>
            <a:pPr algn="ctr"/>
            <a:r>
              <a:rPr lang="en-US" sz="2400" b="1" dirty="0">
                <a:solidFill>
                  <a:srgbClr val="7030A0"/>
                </a:solidFill>
                <a:effectLst>
                  <a:outerShdw blurRad="38100" dist="38100" dir="2700000" algn="tl">
                    <a:srgbClr val="000000">
                      <a:alpha val="43137"/>
                    </a:srgbClr>
                  </a:outerShdw>
                </a:effectLst>
              </a:rPr>
              <a:t>River and Lake Ice mapping using NPP/JPSS </a:t>
            </a:r>
            <a:r>
              <a:rPr lang="en-US" sz="2400" b="1" dirty="0" smtClean="0">
                <a:solidFill>
                  <a:srgbClr val="7030A0"/>
                </a:solidFill>
                <a:effectLst>
                  <a:outerShdw blurRad="38100" dist="38100" dir="2700000" algn="tl">
                    <a:srgbClr val="000000">
                      <a:alpha val="43137"/>
                    </a:srgbClr>
                  </a:outerShdw>
                </a:effectLst>
              </a:rPr>
              <a:t>VIIRS sensor To </a:t>
            </a:r>
            <a:r>
              <a:rPr lang="en-US" sz="2400" b="1" dirty="0">
                <a:solidFill>
                  <a:srgbClr val="7030A0"/>
                </a:solidFill>
                <a:effectLst>
                  <a:outerShdw blurRad="38100" dist="38100" dir="2700000" algn="tl">
                    <a:srgbClr val="000000">
                      <a:alpha val="43137"/>
                    </a:srgbClr>
                  </a:outerShdw>
                </a:effectLst>
              </a:rPr>
              <a:t>support NOAA NWS</a:t>
            </a:r>
            <a:endParaRPr lang="en-US" sz="1200" b="1" dirty="0">
              <a:solidFill>
                <a:srgbClr val="7030A0"/>
              </a:solidFill>
              <a:effectLst>
                <a:outerShdw blurRad="38100" dist="38100" dir="2700000" algn="tl">
                  <a:srgbClr val="000000">
                    <a:alpha val="43137"/>
                  </a:srgbClr>
                </a:outerShdw>
              </a:effectLst>
              <a:ea typeface="ＭＳ Ｐゴシック"/>
              <a:cs typeface="ＭＳ Ｐゴシック"/>
            </a:endParaRPr>
          </a:p>
          <a:p>
            <a:pPr algn="ctr">
              <a:defRPr/>
            </a:pPr>
            <a:r>
              <a:rPr lang="en-US" sz="1600" b="1" dirty="0" smtClean="0">
                <a:solidFill>
                  <a:srgbClr val="7030A0"/>
                </a:solidFill>
                <a:effectLst>
                  <a:outerShdw blurRad="38100" dist="38100" dir="2700000" algn="tl">
                    <a:srgbClr val="000000">
                      <a:alpha val="43137"/>
                    </a:srgbClr>
                  </a:outerShdw>
                </a:effectLst>
                <a:ea typeface="ＭＳ Ｐゴシック"/>
                <a:cs typeface="Arial" charset="0"/>
              </a:rPr>
              <a:t>Naira </a:t>
            </a:r>
            <a:r>
              <a:rPr lang="en-US" sz="1600" b="1" dirty="0">
                <a:solidFill>
                  <a:srgbClr val="7030A0"/>
                </a:solidFill>
                <a:effectLst>
                  <a:outerShdw blurRad="38100" dist="38100" dir="2700000" algn="tl">
                    <a:srgbClr val="000000">
                      <a:alpha val="43137"/>
                    </a:srgbClr>
                  </a:outerShdw>
                </a:effectLst>
                <a:ea typeface="ＭＳ Ｐゴシック"/>
                <a:cs typeface="Arial" charset="0"/>
              </a:rPr>
              <a:t>Chaouch, Marouane Temimi, Reza </a:t>
            </a:r>
            <a:r>
              <a:rPr lang="en-US" sz="1600" b="1" dirty="0" smtClean="0">
                <a:solidFill>
                  <a:srgbClr val="7030A0"/>
                </a:solidFill>
                <a:effectLst>
                  <a:outerShdw blurRad="38100" dist="38100" dir="2700000" algn="tl">
                    <a:srgbClr val="000000">
                      <a:alpha val="43137"/>
                    </a:srgbClr>
                  </a:outerShdw>
                </a:effectLst>
                <a:ea typeface="ＭＳ Ｐゴシック"/>
                <a:cs typeface="Arial" charset="0"/>
              </a:rPr>
              <a:t>Khanbilvardi; </a:t>
            </a:r>
          </a:p>
          <a:p>
            <a:pPr algn="ctr">
              <a:defRPr/>
            </a:pPr>
            <a:r>
              <a:rPr lang="en-US" sz="1600" b="1" dirty="0" smtClean="0">
                <a:solidFill>
                  <a:srgbClr val="7030A0"/>
                </a:solidFill>
                <a:effectLst>
                  <a:outerShdw blurRad="38100" dist="38100" dir="2700000" algn="tl">
                    <a:srgbClr val="000000">
                      <a:alpha val="43137"/>
                    </a:srgbClr>
                  </a:outerShdw>
                </a:effectLst>
                <a:ea typeface="ＭＳ Ｐゴシック"/>
                <a:cs typeface="Arial" charset="0"/>
              </a:rPr>
              <a:t>NOAA Collaborators: Mitch Goldberg, Reggina </a:t>
            </a:r>
            <a:r>
              <a:rPr lang="en-US" sz="1600" b="1" dirty="0">
                <a:solidFill>
                  <a:srgbClr val="7030A0"/>
                </a:solidFill>
                <a:effectLst>
                  <a:outerShdw blurRad="38100" dist="38100" dir="2700000" algn="tl">
                    <a:srgbClr val="000000">
                      <a:alpha val="43137"/>
                    </a:srgbClr>
                  </a:outerShdw>
                </a:effectLst>
                <a:ea typeface="ＭＳ Ｐゴシック"/>
                <a:cs typeface="Arial" charset="0"/>
              </a:rPr>
              <a:t>Cabrera, </a:t>
            </a:r>
          </a:p>
        </p:txBody>
      </p:sp>
      <p:sp>
        <p:nvSpPr>
          <p:cNvPr id="2" name="Rectangle 1"/>
          <p:cNvSpPr>
            <a:spLocks noChangeArrowheads="1"/>
          </p:cNvSpPr>
          <p:nvPr/>
        </p:nvSpPr>
        <p:spPr bwMode="auto">
          <a:xfrm>
            <a:off x="4580021" y="5662137"/>
            <a:ext cx="4237057" cy="900246"/>
          </a:xfrm>
          <a:prstGeom prst="rect">
            <a:avLst/>
          </a:prstGeom>
          <a:solidFill>
            <a:srgbClr val="00B0F0"/>
          </a:solid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95300" algn="l"/>
              </a:tabLst>
            </a:pPr>
            <a:r>
              <a:rPr kumimoji="0" lang="en-US" sz="105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Naira Chaouch, Marouane Temimi, Peter Romanov, Regina Cabrera, George </a:t>
            </a:r>
            <a:r>
              <a:rPr kumimoji="0" lang="en-US" sz="105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Mckillop</a:t>
            </a:r>
            <a:r>
              <a:rPr kumimoji="0" lang="en-US" sz="105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Reza Khanbilvardi. An Automated Algorithm for the Monitoring of River Ice over the Susquehanna River Basin using MODIS data. Hydrological Processes. (In press, 2012).</a:t>
            </a:r>
            <a:endPar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4" name="Title 1"/>
          <p:cNvSpPr txBox="1">
            <a:spLocks/>
          </p:cNvSpPr>
          <p:nvPr/>
        </p:nvSpPr>
        <p:spPr>
          <a:xfrm>
            <a:off x="-2209800" y="1600200"/>
            <a:ext cx="7239000" cy="8683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tx2"/>
                </a:solidFill>
              </a:rPr>
              <a:t>Yukon River</a:t>
            </a:r>
            <a:endParaRPr lang="en-US" dirty="0">
              <a:solidFill>
                <a:schemeClr val="tx2"/>
              </a:solidFill>
            </a:endParaRPr>
          </a:p>
        </p:txBody>
      </p:sp>
      <p:grpSp>
        <p:nvGrpSpPr>
          <p:cNvPr id="25" name="Group 24"/>
          <p:cNvGrpSpPr/>
          <p:nvPr/>
        </p:nvGrpSpPr>
        <p:grpSpPr>
          <a:xfrm>
            <a:off x="685800" y="1950093"/>
            <a:ext cx="8131278" cy="4450707"/>
            <a:chOff x="685800" y="1676400"/>
            <a:chExt cx="8131278" cy="4450707"/>
          </a:xfrm>
        </p:grpSpPr>
        <p:pic>
          <p:nvPicPr>
            <p:cNvPr id="26" name="Picture 2"/>
            <p:cNvPicPr>
              <a:picLocks noChangeAspect="1" noChangeArrowheads="1"/>
            </p:cNvPicPr>
            <p:nvPr/>
          </p:nvPicPr>
          <p:blipFill rotWithShape="1">
            <a:blip r:embed="rId3">
              <a:clrChange>
                <a:clrFrom>
                  <a:srgbClr val="CCCCCC"/>
                </a:clrFrom>
                <a:clrTo>
                  <a:srgbClr val="CCCCCC">
                    <a:alpha val="0"/>
                  </a:srgbClr>
                </a:clrTo>
              </a:clrChange>
              <a:extLst>
                <a:ext uri="{28A0092B-C50C-407E-A947-70E740481C1C}">
                  <a14:useLocalDpi xmlns:a14="http://schemas.microsoft.com/office/drawing/2010/main" val="0"/>
                </a:ext>
              </a:extLst>
            </a:blip>
            <a:srcRect l="18844" t="20161" r="44376" b="30444"/>
            <a:stretch/>
          </p:blipFill>
          <p:spPr bwMode="auto">
            <a:xfrm>
              <a:off x="4038600" y="1676400"/>
              <a:ext cx="4778478" cy="361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noChangeArrowheads="1"/>
            </p:cNvPicPr>
            <p:nvPr/>
          </p:nvPicPr>
          <p:blipFill rotWithShape="1">
            <a:blip r:embed="rId4">
              <a:extLst>
                <a:ext uri="{28A0092B-C50C-407E-A947-70E740481C1C}">
                  <a14:useLocalDpi xmlns:a14="http://schemas.microsoft.com/office/drawing/2010/main" val="0"/>
                </a:ext>
              </a:extLst>
            </a:blip>
            <a:srcRect l="18617" t="19960" r="46987" b="34072"/>
            <a:stretch/>
          </p:blipFill>
          <p:spPr bwMode="auto">
            <a:xfrm>
              <a:off x="685800" y="3754028"/>
              <a:ext cx="3153697" cy="2373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a:off x="4191000" y="3483078"/>
              <a:ext cx="533400" cy="5555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H="1">
              <a:off x="685800" y="3483078"/>
              <a:ext cx="3505200" cy="2709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3810000" y="4038600"/>
              <a:ext cx="914400" cy="208850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76200" y="2468562"/>
            <a:ext cx="2667000" cy="369332"/>
          </a:xfrm>
          <a:prstGeom prst="rect">
            <a:avLst/>
          </a:prstGeom>
          <a:noFill/>
        </p:spPr>
        <p:txBody>
          <a:bodyPr wrap="square" rtlCol="0">
            <a:spAutoFit/>
          </a:bodyPr>
          <a:lstStyle/>
          <a:p>
            <a:pPr algn="ctr"/>
            <a:r>
              <a:rPr lang="en-US" dirty="0" smtClean="0"/>
              <a:t>RGB, 01/03/2013</a:t>
            </a:r>
            <a:endParaRPr lang="en-US" dirty="0"/>
          </a:p>
        </p:txBody>
      </p:sp>
    </p:spTree>
    <p:extLst>
      <p:ext uri="{BB962C8B-B14F-4D97-AF65-F5344CB8AC3E}">
        <p14:creationId xmlns:p14="http://schemas.microsoft.com/office/powerpoint/2010/main" val="283247521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91400" cy="666750"/>
          </a:xfrm>
        </p:spPr>
        <p:txBody>
          <a:bodyPr>
            <a:noAutofit/>
          </a:bodyPr>
          <a:lstStyle/>
          <a:p>
            <a:pPr algn="ctr"/>
            <a:r>
              <a:rPr lang="en-US" sz="32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rPr>
              <a:t>River Ice: Weather Ready Nation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 y="3200400"/>
            <a:ext cx="2566351" cy="180975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4800600"/>
            <a:ext cx="2305051" cy="133826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a:spLocks noGrp="1"/>
          </p:cNvSpPr>
          <p:nvPr>
            <p:ph idx="1"/>
          </p:nvPr>
        </p:nvSpPr>
        <p:spPr>
          <a:xfrm>
            <a:off x="2819400" y="1447800"/>
            <a:ext cx="5705473" cy="3886200"/>
          </a:xfrm>
        </p:spPr>
        <p:txBody>
          <a:bodyPr>
            <a:noAutofit/>
          </a:bodyPr>
          <a:lstStyle/>
          <a:p>
            <a:endParaRPr lang="en-US" sz="1800" b="1" u="sng" dirty="0" smtClean="0"/>
          </a:p>
          <a:p>
            <a:r>
              <a:rPr lang="en-US" sz="1800" b="1" u="sng" dirty="0" smtClean="0">
                <a:solidFill>
                  <a:srgbClr val="00B0F0"/>
                </a:solidFill>
              </a:rPr>
              <a:t>Research:</a:t>
            </a:r>
            <a:r>
              <a:rPr lang="en-US" sz="1800" b="1" u="sng" dirty="0" smtClean="0"/>
              <a:t> </a:t>
            </a:r>
            <a:r>
              <a:rPr lang="en-US" sz="1800" dirty="0" smtClean="0"/>
              <a:t>The </a:t>
            </a:r>
            <a:r>
              <a:rPr lang="en-US" sz="1800" dirty="0"/>
              <a:t>project introduces an operational new satellite based</a:t>
            </a:r>
            <a:r>
              <a:rPr lang="en-US" sz="1800" dirty="0">
                <a:solidFill>
                  <a:srgbClr val="00B0F0"/>
                </a:solidFill>
                <a:effectLst>
                  <a:outerShdw blurRad="38100" dist="38100" dir="2700000" algn="tl">
                    <a:srgbClr val="000000">
                      <a:alpha val="43137"/>
                    </a:srgbClr>
                  </a:outerShdw>
                </a:effectLst>
              </a:rPr>
              <a:t> river ice product to display ice conditions in major rivers in the northern watersheds</a:t>
            </a:r>
            <a:r>
              <a:rPr lang="en-US" sz="1800" dirty="0"/>
              <a:t>. Ice maps are updated on a daily </a:t>
            </a:r>
            <a:r>
              <a:rPr lang="en-US" sz="1800" dirty="0" smtClean="0"/>
              <a:t>basis </a:t>
            </a:r>
            <a:r>
              <a:rPr lang="en-US" sz="1800" dirty="0"/>
              <a:t>and the product makes use of images from MODIS acquired in near real time by the CREST satellite receiving station.</a:t>
            </a:r>
          </a:p>
          <a:p>
            <a:endParaRPr lang="en-US" sz="100" dirty="0"/>
          </a:p>
          <a:p>
            <a:r>
              <a:rPr lang="en-US" sz="1800" b="1" u="sng" dirty="0">
                <a:solidFill>
                  <a:srgbClr val="00B0F0"/>
                </a:solidFill>
              </a:rPr>
              <a:t>Product: </a:t>
            </a:r>
            <a:r>
              <a:rPr lang="en-US" sz="1800" dirty="0" smtClean="0"/>
              <a:t>Developed </a:t>
            </a:r>
            <a:r>
              <a:rPr lang="en-US" sz="1800" dirty="0"/>
              <a:t>ice maps are made available online through a data portal </a:t>
            </a:r>
            <a:r>
              <a:rPr lang="en-US" sz="1800" dirty="0" smtClean="0"/>
              <a:t>superimposing the Google Earth </a:t>
            </a:r>
          </a:p>
          <a:p>
            <a:r>
              <a:rPr lang="en-US" sz="1800" b="1" u="sng" dirty="0" smtClean="0">
                <a:solidFill>
                  <a:srgbClr val="00B0F0"/>
                </a:solidFill>
              </a:rPr>
              <a:t>End-users:</a:t>
            </a:r>
            <a:r>
              <a:rPr lang="en-US" sz="1800" b="1" u="sng" dirty="0" smtClean="0"/>
              <a:t> </a:t>
            </a:r>
            <a:r>
              <a:rPr lang="en-US" sz="1800" dirty="0"/>
              <a:t>like NOAA NWS River Forecast Centers and Weather Forecast Offices as well as reservoir managers in hydropower plants along the rivers.</a:t>
            </a:r>
          </a:p>
          <a:p>
            <a:pPr marL="0" indent="0">
              <a:buNone/>
            </a:pPr>
            <a:endParaRPr lang="en-US" sz="1800" dirty="0"/>
          </a:p>
          <a:p>
            <a:endParaRPr lang="en-US" sz="1800" dirty="0"/>
          </a:p>
        </p:txBody>
      </p:sp>
      <p:grpSp>
        <p:nvGrpSpPr>
          <p:cNvPr id="5" name="Group 4"/>
          <p:cNvGrpSpPr/>
          <p:nvPr/>
        </p:nvGrpSpPr>
        <p:grpSpPr>
          <a:xfrm>
            <a:off x="-76200" y="533400"/>
            <a:ext cx="2638424" cy="5605463"/>
            <a:chOff x="-76200" y="533400"/>
            <a:chExt cx="2638424" cy="5605463"/>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33400"/>
              <a:ext cx="2609850" cy="175260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2533650" cy="184785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 y="3124200"/>
              <a:ext cx="2566351" cy="180975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49" y="4800600"/>
              <a:ext cx="2305051" cy="133826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92552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696200" cy="1066800"/>
          </a:xfrm>
        </p:spPr>
        <p:txBody>
          <a:bodyPr>
            <a:normAutofit fontScale="90000"/>
          </a:bodyPr>
          <a:lstStyle/>
          <a:p>
            <a:pPr algn="ctr"/>
            <a:r>
              <a:rPr lang="en-US" dirty="0" smtClean="0">
                <a:effectLst>
                  <a:outerShdw blurRad="38100" dist="38100" dir="2700000" algn="tl">
                    <a:srgbClr val="000000">
                      <a:alpha val="43137"/>
                    </a:srgbClr>
                  </a:outerShdw>
                </a:effectLst>
              </a:rPr>
              <a:t>Role of CSC (NOAA-CREST  in NOAA Sciences </a:t>
            </a:r>
            <a:br>
              <a:rPr lang="en-US" dirty="0" smtClean="0">
                <a:effectLst>
                  <a:outerShdw blurRad="38100" dist="38100" dir="2700000" algn="tl">
                    <a:srgbClr val="000000">
                      <a:alpha val="43137"/>
                    </a:srgbClr>
                  </a:outerShdw>
                </a:effectLst>
              </a:rPr>
            </a:br>
            <a:r>
              <a:rPr lang="en-US" sz="3100" i="1" dirty="0" smtClean="0">
                <a:effectLst>
                  <a:outerShdw blurRad="38100" dist="38100" dir="2700000" algn="tl">
                    <a:srgbClr val="000000">
                      <a:alpha val="43137"/>
                    </a:srgbClr>
                  </a:outerShdw>
                </a:effectLst>
              </a:rPr>
              <a:t>(including Extreme Weather Events) </a:t>
            </a:r>
            <a:endParaRPr lang="en-US" sz="3100"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05000"/>
            <a:ext cx="8229600" cy="4144963"/>
          </a:xfrm>
        </p:spPr>
        <p:txBody>
          <a:bodyPr/>
          <a:lstStyle/>
          <a:p>
            <a:pPr>
              <a:buFont typeface="Arial" charset="0"/>
              <a:buChar char="•"/>
            </a:pPr>
            <a:r>
              <a:rPr lang="en-US" dirty="0" smtClean="0"/>
              <a:t>Create the right “nexus” between federal agencies, researchers, scientists and the society  through:</a:t>
            </a:r>
          </a:p>
          <a:p>
            <a:pPr lvl="1">
              <a:buFont typeface="Arial" charset="0"/>
              <a:buChar char="•"/>
            </a:pPr>
            <a:r>
              <a:rPr lang="en-US" dirty="0" smtClean="0"/>
              <a:t>Development and improvement of (existing) algorithms for </a:t>
            </a:r>
            <a:r>
              <a:rPr lang="en-US" b="1" i="1" dirty="0" smtClean="0"/>
              <a:t>better environmental assessment, predictions, and stewardship </a:t>
            </a:r>
          </a:p>
          <a:p>
            <a:pPr lvl="1">
              <a:buFont typeface="Arial" charset="0"/>
              <a:buChar char="•"/>
            </a:pPr>
            <a:r>
              <a:rPr lang="en-US" dirty="0" smtClean="0"/>
              <a:t>Development operational research (mostly for weather and climate) products to help support NOAA’s informed decision-making – </a:t>
            </a:r>
            <a:r>
              <a:rPr lang="en-US" b="1" i="1" dirty="0" smtClean="0"/>
              <a:t>to save lives and US economy</a:t>
            </a:r>
          </a:p>
          <a:p>
            <a:pPr lvl="1">
              <a:buFont typeface="Arial" charset="0"/>
              <a:buChar char="•"/>
            </a:pPr>
            <a:r>
              <a:rPr lang="en-US" dirty="0" smtClean="0"/>
              <a:t>Engage the next generation scientists in training and creating </a:t>
            </a:r>
            <a:r>
              <a:rPr lang="en-US" b="1" i="1" dirty="0" smtClean="0"/>
              <a:t>STEM talent pool and workforce development in NOAA sciences </a:t>
            </a:r>
          </a:p>
          <a:p>
            <a:pPr lvl="1">
              <a:buFont typeface="Arial" charset="0"/>
              <a:buChar char="•"/>
            </a:pPr>
            <a:endParaRPr lang="en-US" dirty="0" smtClean="0"/>
          </a:p>
          <a:p>
            <a:pPr lvl="1">
              <a:buFont typeface="Arial" charset="0"/>
              <a:buChar char="•"/>
            </a:pPr>
            <a:endParaRPr lang="en-US" dirty="0" smtClean="0"/>
          </a:p>
          <a:p>
            <a:pPr lvl="1">
              <a:buFont typeface="Arial" charset="0"/>
              <a:buChar char="•"/>
            </a:pPr>
            <a:endParaRPr lang="en-US" dirty="0" smtClean="0"/>
          </a:p>
          <a:p>
            <a:pPr lvl="1">
              <a:buFont typeface="Arial" charset="0"/>
              <a:buChar char="•"/>
            </a:pPr>
            <a:endParaRPr lang="en-US" dirty="0"/>
          </a:p>
        </p:txBody>
      </p:sp>
    </p:spTree>
    <p:extLst>
      <p:ext uri="{BB962C8B-B14F-4D97-AF65-F5344CB8AC3E}">
        <p14:creationId xmlns:p14="http://schemas.microsoft.com/office/powerpoint/2010/main" val="5486872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47650" y="990600"/>
            <a:ext cx="8667750" cy="5638800"/>
          </a:xfrm>
          <a:prstGeom prst="rect">
            <a:avLst/>
          </a:prstGeom>
        </p:spPr>
        <p:txBody>
          <a:bodyPr vert="horz" lIns="0" tIns="45720" rIns="0" bIns="45720" rtlCol="0">
            <a:noAutofit/>
          </a:bodyPr>
          <a:lst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a:lstStyle>
          <a:p>
            <a:pPr marL="0" indent="0" algn="ctr">
              <a:buNone/>
            </a:pPr>
            <a:r>
              <a:rPr lang="en-US" b="1" dirty="0" smtClean="0">
                <a:solidFill>
                  <a:srgbClr val="C00000"/>
                </a:solidFill>
                <a:effectLst>
                  <a:outerShdw blurRad="38100" dist="38100" dir="2700000" algn="tl">
                    <a:srgbClr val="000000">
                      <a:alpha val="43137"/>
                    </a:srgbClr>
                  </a:outerShdw>
                </a:effectLst>
              </a:rPr>
              <a:t>CREST Nowcasting</a:t>
            </a:r>
            <a:endParaRPr lang="en-US" b="1" dirty="0">
              <a:solidFill>
                <a:srgbClr val="C00000"/>
              </a:solidFill>
              <a:effectLst>
                <a:outerShdw blurRad="38100" dist="38100" dir="2700000" algn="tl">
                  <a:srgbClr val="000000">
                    <a:alpha val="43137"/>
                  </a:srgbClr>
                </a:outerShdw>
              </a:effectLst>
            </a:endParaRPr>
          </a:p>
          <a:p>
            <a:pPr marL="0" indent="0" algn="ctr">
              <a:buNone/>
            </a:pPr>
            <a:endParaRPr lang="en-US" sz="1600" dirty="0" smtClean="0">
              <a:effectLst>
                <a:outerShdw blurRad="38100" dist="38100" dir="2700000" algn="tl">
                  <a:srgbClr val="000000">
                    <a:alpha val="43137"/>
                  </a:srgbClr>
                </a:outerShdw>
              </a:effectLst>
            </a:endParaRPr>
          </a:p>
          <a:p>
            <a:pPr marL="0" indent="0" algn="ctr">
              <a:buNone/>
            </a:pPr>
            <a:endParaRPr lang="en-US" sz="1600" dirty="0">
              <a:effectLst>
                <a:outerShdw blurRad="38100" dist="38100" dir="2700000" algn="tl">
                  <a:srgbClr val="000000">
                    <a:alpha val="43137"/>
                  </a:srgbClr>
                </a:outerShdw>
              </a:effectLst>
            </a:endParaRPr>
          </a:p>
          <a:p>
            <a:pPr marL="0" indent="0" algn="ctr">
              <a:buNone/>
            </a:pPr>
            <a:r>
              <a:rPr lang="en-US" sz="1600" dirty="0" smtClean="0">
                <a:effectLst>
                  <a:outerShdw blurRad="38100" dist="38100" dir="2700000" algn="tl">
                    <a:srgbClr val="000000">
                      <a:alpha val="43137"/>
                    </a:srgbClr>
                  </a:outerShdw>
                </a:effectLst>
              </a:rPr>
              <a:t>The </a:t>
            </a:r>
            <a:r>
              <a:rPr lang="en-US" sz="1600" dirty="0">
                <a:effectLst>
                  <a:outerShdw blurRad="38100" dist="38100" dir="2700000" algn="tl">
                    <a:srgbClr val="000000">
                      <a:alpha val="43137"/>
                    </a:srgbClr>
                  </a:outerShdw>
                </a:effectLst>
              </a:rPr>
              <a:t>CREST Thunderstorm Nowcasting project identified and tracks thunderstorms using geostationary satellite data from the CUNY-CREST Satellite Receiving Station.  </a:t>
            </a:r>
            <a:endParaRPr lang="en-US" sz="1600" dirty="0" smtClean="0">
              <a:effectLst>
                <a:outerShdw blurRad="38100" dist="38100" dir="2700000" algn="tl">
                  <a:srgbClr val="000000">
                    <a:alpha val="43137"/>
                  </a:srgbClr>
                </a:outerShdw>
              </a:effectLst>
            </a:endParaRPr>
          </a:p>
          <a:p>
            <a:pPr marL="0" indent="0" algn="ctr">
              <a:buNone/>
            </a:pPr>
            <a:endParaRPr lang="en-US" sz="1600" dirty="0" smtClean="0">
              <a:effectLst>
                <a:outerShdw blurRad="38100" dist="38100" dir="2700000" algn="tl">
                  <a:srgbClr val="000000">
                    <a:alpha val="43137"/>
                  </a:srgbClr>
                </a:outerShdw>
              </a:effectLst>
            </a:endParaRPr>
          </a:p>
          <a:p>
            <a:pPr marL="0" indent="0" algn="ctr">
              <a:buNone/>
            </a:pPr>
            <a:endParaRPr lang="en-US" sz="1600" dirty="0" smtClean="0">
              <a:effectLst>
                <a:outerShdw blurRad="38100" dist="38100" dir="2700000" algn="tl">
                  <a:srgbClr val="000000">
                    <a:alpha val="43137"/>
                  </a:srgbClr>
                </a:outerShdw>
              </a:effectLst>
            </a:endParaRPr>
          </a:p>
          <a:p>
            <a:pPr marL="0" indent="0" algn="ctr">
              <a:buNone/>
            </a:pPr>
            <a:r>
              <a:rPr lang="en-US" sz="1600" dirty="0" smtClean="0">
                <a:effectLst>
                  <a:outerShdw blurRad="38100" dist="38100" dir="2700000" algn="tl">
                    <a:srgbClr val="000000">
                      <a:alpha val="43137"/>
                    </a:srgbClr>
                  </a:outerShdw>
                </a:effectLst>
              </a:rPr>
              <a:t>It uses the </a:t>
            </a:r>
            <a:r>
              <a:rPr lang="en-US" sz="1600" dirty="0">
                <a:effectLst>
                  <a:outerShdw blurRad="38100" dist="38100" dir="2700000" algn="tl">
                    <a:srgbClr val="000000">
                      <a:alpha val="43137"/>
                    </a:srgbClr>
                  </a:outerShdw>
                </a:effectLst>
              </a:rPr>
              <a:t>Rapidly Developing Thunderstorm (RDT)  algorithm developed at Meteo-France and modified to use NOAA’s GOES </a:t>
            </a:r>
            <a:r>
              <a:rPr lang="en-US" sz="1600" dirty="0" smtClean="0">
                <a:effectLst>
                  <a:outerShdw blurRad="38100" dist="38100" dir="2700000" algn="tl">
                    <a:srgbClr val="000000">
                      <a:alpha val="43137"/>
                    </a:srgbClr>
                  </a:outerShdw>
                </a:effectLst>
              </a:rPr>
              <a:t>satellite </a:t>
            </a:r>
            <a:endParaRPr lang="en-US" sz="1600" dirty="0">
              <a:effectLst>
                <a:outerShdw blurRad="38100" dist="38100" dir="2700000" algn="tl">
                  <a:srgbClr val="000000">
                    <a:alpha val="43137"/>
                  </a:srgbClr>
                </a:outerShdw>
              </a:effectLst>
            </a:endParaRPr>
          </a:p>
          <a:p>
            <a:pPr marL="0" indent="0" algn="ctr">
              <a:buNone/>
            </a:pPr>
            <a:endParaRPr lang="en-US" dirty="0" smtClean="0">
              <a:effectLst>
                <a:outerShdw blurRad="38100" dist="38100" dir="2700000" algn="tl">
                  <a:srgbClr val="000000">
                    <a:alpha val="43137"/>
                  </a:srgbClr>
                </a:outerShdw>
              </a:effectLst>
            </a:endParaRPr>
          </a:p>
          <a:p>
            <a:pPr marL="0" indent="0" algn="ctr">
              <a:buNone/>
            </a:pPr>
            <a:r>
              <a:rPr lang="en-US" dirty="0">
                <a:effectLst>
                  <a:outerShdw blurRad="38100" dist="38100" dir="2700000" algn="tl">
                    <a:srgbClr val="000000">
                      <a:alpha val="43137"/>
                    </a:srgbClr>
                  </a:outerShdw>
                </a:effectLst>
              </a:rPr>
              <a:t>  </a:t>
            </a:r>
            <a:endParaRPr lang="en-US" dirty="0" smtClean="0">
              <a:effectLst>
                <a:outerShdw blurRad="38100" dist="38100" dir="2700000" algn="tl">
                  <a:srgbClr val="000000">
                    <a:alpha val="43137"/>
                  </a:srgbClr>
                </a:outerShdw>
              </a:effectLst>
            </a:endParaRPr>
          </a:p>
          <a:p>
            <a:pPr marL="0" indent="0" algn="ctr">
              <a:buNone/>
            </a:pPr>
            <a:r>
              <a:rPr lang="en-US" dirty="0" smtClean="0">
                <a:effectLst>
                  <a:outerShdw blurRad="38100" dist="38100" dir="2700000" algn="tl">
                    <a:srgbClr val="000000">
                      <a:alpha val="43137"/>
                    </a:srgbClr>
                  </a:outerShdw>
                </a:effectLst>
              </a:rPr>
              <a:t> Helps address extreme weather events such as </a:t>
            </a:r>
          </a:p>
          <a:p>
            <a:pPr marL="0" indent="0" algn="ctr">
              <a:buNone/>
            </a:pPr>
            <a:r>
              <a:rPr lang="en-US" sz="1800" b="1" dirty="0" smtClean="0">
                <a:solidFill>
                  <a:schemeClr val="accent1">
                    <a:lumMod val="60000"/>
                    <a:lumOff val="40000"/>
                  </a:schemeClr>
                </a:solidFill>
                <a:effectLst>
                  <a:outerShdw blurRad="38100" dist="38100" dir="2700000" algn="tl">
                    <a:srgbClr val="000000">
                      <a:alpha val="43137"/>
                    </a:srgbClr>
                  </a:outerShdw>
                </a:effectLst>
              </a:rPr>
              <a:t>Thunderstorms: nowcasting  of tropical storms/heavy </a:t>
            </a:r>
            <a:r>
              <a:rPr lang="en-US" sz="1800" b="1" dirty="0">
                <a:solidFill>
                  <a:schemeClr val="accent1">
                    <a:lumMod val="60000"/>
                    <a:lumOff val="40000"/>
                  </a:schemeClr>
                </a:solidFill>
                <a:effectLst>
                  <a:outerShdw blurRad="38100" dist="38100" dir="2700000" algn="tl">
                    <a:srgbClr val="000000">
                      <a:alpha val="43137"/>
                    </a:srgbClr>
                  </a:outerShdw>
                </a:effectLst>
              </a:rPr>
              <a:t>rainfall</a:t>
            </a:r>
          </a:p>
          <a:p>
            <a:pPr marL="0" indent="0" algn="ctr">
              <a:buFont typeface="Wingdings" pitchFamily="2" charset="2"/>
              <a:buNone/>
            </a:pPr>
            <a:r>
              <a:rPr lang="en-US" b="1" dirty="0" smtClean="0">
                <a:solidFill>
                  <a:schemeClr val="accent1">
                    <a:lumMod val="60000"/>
                    <a:lumOff val="40000"/>
                  </a:schemeClr>
                </a:solidFill>
                <a:effectLst>
                  <a:outerShdw blurRad="38100" dist="38100" dir="2700000" algn="tl">
                    <a:srgbClr val="000000">
                      <a:alpha val="43137"/>
                    </a:srgbClr>
                  </a:outerShdw>
                </a:effectLst>
              </a:rPr>
              <a:t> </a:t>
            </a:r>
          </a:p>
          <a:p>
            <a:pPr marL="0" indent="0" algn="ctr">
              <a:buFont typeface="Wingdings" pitchFamily="2" charset="2"/>
              <a:buNone/>
            </a:pPr>
            <a:endParaRPr lang="en-US" dirty="0">
              <a:effectLst>
                <a:outerShdw blurRad="38100" dist="38100" dir="2700000" algn="tl">
                  <a:srgbClr val="000000">
                    <a:alpha val="43137"/>
                  </a:srgbClr>
                </a:outerShdw>
              </a:effectLst>
            </a:endParaRPr>
          </a:p>
        </p:txBody>
      </p:sp>
      <p:sp>
        <p:nvSpPr>
          <p:cNvPr id="5" name="Title 1"/>
          <p:cNvSpPr>
            <a:spLocks noGrp="1"/>
          </p:cNvSpPr>
          <p:nvPr>
            <p:ph type="title"/>
          </p:nvPr>
        </p:nvSpPr>
        <p:spPr>
          <a:xfrm>
            <a:off x="457200" y="152400"/>
            <a:ext cx="8229600" cy="838200"/>
          </a:xfrm>
        </p:spPr>
        <p:txBody>
          <a:bodyPr>
            <a:noAutofit/>
          </a:bodyPr>
          <a:lstStyle/>
          <a:p>
            <a:pPr algn="ctr"/>
            <a:r>
              <a:rPr lang="en-US" sz="2400" b="1" dirty="0" smtClean="0">
                <a:solidFill>
                  <a:srgbClr val="7030A0"/>
                </a:solidFill>
                <a:effectLst>
                  <a:outerShdw blurRad="38100" dist="38100" dir="2700000" algn="tl">
                    <a:srgbClr val="000000">
                      <a:alpha val="43137"/>
                    </a:srgbClr>
                  </a:outerShdw>
                </a:effectLst>
              </a:rPr>
              <a:t>CREST science contributes/relates to Extreme Weather events. </a:t>
            </a:r>
            <a:endParaRPr lang="en-US" sz="2400" b="1" dirty="0">
              <a:solidFill>
                <a:srgbClr val="7030A0"/>
              </a:solidFill>
              <a:effectLst>
                <a:outerShdw blurRad="38100" dist="38100" dir="2700000" algn="tl">
                  <a:srgbClr val="000000">
                    <a:alpha val="43137"/>
                  </a:srgbClr>
                </a:outerShdw>
              </a:effectLst>
            </a:endParaRPr>
          </a:p>
        </p:txBody>
      </p:sp>
      <p:sp>
        <p:nvSpPr>
          <p:cNvPr id="7" name="Down Arrow 6"/>
          <p:cNvSpPr/>
          <p:nvPr/>
        </p:nvSpPr>
        <p:spPr>
          <a:xfrm>
            <a:off x="4514850" y="43434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552950" y="15240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4505325" y="2905125"/>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5093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554"/>
            <a:ext cx="8382000" cy="667246"/>
          </a:xfrm>
        </p:spPr>
        <p:txBody>
          <a:bodyPr>
            <a:noAutofit/>
          </a:bodyPr>
          <a:lstStyle/>
          <a:p>
            <a:pPr algn="ctr"/>
            <a:r>
              <a:rPr lang="en-US" sz="24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rPr>
              <a:t>Thunderstorm Nowcasting: Weather Ready Nation</a:t>
            </a:r>
          </a:p>
        </p:txBody>
      </p:sp>
      <p:sp>
        <p:nvSpPr>
          <p:cNvPr id="3" name="Content Placeholder 2"/>
          <p:cNvSpPr>
            <a:spLocks noGrp="1"/>
          </p:cNvSpPr>
          <p:nvPr>
            <p:ph idx="1"/>
          </p:nvPr>
        </p:nvSpPr>
        <p:spPr>
          <a:xfrm>
            <a:off x="3574015" y="1143000"/>
            <a:ext cx="5112785" cy="4648200"/>
          </a:xfrm>
        </p:spPr>
        <p:txBody>
          <a:bodyPr>
            <a:noAutofit/>
          </a:bodyPr>
          <a:lstStyle/>
          <a:p>
            <a:pPr marL="0" indent="0">
              <a:buNone/>
            </a:pPr>
            <a:r>
              <a:rPr lang="en-US" sz="1600" b="1" u="sng" dirty="0" smtClean="0">
                <a:solidFill>
                  <a:srgbClr val="00B0F0"/>
                </a:solidFill>
              </a:rPr>
              <a:t>Research Product</a:t>
            </a:r>
            <a:r>
              <a:rPr lang="en-US" sz="1600" dirty="0" smtClean="0">
                <a:solidFill>
                  <a:schemeClr val="tx1"/>
                </a:solidFill>
              </a:rPr>
              <a:t>: The </a:t>
            </a:r>
            <a:r>
              <a:rPr lang="en-US" sz="1600" dirty="0">
                <a:solidFill>
                  <a:schemeClr val="tx1"/>
                </a:solidFill>
              </a:rPr>
              <a:t>CREST Thunderstorm Nowcasting project identified and tracks thunderstorms using geostationary satellite data from the CUNY-CREST Satellite Receiving Station.  We use the Rapidly Developing Thunderstorm (RDT)  algorithm developed at Meteo-France and modified to use NOAA’s GOES satellite.  It detects towers in the brightness temperature field, tracks them and gathers statistics to determine if the tower might be a convective system.  An upgrade that uses water vapor channels and numerical weather data has been installed and is in the process of being tuned against lightning data before being made operational.</a:t>
            </a:r>
          </a:p>
          <a:p>
            <a:pPr marL="0" indent="0">
              <a:buNone/>
            </a:pPr>
            <a:r>
              <a:rPr lang="en-US" sz="1600" b="1" u="sng" dirty="0">
                <a:solidFill>
                  <a:srgbClr val="00B0F0"/>
                </a:solidFill>
              </a:rPr>
              <a:t>End Users: </a:t>
            </a:r>
            <a:r>
              <a:rPr lang="en-US" sz="1600" dirty="0">
                <a:solidFill>
                  <a:schemeClr val="tx1"/>
                </a:solidFill>
              </a:rPr>
              <a:t>Aviation over ocean or mountains where radar coverage is not available.</a:t>
            </a:r>
          </a:p>
          <a:p>
            <a:pPr marL="0" indent="0">
              <a:buNone/>
            </a:pPr>
            <a:endParaRPr lang="en-US" sz="1600" dirty="0">
              <a:solidFill>
                <a:schemeClr val="tx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71054"/>
            <a:ext cx="3497815" cy="2172692"/>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048000"/>
            <a:ext cx="3033711" cy="128383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1" y="4191000"/>
            <a:ext cx="2483106" cy="2145169"/>
          </a:xfrm>
          <a:prstGeom prst="rect">
            <a:avLst/>
          </a:prstGeom>
          <a:ln>
            <a:noFill/>
          </a:ln>
          <a:effectLst>
            <a:outerShdw blurRad="190500" algn="tl" rotWithShape="0">
              <a:srgbClr val="000000">
                <a:alpha val="70000"/>
              </a:srgbClr>
            </a:outerShdw>
            <a:softEdge rad="127000"/>
          </a:effectLst>
        </p:spPr>
      </p:pic>
    </p:spTree>
    <p:extLst>
      <p:ext uri="{BB962C8B-B14F-4D97-AF65-F5344CB8AC3E}">
        <p14:creationId xmlns:p14="http://schemas.microsoft.com/office/powerpoint/2010/main" val="2999369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18" y="0"/>
            <a:ext cx="7984254" cy="685800"/>
          </a:xfrm>
        </p:spPr>
        <p:txBody>
          <a:bodyPr>
            <a:noAutofit/>
          </a:bodyPr>
          <a:lstStyle/>
          <a:p>
            <a:pPr algn="ctr"/>
            <a:r>
              <a:rPr lang="en-US" sz="28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rPr>
              <a:t>Flash Floods: Weather Ready Nation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76275"/>
            <a:ext cx="2286000" cy="1609726"/>
          </a:xfrm>
          <a:prstGeom prst="rect">
            <a:avLst/>
          </a:prstGeom>
          <a:ln>
            <a:noFill/>
          </a:ln>
          <a:effectLst>
            <a:softEdge rad="317500"/>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57" y="3429000"/>
            <a:ext cx="2068643" cy="1371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81200"/>
            <a:ext cx="2133423" cy="1524001"/>
          </a:xfrm>
          <a:prstGeom prst="rect">
            <a:avLst/>
          </a:prstGeom>
          <a:ln>
            <a:noFill/>
          </a:ln>
          <a:effectLst>
            <a:softEdge rad="317500"/>
          </a:effectLst>
          <a:extLst>
            <a:ext uri="{909E8E84-426E-40DD-AFC4-6F175D3DCCD1}">
              <a14:hiddenFill xmlns:a14="http://schemas.microsoft.com/office/drawing/2010/main">
                <a:solidFill>
                  <a:schemeClr val="accent1"/>
                </a:solidFill>
              </a14:hiddenFill>
            </a:ext>
          </a:extLst>
        </p:spPr>
      </p:pic>
      <p:grpSp>
        <p:nvGrpSpPr>
          <p:cNvPr id="4" name="Group 3"/>
          <p:cNvGrpSpPr/>
          <p:nvPr/>
        </p:nvGrpSpPr>
        <p:grpSpPr>
          <a:xfrm>
            <a:off x="304800" y="4648200"/>
            <a:ext cx="5304125" cy="1525695"/>
            <a:chOff x="410875" y="5257800"/>
            <a:chExt cx="5304125" cy="1525695"/>
          </a:xfrm>
        </p:grpSpPr>
        <p:pic>
          <p:nvPicPr>
            <p:cNvPr id="7" name="Picture 11" descr="http://www.smos-bec.icm.csic.es/sites/www.smos-bec.icm.csic.es/files/smos_final_ne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875" y="5438783"/>
              <a:ext cx="2057400" cy="1247923"/>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5257800"/>
              <a:ext cx="2286000" cy="152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p:nvPr/>
          </p:nvSpPr>
          <p:spPr>
            <a:xfrm>
              <a:off x="2544475" y="5729014"/>
              <a:ext cx="808325" cy="671786"/>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11" name="TextBox 5"/>
          <p:cNvSpPr txBox="1">
            <a:spLocks noChangeArrowheads="1"/>
          </p:cNvSpPr>
          <p:nvPr/>
        </p:nvSpPr>
        <p:spPr bwMode="auto">
          <a:xfrm>
            <a:off x="2438400" y="914400"/>
            <a:ext cx="6553200" cy="388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just" fontAlgn="base">
              <a:spcBef>
                <a:spcPct val="0"/>
              </a:spcBef>
              <a:spcAft>
                <a:spcPct val="0"/>
              </a:spcAft>
            </a:pPr>
            <a:r>
              <a:rPr lang="en-US" sz="1600" b="1" u="sng" dirty="0" smtClean="0">
                <a:solidFill>
                  <a:srgbClr val="00B0F0"/>
                </a:solidFill>
                <a:latin typeface="+mn-lt"/>
              </a:rPr>
              <a:t>Research: </a:t>
            </a:r>
            <a:r>
              <a:rPr lang="en-US" sz="1600" dirty="0" smtClean="0">
                <a:latin typeface="+mn-lt"/>
              </a:rPr>
              <a:t>In the US, flash flooding is the number one killer among all weather-related hazards.  The 30 </a:t>
            </a:r>
            <a:r>
              <a:rPr lang="en-US" sz="1600" dirty="0">
                <a:latin typeface="+mn-lt"/>
              </a:rPr>
              <a:t>Year Flood Loss </a:t>
            </a:r>
            <a:r>
              <a:rPr lang="en-US" sz="1600" b="1" dirty="0">
                <a:latin typeface="+mn-lt"/>
              </a:rPr>
              <a:t>Averages</a:t>
            </a:r>
            <a:r>
              <a:rPr lang="en-US" sz="1600" dirty="0">
                <a:latin typeface="+mn-lt"/>
              </a:rPr>
              <a:t> = $7.82 Billion in damages, 94 deaths per </a:t>
            </a:r>
            <a:r>
              <a:rPr lang="en-US" sz="1600" dirty="0" smtClean="0">
                <a:latin typeface="+mn-lt"/>
              </a:rPr>
              <a:t>year.</a:t>
            </a:r>
          </a:p>
          <a:p>
            <a:pPr marL="285750" indent="-285750" algn="just" fontAlgn="base">
              <a:spcBef>
                <a:spcPct val="0"/>
              </a:spcBef>
              <a:spcAft>
                <a:spcPct val="0"/>
              </a:spcAft>
              <a:buFont typeface="Arial" pitchFamily="34" charset="0"/>
              <a:buChar char="•"/>
            </a:pPr>
            <a:endParaRPr lang="en-US" sz="1050" dirty="0" smtClean="0">
              <a:latin typeface="+mn-lt"/>
            </a:endParaRPr>
          </a:p>
          <a:p>
            <a:pPr algn="just" fontAlgn="base">
              <a:spcBef>
                <a:spcPct val="0"/>
              </a:spcBef>
              <a:spcAft>
                <a:spcPct val="0"/>
              </a:spcAft>
            </a:pPr>
            <a:r>
              <a:rPr lang="en-US" sz="1600" dirty="0" smtClean="0">
                <a:latin typeface="+mn-lt"/>
              </a:rPr>
              <a:t>This project integrates </a:t>
            </a:r>
            <a:r>
              <a:rPr lang="en-US" sz="1600" b="1" dirty="0" smtClean="0">
                <a:latin typeface="+mn-lt"/>
              </a:rPr>
              <a:t>remote sensing satellite based soil moisture data </a:t>
            </a:r>
            <a:r>
              <a:rPr lang="en-US" sz="1600" dirty="0" smtClean="0">
                <a:latin typeface="+mn-lt"/>
              </a:rPr>
              <a:t>in current hydrological modeling to improve Gridded Flash Flood Guidance System.</a:t>
            </a:r>
          </a:p>
          <a:p>
            <a:pPr algn="just" fontAlgn="base">
              <a:spcBef>
                <a:spcPct val="0"/>
              </a:spcBef>
              <a:spcAft>
                <a:spcPct val="0"/>
              </a:spcAft>
            </a:pPr>
            <a:r>
              <a:rPr lang="en-US" sz="1600" b="1" u="sng" dirty="0">
                <a:solidFill>
                  <a:srgbClr val="00B0F0"/>
                </a:solidFill>
                <a:latin typeface="+mn-lt"/>
              </a:rPr>
              <a:t>Collaborators:</a:t>
            </a:r>
          </a:p>
          <a:p>
            <a:pPr algn="just" fontAlgn="base">
              <a:spcBef>
                <a:spcPct val="0"/>
              </a:spcBef>
              <a:spcAft>
                <a:spcPct val="0"/>
              </a:spcAft>
            </a:pPr>
            <a:r>
              <a:rPr lang="en-US" sz="1600" dirty="0">
                <a:latin typeface="+mn-lt"/>
              </a:rPr>
              <a:t>Office of Hydrological Development (OHD/NWS). </a:t>
            </a:r>
          </a:p>
          <a:p>
            <a:pPr algn="just" fontAlgn="base">
              <a:spcBef>
                <a:spcPct val="0"/>
              </a:spcBef>
              <a:spcAft>
                <a:spcPct val="0"/>
              </a:spcAft>
            </a:pPr>
            <a:r>
              <a:rPr lang="en-US" sz="1600" dirty="0">
                <a:latin typeface="+mn-lt"/>
              </a:rPr>
              <a:t>Regional Forecasting Center, National Weather Service (NWS), Tulsa OK.</a:t>
            </a:r>
          </a:p>
          <a:p>
            <a:pPr algn="just" fontAlgn="base">
              <a:spcBef>
                <a:spcPct val="0"/>
              </a:spcBef>
              <a:spcAft>
                <a:spcPct val="0"/>
              </a:spcAft>
            </a:pPr>
            <a:r>
              <a:rPr lang="en-US" sz="1600" dirty="0">
                <a:latin typeface="+mn-lt"/>
              </a:rPr>
              <a:t>National Environmental Satellite, Data, and Information Service (NESDIS</a:t>
            </a:r>
            <a:r>
              <a:rPr lang="en-US" sz="1600" dirty="0" smtClean="0">
                <a:latin typeface="+mn-lt"/>
              </a:rPr>
              <a:t>).</a:t>
            </a:r>
          </a:p>
          <a:p>
            <a:pPr algn="just" fontAlgn="base">
              <a:spcBef>
                <a:spcPct val="0"/>
              </a:spcBef>
              <a:spcAft>
                <a:spcPct val="0"/>
              </a:spcAft>
            </a:pPr>
            <a:r>
              <a:rPr lang="en-US" sz="1600" b="1" u="sng" dirty="0">
                <a:solidFill>
                  <a:srgbClr val="00B0F0"/>
                </a:solidFill>
                <a:latin typeface="+mn-lt"/>
              </a:rPr>
              <a:t>End Users:</a:t>
            </a:r>
          </a:p>
          <a:p>
            <a:pPr algn="just" fontAlgn="base">
              <a:spcBef>
                <a:spcPct val="0"/>
              </a:spcBef>
              <a:spcAft>
                <a:spcPct val="0"/>
              </a:spcAft>
            </a:pPr>
            <a:r>
              <a:rPr lang="en-US" sz="1600" dirty="0">
                <a:latin typeface="+mn-lt"/>
              </a:rPr>
              <a:t>Weather Forecasting </a:t>
            </a:r>
            <a:r>
              <a:rPr lang="en-US" sz="1600" dirty="0" smtClean="0">
                <a:latin typeface="+mn-lt"/>
              </a:rPr>
              <a:t>Offices; Local </a:t>
            </a:r>
            <a:r>
              <a:rPr lang="en-US" sz="1600" dirty="0">
                <a:latin typeface="+mn-lt"/>
              </a:rPr>
              <a:t>Emergency Management </a:t>
            </a:r>
            <a:r>
              <a:rPr lang="en-US" sz="1600" dirty="0" smtClean="0">
                <a:latin typeface="+mn-lt"/>
              </a:rPr>
              <a:t>Offices; Federal </a:t>
            </a:r>
            <a:r>
              <a:rPr lang="en-US" sz="1600" dirty="0">
                <a:latin typeface="+mn-lt"/>
              </a:rPr>
              <a:t>Emergency Management Agency (FEMA) .</a:t>
            </a:r>
          </a:p>
          <a:p>
            <a:pPr algn="just" fontAlgn="base">
              <a:spcBef>
                <a:spcPct val="0"/>
              </a:spcBef>
              <a:spcAft>
                <a:spcPct val="0"/>
              </a:spcAft>
            </a:pPr>
            <a:endParaRPr lang="en-US" sz="1400" dirty="0"/>
          </a:p>
          <a:p>
            <a:pPr algn="just" fontAlgn="base">
              <a:spcBef>
                <a:spcPct val="0"/>
              </a:spcBef>
              <a:spcAft>
                <a:spcPct val="0"/>
              </a:spcAft>
            </a:pPr>
            <a:endParaRPr lang="en-US" sz="1400" dirty="0"/>
          </a:p>
        </p:txBody>
      </p:sp>
    </p:spTree>
    <p:extLst>
      <p:ext uri="{BB962C8B-B14F-4D97-AF65-F5344CB8AC3E}">
        <p14:creationId xmlns:p14="http://schemas.microsoft.com/office/powerpoint/2010/main" val="2934084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24"/>
          <p:cNvSpPr txBox="1">
            <a:spLocks noChangeArrowheads="1"/>
          </p:cNvSpPr>
          <p:nvPr/>
        </p:nvSpPr>
        <p:spPr bwMode="auto">
          <a:xfrm>
            <a:off x="381000" y="1600200"/>
            <a:ext cx="1371600" cy="366712"/>
          </a:xfrm>
          <a:prstGeom prst="rect">
            <a:avLst/>
          </a:prstGeom>
          <a:noFill/>
          <a:ln w="9525">
            <a:noFill/>
            <a:miter lim="800000"/>
            <a:headEnd/>
            <a:tailEnd/>
          </a:ln>
        </p:spPr>
        <p:txBody>
          <a:bodyPr>
            <a:spAutoFit/>
          </a:bodyPr>
          <a:lstStyle/>
          <a:p>
            <a:pPr algn="ctr">
              <a:spcBef>
                <a:spcPct val="50000"/>
              </a:spcBef>
            </a:pPr>
            <a:r>
              <a:rPr lang="en-US"/>
              <a:t>Optical</a:t>
            </a:r>
          </a:p>
        </p:txBody>
      </p:sp>
      <p:sp>
        <p:nvSpPr>
          <p:cNvPr id="7173" name="Text Box 25"/>
          <p:cNvSpPr txBox="1">
            <a:spLocks noChangeArrowheads="1"/>
          </p:cNvSpPr>
          <p:nvPr/>
        </p:nvSpPr>
        <p:spPr bwMode="auto">
          <a:xfrm>
            <a:off x="1905000" y="1600200"/>
            <a:ext cx="1371600" cy="366712"/>
          </a:xfrm>
          <a:prstGeom prst="rect">
            <a:avLst/>
          </a:prstGeom>
          <a:noFill/>
          <a:ln w="9525">
            <a:noFill/>
            <a:miter lim="800000"/>
            <a:headEnd/>
            <a:tailEnd/>
          </a:ln>
        </p:spPr>
        <p:txBody>
          <a:bodyPr>
            <a:spAutoFit/>
          </a:bodyPr>
          <a:lstStyle/>
          <a:p>
            <a:pPr algn="ctr">
              <a:spcBef>
                <a:spcPct val="50000"/>
              </a:spcBef>
            </a:pPr>
            <a:r>
              <a:rPr lang="en-US"/>
              <a:t>Infrared</a:t>
            </a:r>
          </a:p>
        </p:txBody>
      </p:sp>
      <p:sp>
        <p:nvSpPr>
          <p:cNvPr id="7174" name="Text Box 26"/>
          <p:cNvSpPr txBox="1">
            <a:spLocks noChangeArrowheads="1"/>
          </p:cNvSpPr>
          <p:nvPr/>
        </p:nvSpPr>
        <p:spPr bwMode="auto">
          <a:xfrm>
            <a:off x="3429000" y="1600200"/>
            <a:ext cx="1371600" cy="366712"/>
          </a:xfrm>
          <a:prstGeom prst="rect">
            <a:avLst/>
          </a:prstGeom>
          <a:noFill/>
          <a:ln w="9525">
            <a:noFill/>
            <a:miter lim="800000"/>
            <a:headEnd/>
            <a:tailEnd/>
          </a:ln>
        </p:spPr>
        <p:txBody>
          <a:bodyPr>
            <a:spAutoFit/>
          </a:bodyPr>
          <a:lstStyle/>
          <a:p>
            <a:pPr algn="ctr">
              <a:spcBef>
                <a:spcPct val="50000"/>
              </a:spcBef>
            </a:pPr>
            <a:r>
              <a:rPr lang="en-US"/>
              <a:t>Microwave</a:t>
            </a:r>
          </a:p>
        </p:txBody>
      </p:sp>
      <p:sp>
        <p:nvSpPr>
          <p:cNvPr id="7175" name="Text Box 28"/>
          <p:cNvSpPr txBox="1">
            <a:spLocks noChangeArrowheads="1"/>
          </p:cNvSpPr>
          <p:nvPr/>
        </p:nvSpPr>
        <p:spPr bwMode="auto">
          <a:xfrm>
            <a:off x="228600" y="4637087"/>
            <a:ext cx="4648200" cy="830263"/>
          </a:xfrm>
          <a:prstGeom prst="rect">
            <a:avLst/>
          </a:prstGeom>
          <a:noFill/>
          <a:ln w="9525">
            <a:noFill/>
            <a:miter lim="800000"/>
            <a:headEnd/>
            <a:tailEnd/>
          </a:ln>
        </p:spPr>
        <p:txBody>
          <a:bodyPr>
            <a:spAutoFit/>
          </a:bodyPr>
          <a:lstStyle/>
          <a:p>
            <a:pPr algn="ctr">
              <a:spcBef>
                <a:spcPct val="50000"/>
              </a:spcBef>
            </a:pPr>
            <a:r>
              <a:rPr lang="en-US" sz="1600"/>
              <a:t>Formation of upwelling radiation in the optical (visible, near infrared), infrared and microwave spectral range</a:t>
            </a:r>
          </a:p>
        </p:txBody>
      </p:sp>
      <p:sp>
        <p:nvSpPr>
          <p:cNvPr id="7176" name="TextBox 7"/>
          <p:cNvSpPr txBox="1">
            <a:spLocks noChangeArrowheads="1"/>
          </p:cNvSpPr>
          <p:nvPr/>
        </p:nvSpPr>
        <p:spPr bwMode="auto">
          <a:xfrm>
            <a:off x="5029200" y="1809750"/>
            <a:ext cx="3886200" cy="3444875"/>
          </a:xfrm>
          <a:prstGeom prst="rect">
            <a:avLst/>
          </a:prstGeom>
          <a:noFill/>
          <a:ln w="9525">
            <a:noFill/>
            <a:miter lim="800000"/>
            <a:headEnd/>
            <a:tailEnd/>
          </a:ln>
        </p:spPr>
        <p:txBody>
          <a:bodyPr>
            <a:spAutoFit/>
          </a:bodyPr>
          <a:lstStyle/>
          <a:p>
            <a:r>
              <a:rPr lang="en-US" sz="2000"/>
              <a:t>Upwelling microwave radiation is emitted by the sub-snow surface and altered by the snow pack. </a:t>
            </a:r>
          </a:p>
          <a:p>
            <a:endParaRPr lang="en-US" sz="2000"/>
          </a:p>
          <a:p>
            <a:r>
              <a:rPr lang="en-US" sz="2000"/>
              <a:t>Therefore it carries information on the physical properties of the snow pack.</a:t>
            </a:r>
          </a:p>
          <a:p>
            <a:endParaRPr lang="en-US" sz="2000"/>
          </a:p>
          <a:p>
            <a:r>
              <a:rPr lang="en-US" sz="2000"/>
              <a:t>Spectral range  10-100GHz is most efficient for snow remote sensing</a:t>
            </a:r>
          </a:p>
        </p:txBody>
      </p:sp>
      <p:pic>
        <p:nvPicPr>
          <p:cNvPr id="7177" name="Picture 30" descr="test2"/>
          <p:cNvPicPr>
            <a:picLocks noChangeAspect="1" noChangeArrowheads="1"/>
          </p:cNvPicPr>
          <p:nvPr/>
        </p:nvPicPr>
        <p:blipFill>
          <a:blip r:embed="rId3" cstate="print"/>
          <a:srcRect/>
          <a:stretch>
            <a:fillRect/>
          </a:stretch>
        </p:blipFill>
        <p:spPr bwMode="auto">
          <a:xfrm>
            <a:off x="381000" y="1981200"/>
            <a:ext cx="4495800" cy="2378075"/>
          </a:xfrm>
          <a:prstGeom prst="rect">
            <a:avLst/>
          </a:prstGeom>
          <a:noFill/>
          <a:ln w="9525">
            <a:noFill/>
            <a:miter lim="800000"/>
            <a:headEnd/>
            <a:tailEnd/>
          </a:ln>
        </p:spPr>
      </p:pic>
      <p:sp>
        <p:nvSpPr>
          <p:cNvPr id="2" name="Title 1"/>
          <p:cNvSpPr>
            <a:spLocks noGrp="1"/>
          </p:cNvSpPr>
          <p:nvPr>
            <p:ph type="title"/>
          </p:nvPr>
        </p:nvSpPr>
        <p:spPr>
          <a:xfrm>
            <a:off x="1066800" y="76200"/>
            <a:ext cx="6781800" cy="838200"/>
          </a:xfrm>
        </p:spPr>
        <p:txBody>
          <a:bodyPr>
            <a:normAutofit/>
          </a:bodyPr>
          <a:lstStyle/>
          <a:p>
            <a:pPr algn="ctr"/>
            <a:r>
              <a:rPr lang="en-US" sz="2400" b="1" dirty="0">
                <a:solidFill>
                  <a:srgbClr val="7030A0"/>
                </a:solidFill>
                <a:effectLst>
                  <a:outerShdw blurRad="38100" dist="38100" dir="2700000" algn="tl">
                    <a:srgbClr val="000000">
                      <a:alpha val="43137"/>
                    </a:srgbClr>
                  </a:outerShdw>
                </a:effectLst>
              </a:rPr>
              <a:t>Microwave: The way to look inside the snowpack</a:t>
            </a:r>
          </a:p>
        </p:txBody>
      </p:sp>
    </p:spTree>
    <p:extLst>
      <p:ext uri="{BB962C8B-B14F-4D97-AF65-F5344CB8AC3E}">
        <p14:creationId xmlns:p14="http://schemas.microsoft.com/office/powerpoint/2010/main" val="42256344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it Refresh To Restart Stre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1" y="2743200"/>
            <a:ext cx="2706746" cy="206228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7200" y="152400"/>
            <a:ext cx="8153400" cy="685800"/>
          </a:xfrm>
        </p:spPr>
        <p:txBody>
          <a:bodyPr/>
          <a:lstStyle/>
          <a:p>
            <a:r>
              <a:rPr lang="en-US" sz="2400" dirty="0">
                <a:solidFill>
                  <a:srgbClr val="7030A0"/>
                </a:solidFill>
                <a:effectLst>
                  <a:outerShdw blurRad="38100" dist="38100" dir="2700000" algn="tl">
                    <a:srgbClr val="000000">
                      <a:alpha val="43137"/>
                    </a:srgbClr>
                  </a:outerShdw>
                </a:effectLst>
              </a:rPr>
              <a:t>CREST-SAFE - Snow </a:t>
            </a:r>
            <a:r>
              <a:rPr lang="en-US" sz="2000" dirty="0">
                <a:solidFill>
                  <a:srgbClr val="7030A0"/>
                </a:solidFill>
                <a:effectLst>
                  <a:outerShdw blurRad="38100" dist="38100" dir="2700000" algn="tl">
                    <a:srgbClr val="000000">
                      <a:alpha val="43137"/>
                    </a:srgbClr>
                  </a:outerShdw>
                </a:effectLst>
              </a:rPr>
              <a:t>Analysis and Field </a:t>
            </a:r>
            <a:r>
              <a:rPr lang="en-US" sz="2400" dirty="0">
                <a:solidFill>
                  <a:srgbClr val="7030A0"/>
                </a:solidFill>
                <a:effectLst>
                  <a:outerShdw blurRad="38100" dist="38100" dir="2700000" algn="tl">
                    <a:srgbClr val="000000">
                      <a:alpha val="43137"/>
                    </a:srgbClr>
                  </a:outerShdw>
                </a:effectLst>
              </a:rPr>
              <a:t>Experiment</a:t>
            </a:r>
          </a:p>
        </p:txBody>
      </p:sp>
      <p:sp>
        <p:nvSpPr>
          <p:cNvPr id="5" name="Rectangle 4"/>
          <p:cNvSpPr/>
          <p:nvPr/>
        </p:nvSpPr>
        <p:spPr>
          <a:xfrm>
            <a:off x="152400" y="838200"/>
            <a:ext cx="4686300" cy="1677382"/>
          </a:xfrm>
          <a:prstGeom prst="rect">
            <a:avLst/>
          </a:prstGeom>
        </p:spPr>
        <p:txBody>
          <a:bodyPr wrap="square">
            <a:spAutoFit/>
          </a:bodyPr>
          <a:lstStyle/>
          <a:p>
            <a:pPr marL="285750" indent="-285750" algn="just">
              <a:spcBef>
                <a:spcPts val="600"/>
              </a:spcBef>
              <a:buFont typeface="Arial" pitchFamily="34" charset="0"/>
              <a:buChar char="•"/>
            </a:pPr>
            <a:r>
              <a:rPr lang="en-US" sz="1400" dirty="0" smtClean="0">
                <a:solidFill>
                  <a:srgbClr val="0070C0"/>
                </a:solidFill>
                <a:latin typeface="Arial" pitchFamily="34" charset="0"/>
                <a:cs typeface="Arial" pitchFamily="34" charset="0"/>
              </a:rPr>
              <a:t>This </a:t>
            </a:r>
            <a:r>
              <a:rPr lang="en-US" sz="1400" dirty="0">
                <a:solidFill>
                  <a:srgbClr val="0070C0"/>
                </a:solidFill>
                <a:latin typeface="Arial" pitchFamily="34" charset="0"/>
                <a:cs typeface="Arial" pitchFamily="34" charset="0"/>
              </a:rPr>
              <a:t>Field Experiment is setup </a:t>
            </a:r>
            <a:r>
              <a:rPr lang="en-US" sz="1400" dirty="0" smtClean="0">
                <a:solidFill>
                  <a:srgbClr val="0070C0"/>
                </a:solidFill>
                <a:latin typeface="Arial" pitchFamily="34" charset="0"/>
                <a:cs typeface="Arial" pitchFamily="34" charset="0"/>
              </a:rPr>
              <a:t>near the </a:t>
            </a:r>
            <a:r>
              <a:rPr lang="en-US" sz="1400" dirty="0">
                <a:solidFill>
                  <a:srgbClr val="0070C0"/>
                </a:solidFill>
                <a:latin typeface="Arial" pitchFamily="34" charset="0"/>
                <a:cs typeface="Arial" pitchFamily="34" charset="0"/>
              </a:rPr>
              <a:t>National Weather Service office at Caribou, </a:t>
            </a:r>
            <a:r>
              <a:rPr lang="en-US" sz="1400" dirty="0" smtClean="0">
                <a:solidFill>
                  <a:srgbClr val="0070C0"/>
                </a:solidFill>
                <a:latin typeface="Arial" pitchFamily="34" charset="0"/>
                <a:cs typeface="Arial" pitchFamily="34" charset="0"/>
              </a:rPr>
              <a:t>ME in 2010.</a:t>
            </a:r>
            <a:endParaRPr lang="en-US" sz="1400" dirty="0">
              <a:solidFill>
                <a:srgbClr val="0070C0"/>
              </a:solidFill>
              <a:latin typeface="Arial" pitchFamily="34" charset="0"/>
              <a:cs typeface="Arial" pitchFamily="34" charset="0"/>
            </a:endParaRPr>
          </a:p>
          <a:p>
            <a:pPr marL="285750" indent="-285750" algn="just">
              <a:spcBef>
                <a:spcPts val="600"/>
              </a:spcBef>
              <a:buFont typeface="Arial" pitchFamily="34" charset="0"/>
              <a:buChar char="•"/>
            </a:pPr>
            <a:r>
              <a:rPr lang="en-US" sz="1400" dirty="0" smtClean="0">
                <a:solidFill>
                  <a:srgbClr val="0070C0"/>
                </a:solidFill>
                <a:latin typeface="Arial" pitchFamily="34" charset="0"/>
                <a:cs typeface="Arial" pitchFamily="34" charset="0"/>
              </a:rPr>
              <a:t>This </a:t>
            </a:r>
            <a:r>
              <a:rPr lang="en-US" sz="1400" dirty="0">
                <a:solidFill>
                  <a:srgbClr val="0070C0"/>
                </a:solidFill>
                <a:latin typeface="Arial" pitchFamily="34" charset="0"/>
                <a:cs typeface="Arial" pitchFamily="34" charset="0"/>
              </a:rPr>
              <a:t>project </a:t>
            </a:r>
            <a:r>
              <a:rPr lang="en-US" sz="1400" dirty="0" smtClean="0">
                <a:solidFill>
                  <a:srgbClr val="0070C0"/>
                </a:solidFill>
                <a:latin typeface="Arial" pitchFamily="34" charset="0"/>
                <a:cs typeface="Arial" pitchFamily="34" charset="0"/>
              </a:rPr>
              <a:t>is motivated to (a) develop</a:t>
            </a:r>
            <a:r>
              <a:rPr lang="en-US" sz="1400" dirty="0">
                <a:solidFill>
                  <a:srgbClr val="0070C0"/>
                </a:solidFill>
                <a:latin typeface="Arial" pitchFamily="34" charset="0"/>
                <a:cs typeface="Arial" pitchFamily="34" charset="0"/>
              </a:rPr>
              <a:t>, improve and validate the NOAA’s Snow Retrieval Algorithms </a:t>
            </a:r>
            <a:r>
              <a:rPr lang="en-US" sz="1400" dirty="0" smtClean="0">
                <a:solidFill>
                  <a:srgbClr val="0070C0"/>
                </a:solidFill>
                <a:latin typeface="Arial" pitchFamily="34" charset="0"/>
                <a:cs typeface="Arial" pitchFamily="34" charset="0"/>
              </a:rPr>
              <a:t>(b) develop </a:t>
            </a:r>
            <a:r>
              <a:rPr lang="en-US" sz="1400" dirty="0">
                <a:solidFill>
                  <a:srgbClr val="0070C0"/>
                </a:solidFill>
                <a:latin typeface="Arial" pitchFamily="34" charset="0"/>
                <a:cs typeface="Arial" pitchFamily="34" charset="0"/>
              </a:rPr>
              <a:t>real time and forecasted gridded snowpack data by objectively merging in-situ stationed with satellite based VIS/NIR and microwave observation</a:t>
            </a:r>
            <a:r>
              <a:rPr lang="en-US" sz="1400" dirty="0" smtClean="0">
                <a:solidFill>
                  <a:srgbClr val="0070C0"/>
                </a:solidFill>
                <a:latin typeface="Arial" pitchFamily="34" charset="0"/>
                <a:cs typeface="Arial" pitchFamily="34" charset="0"/>
              </a:rPr>
              <a:t>.</a:t>
            </a:r>
          </a:p>
        </p:txBody>
      </p:sp>
      <p:sp>
        <p:nvSpPr>
          <p:cNvPr id="10" name="TextBox 9"/>
          <p:cNvSpPr txBox="1"/>
          <p:nvPr/>
        </p:nvSpPr>
        <p:spPr>
          <a:xfrm>
            <a:off x="545170" y="4343400"/>
            <a:ext cx="2209800" cy="415498"/>
          </a:xfrm>
          <a:prstGeom prst="rect">
            <a:avLst/>
          </a:prstGeom>
          <a:noFill/>
        </p:spPr>
        <p:txBody>
          <a:bodyPr wrap="square" rtlCol="0">
            <a:spAutoFit/>
          </a:bodyPr>
          <a:lstStyle/>
          <a:p>
            <a:pPr algn="ctr"/>
            <a:r>
              <a:rPr lang="en-US" sz="1000" dirty="0" smtClean="0">
                <a:solidFill>
                  <a:srgbClr val="FFFF00"/>
                </a:solidFill>
              </a:rPr>
              <a:t>Real time Web-cam monitoring of site (11 Feb 2013)</a:t>
            </a:r>
            <a:endParaRPr lang="en-US" sz="1000" dirty="0">
              <a:solidFill>
                <a:srgbClr val="FFFF00"/>
              </a:solidFill>
            </a:endParaRPr>
          </a:p>
        </p:txBody>
      </p:sp>
      <p:sp>
        <p:nvSpPr>
          <p:cNvPr id="11" name="Rectangle 10"/>
          <p:cNvSpPr/>
          <p:nvPr/>
        </p:nvSpPr>
        <p:spPr>
          <a:xfrm>
            <a:off x="6286500" y="4081790"/>
            <a:ext cx="2061783" cy="261610"/>
          </a:xfrm>
          <a:prstGeom prst="rect">
            <a:avLst/>
          </a:prstGeom>
        </p:spPr>
        <p:txBody>
          <a:bodyPr wrap="none">
            <a:spAutoFit/>
          </a:bodyPr>
          <a:lstStyle/>
          <a:p>
            <a:r>
              <a:rPr lang="en-US" sz="1100" dirty="0" smtClean="0">
                <a:solidFill>
                  <a:srgbClr val="0070C0"/>
                </a:solidFill>
                <a:hlinkClick r:id="rId3"/>
              </a:rPr>
              <a:t>http</a:t>
            </a:r>
            <a:r>
              <a:rPr lang="en-US" sz="1100" dirty="0">
                <a:solidFill>
                  <a:srgbClr val="0070C0"/>
                </a:solidFill>
                <a:hlinkClick r:id="rId3"/>
              </a:rPr>
              <a:t>://</a:t>
            </a:r>
            <a:r>
              <a:rPr lang="en-US" sz="1100" dirty="0" smtClean="0">
                <a:solidFill>
                  <a:srgbClr val="0070C0"/>
                </a:solidFill>
                <a:hlinkClick r:id="rId3"/>
              </a:rPr>
              <a:t>crest.ccny.cuny.edu/snow</a:t>
            </a:r>
            <a:endParaRPr lang="en-US" sz="1100" dirty="0">
              <a:solidFill>
                <a:srgbClr val="0070C0"/>
              </a:solidFill>
            </a:endParaRPr>
          </a:p>
        </p:txBody>
      </p:sp>
      <p:pic>
        <p:nvPicPr>
          <p:cNvPr id="1026" name="Picture 2" descr="http://crest.ccny.cuny.edu/snow/images/instruments/all_intrument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999547"/>
            <a:ext cx="4038600" cy="3039053"/>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p:cNvGrpSpPr/>
          <p:nvPr/>
        </p:nvGrpSpPr>
        <p:grpSpPr>
          <a:xfrm>
            <a:off x="838200" y="5037148"/>
            <a:ext cx="7467600" cy="1744652"/>
            <a:chOff x="762000" y="4701570"/>
            <a:chExt cx="7467600" cy="1744652"/>
          </a:xfrm>
        </p:grpSpPr>
        <p:sp>
          <p:nvSpPr>
            <p:cNvPr id="45" name="Right Arrow 44"/>
            <p:cNvSpPr/>
            <p:nvPr/>
          </p:nvSpPr>
          <p:spPr>
            <a:xfrm>
              <a:off x="914400" y="5562600"/>
              <a:ext cx="7315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143000" y="5562600"/>
              <a:ext cx="76200" cy="381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7" name="TextBox 46"/>
            <p:cNvSpPr txBox="1"/>
            <p:nvPr/>
          </p:nvSpPr>
          <p:spPr>
            <a:xfrm>
              <a:off x="762000" y="5943600"/>
              <a:ext cx="762000" cy="276999"/>
            </a:xfrm>
            <a:prstGeom prst="rect">
              <a:avLst/>
            </a:prstGeom>
            <a:noFill/>
          </p:spPr>
          <p:txBody>
            <a:bodyPr wrap="square" rtlCol="0">
              <a:spAutoFit/>
            </a:bodyPr>
            <a:lstStyle/>
            <a:p>
              <a:pPr algn="ctr"/>
              <a:r>
                <a:rPr lang="en-US" sz="1200" dirty="0" smtClean="0"/>
                <a:t>2010</a:t>
              </a:r>
              <a:endParaRPr lang="en-US" sz="1200" dirty="0"/>
            </a:p>
          </p:txBody>
        </p:sp>
        <p:sp>
          <p:nvSpPr>
            <p:cNvPr id="48" name="TextBox 47"/>
            <p:cNvSpPr txBox="1"/>
            <p:nvPr/>
          </p:nvSpPr>
          <p:spPr>
            <a:xfrm>
              <a:off x="2362200" y="5943600"/>
              <a:ext cx="762000" cy="276999"/>
            </a:xfrm>
            <a:prstGeom prst="rect">
              <a:avLst/>
            </a:prstGeom>
            <a:noFill/>
          </p:spPr>
          <p:txBody>
            <a:bodyPr wrap="square" rtlCol="0">
              <a:spAutoFit/>
            </a:bodyPr>
            <a:lstStyle/>
            <a:p>
              <a:pPr algn="ctr"/>
              <a:r>
                <a:rPr lang="en-US" sz="1200" dirty="0" smtClean="0"/>
                <a:t>2011</a:t>
              </a:r>
              <a:endParaRPr lang="en-US" sz="1200" dirty="0"/>
            </a:p>
          </p:txBody>
        </p:sp>
        <p:sp>
          <p:nvSpPr>
            <p:cNvPr id="49" name="TextBox 48"/>
            <p:cNvSpPr txBox="1"/>
            <p:nvPr/>
          </p:nvSpPr>
          <p:spPr>
            <a:xfrm>
              <a:off x="4038600" y="5943600"/>
              <a:ext cx="762000" cy="276999"/>
            </a:xfrm>
            <a:prstGeom prst="rect">
              <a:avLst/>
            </a:prstGeom>
            <a:noFill/>
          </p:spPr>
          <p:txBody>
            <a:bodyPr wrap="square" rtlCol="0">
              <a:spAutoFit/>
            </a:bodyPr>
            <a:lstStyle/>
            <a:p>
              <a:pPr algn="ctr"/>
              <a:r>
                <a:rPr lang="en-US" sz="1200" dirty="0" smtClean="0"/>
                <a:t>2012</a:t>
              </a:r>
              <a:endParaRPr lang="en-US" sz="1200" dirty="0"/>
            </a:p>
          </p:txBody>
        </p:sp>
        <p:sp>
          <p:nvSpPr>
            <p:cNvPr id="50" name="Rectangle 49"/>
            <p:cNvSpPr/>
            <p:nvPr/>
          </p:nvSpPr>
          <p:spPr>
            <a:xfrm>
              <a:off x="2743200" y="5562600"/>
              <a:ext cx="76200" cy="381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1" name="Rectangle 50"/>
            <p:cNvSpPr/>
            <p:nvPr/>
          </p:nvSpPr>
          <p:spPr>
            <a:xfrm>
              <a:off x="4419600" y="5562600"/>
              <a:ext cx="76200" cy="381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2" name="TextBox 51"/>
            <p:cNvSpPr txBox="1"/>
            <p:nvPr/>
          </p:nvSpPr>
          <p:spPr>
            <a:xfrm>
              <a:off x="5867400" y="5971401"/>
              <a:ext cx="762000" cy="276999"/>
            </a:xfrm>
            <a:prstGeom prst="rect">
              <a:avLst/>
            </a:prstGeom>
            <a:noFill/>
          </p:spPr>
          <p:txBody>
            <a:bodyPr wrap="square" rtlCol="0">
              <a:spAutoFit/>
            </a:bodyPr>
            <a:lstStyle/>
            <a:p>
              <a:pPr algn="ctr"/>
              <a:r>
                <a:rPr lang="en-US" sz="1200" dirty="0" smtClean="0"/>
                <a:t>2013</a:t>
              </a:r>
              <a:endParaRPr lang="en-US" sz="1200" dirty="0"/>
            </a:p>
          </p:txBody>
        </p:sp>
        <p:sp>
          <p:nvSpPr>
            <p:cNvPr id="53" name="Rectangle 52"/>
            <p:cNvSpPr/>
            <p:nvPr/>
          </p:nvSpPr>
          <p:spPr>
            <a:xfrm>
              <a:off x="6210300" y="5562600"/>
              <a:ext cx="76200" cy="381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4" name="TextBox 53"/>
            <p:cNvSpPr txBox="1"/>
            <p:nvPr/>
          </p:nvSpPr>
          <p:spPr>
            <a:xfrm>
              <a:off x="1143000" y="4876800"/>
              <a:ext cx="114300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800" dirty="0" smtClean="0"/>
                <a:t>37 GHz Radiometer</a:t>
              </a:r>
            </a:p>
            <a:p>
              <a:r>
                <a:rPr lang="en-US" sz="800" dirty="0" smtClean="0"/>
                <a:t>89 GHz Radiometer</a:t>
              </a:r>
              <a:endParaRPr lang="en-US" sz="800" dirty="0"/>
            </a:p>
          </p:txBody>
        </p:sp>
        <p:sp>
          <p:nvSpPr>
            <p:cNvPr id="55" name="TextBox 54"/>
            <p:cNvSpPr txBox="1"/>
            <p:nvPr/>
          </p:nvSpPr>
          <p:spPr>
            <a:xfrm>
              <a:off x="2971800" y="4701570"/>
              <a:ext cx="1676400" cy="7848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900" dirty="0" smtClean="0"/>
                <a:t>Snow Pillow (SWE)</a:t>
              </a:r>
            </a:p>
            <a:p>
              <a:r>
                <a:rPr lang="en-US" sz="900" dirty="0" smtClean="0"/>
                <a:t>Rain/Snow Gauge</a:t>
              </a:r>
            </a:p>
            <a:p>
              <a:r>
                <a:rPr lang="en-US" sz="900" dirty="0" smtClean="0"/>
                <a:t>Soil Moisture (2.5, 5, 10cm)</a:t>
              </a:r>
            </a:p>
            <a:p>
              <a:r>
                <a:rPr lang="en-US" sz="900" dirty="0"/>
                <a:t>Soil </a:t>
              </a:r>
              <a:r>
                <a:rPr lang="en-US" sz="900" dirty="0" smtClean="0"/>
                <a:t>Temp </a:t>
              </a:r>
              <a:r>
                <a:rPr lang="en-US" sz="900" dirty="0"/>
                <a:t>(2.5, 5, </a:t>
              </a:r>
              <a:r>
                <a:rPr lang="en-US" sz="900" dirty="0" smtClean="0"/>
                <a:t>10cm)</a:t>
              </a:r>
            </a:p>
            <a:p>
              <a:r>
                <a:rPr lang="en-US" sz="900" dirty="0" smtClean="0"/>
                <a:t>Network Cameras (2)</a:t>
              </a:r>
              <a:endParaRPr lang="en-US" sz="900" dirty="0"/>
            </a:p>
          </p:txBody>
        </p:sp>
        <p:sp>
          <p:nvSpPr>
            <p:cNvPr id="56" name="TextBox 55"/>
            <p:cNvSpPr txBox="1"/>
            <p:nvPr/>
          </p:nvSpPr>
          <p:spPr>
            <a:xfrm>
              <a:off x="4800600" y="4701570"/>
              <a:ext cx="1600200" cy="7848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900" dirty="0" smtClean="0"/>
                <a:t>Infrared Thermometer </a:t>
              </a:r>
              <a:br>
                <a:rPr lang="en-US" sz="900" dirty="0" smtClean="0"/>
              </a:br>
              <a:r>
                <a:rPr lang="en-US" sz="900" dirty="0" smtClean="0"/>
                <a:t>(Skin Temperature)</a:t>
              </a:r>
            </a:p>
            <a:p>
              <a:r>
                <a:rPr lang="en-US" sz="900" dirty="0" smtClean="0"/>
                <a:t>Radiation Sensors</a:t>
              </a:r>
            </a:p>
            <a:p>
              <a:r>
                <a:rPr lang="en-US" sz="900" dirty="0" smtClean="0"/>
                <a:t>Wind Speed/Direction, Humidity/air temperature</a:t>
              </a:r>
              <a:endParaRPr lang="en-US" sz="900" dirty="0"/>
            </a:p>
          </p:txBody>
        </p:sp>
        <p:sp>
          <p:nvSpPr>
            <p:cNvPr id="57" name="TextBox 56"/>
            <p:cNvSpPr txBox="1"/>
            <p:nvPr/>
          </p:nvSpPr>
          <p:spPr>
            <a:xfrm>
              <a:off x="6629400" y="5117068"/>
              <a:ext cx="12192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900" dirty="0" smtClean="0"/>
                <a:t>23, 19, 10.65 GHz,  Radiometers ???</a:t>
              </a:r>
            </a:p>
          </p:txBody>
        </p:sp>
        <p:sp>
          <p:nvSpPr>
            <p:cNvPr id="58" name="TextBox 57"/>
            <p:cNvSpPr txBox="1"/>
            <p:nvPr/>
          </p:nvSpPr>
          <p:spPr>
            <a:xfrm>
              <a:off x="1295400" y="5334000"/>
              <a:ext cx="1524000" cy="21544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800" dirty="0" smtClean="0"/>
                <a:t>Snow Temperature Profiler</a:t>
              </a:r>
              <a:endParaRPr lang="en-US" sz="800" dirty="0"/>
            </a:p>
          </p:txBody>
        </p:sp>
        <p:sp>
          <p:nvSpPr>
            <p:cNvPr id="59" name="TextBox 58"/>
            <p:cNvSpPr txBox="1"/>
            <p:nvPr/>
          </p:nvSpPr>
          <p:spPr>
            <a:xfrm>
              <a:off x="1905000" y="6107668"/>
              <a:ext cx="4800600" cy="338554"/>
            </a:xfrm>
            <a:prstGeom prst="rect">
              <a:avLst/>
            </a:prstGeom>
            <a:noFill/>
          </p:spPr>
          <p:txBody>
            <a:bodyPr wrap="square" rtlCol="0">
              <a:spAutoFit/>
            </a:bodyPr>
            <a:lstStyle/>
            <a:p>
              <a:pPr algn="ctr"/>
              <a:r>
                <a:rPr lang="en-US" sz="1600" dirty="0" smtClean="0"/>
                <a:t>Timeline of Snow Experiment Development </a:t>
              </a:r>
              <a:endParaRPr lang="en-US" sz="1600" dirty="0"/>
            </a:p>
          </p:txBody>
        </p:sp>
      </p:grpSp>
      <p:pic>
        <p:nvPicPr>
          <p:cNvPr id="60" name="Picture 8" descr="DSC_0413"/>
          <p:cNvPicPr>
            <a:picLocks noChangeAspect="1" noChangeArrowheads="1"/>
          </p:cNvPicPr>
          <p:nvPr/>
        </p:nvPicPr>
        <p:blipFill>
          <a:blip r:embed="rId5" cstate="print">
            <a:extLst>
              <a:ext uri="{28A0092B-C50C-407E-A947-70E740481C1C}">
                <a14:useLocalDpi xmlns:a14="http://schemas.microsoft.com/office/drawing/2010/main" val="0"/>
              </a:ext>
            </a:extLst>
          </a:blip>
          <a:srcRect l="2501" t="15868" b="9190"/>
          <a:stretch>
            <a:fillRect/>
          </a:stretch>
        </p:blipFill>
        <p:spPr bwMode="auto">
          <a:xfrm>
            <a:off x="3059769" y="2743200"/>
            <a:ext cx="1740831" cy="201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29617" y="4775284"/>
            <a:ext cx="2278188" cy="253916"/>
          </a:xfrm>
          <a:prstGeom prst="rect">
            <a:avLst/>
          </a:prstGeom>
        </p:spPr>
        <p:txBody>
          <a:bodyPr wrap="none">
            <a:spAutoFit/>
          </a:bodyPr>
          <a:lstStyle/>
          <a:p>
            <a:r>
              <a:rPr lang="en-US" sz="1050" dirty="0">
                <a:hlinkClick r:id="rId6"/>
              </a:rPr>
              <a:t>http://</a:t>
            </a:r>
            <a:r>
              <a:rPr lang="en-US" sz="1050" dirty="0" smtClean="0">
                <a:hlinkClick r:id="rId6"/>
              </a:rPr>
              <a:t>crest.ccny.cuny.edu/snowcam2</a:t>
            </a:r>
            <a:endParaRPr lang="en-US" sz="1050" dirty="0"/>
          </a:p>
        </p:txBody>
      </p:sp>
    </p:spTree>
    <p:extLst>
      <p:ext uri="{BB962C8B-B14F-4D97-AF65-F5344CB8AC3E}">
        <p14:creationId xmlns:p14="http://schemas.microsoft.com/office/powerpoint/2010/main" val="39679936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153400" cy="923925"/>
          </a:xfrm>
        </p:spPr>
        <p:txBody>
          <a:bodyPr>
            <a:noAutofit/>
          </a:bodyPr>
          <a:lstStyle/>
          <a:p>
            <a:r>
              <a:rPr lang="en-US" sz="2400" b="1" dirty="0">
                <a:solidFill>
                  <a:srgbClr val="7030A0"/>
                </a:solidFill>
                <a:effectLst>
                  <a:outerShdw blurRad="38100" dist="38100" dir="2700000" algn="tl">
                    <a:srgbClr val="000000">
                      <a:alpha val="43137"/>
                    </a:srgbClr>
                  </a:outerShdw>
                </a:effectLst>
              </a:rPr>
              <a:t>CREST-SAFE - Snow Analysis and </a:t>
            </a:r>
            <a:r>
              <a:rPr lang="en-US" sz="2400" b="1" dirty="0" smtClean="0">
                <a:solidFill>
                  <a:srgbClr val="7030A0"/>
                </a:solidFill>
                <a:effectLst>
                  <a:outerShdw blurRad="38100" dist="38100" dir="2700000" algn="tl">
                    <a:srgbClr val="000000">
                      <a:alpha val="43137"/>
                    </a:srgbClr>
                  </a:outerShdw>
                </a:effectLst>
              </a:rPr>
              <a:t>Field Experiment</a:t>
            </a:r>
            <a:endParaRPr lang="en-US" sz="2400" b="1" dirty="0">
              <a:solidFill>
                <a:srgbClr val="7030A0"/>
              </a:solidFill>
              <a:effectLst>
                <a:outerShdw blurRad="38100" dist="38100" dir="2700000" algn="tl">
                  <a:srgbClr val="000000">
                    <a:alpha val="43137"/>
                  </a:srgbClr>
                </a:outerShdw>
              </a:effectLst>
            </a:endParaRPr>
          </a:p>
        </p:txBody>
      </p:sp>
      <p:sp>
        <p:nvSpPr>
          <p:cNvPr id="5" name="Rectangle 4"/>
          <p:cNvSpPr/>
          <p:nvPr/>
        </p:nvSpPr>
        <p:spPr>
          <a:xfrm>
            <a:off x="190500" y="4419600"/>
            <a:ext cx="5219700" cy="800219"/>
          </a:xfrm>
          <a:prstGeom prst="rect">
            <a:avLst/>
          </a:prstGeom>
        </p:spPr>
        <p:txBody>
          <a:bodyPr wrap="square">
            <a:spAutoFit/>
          </a:bodyPr>
          <a:lstStyle/>
          <a:p>
            <a:pPr algn="just">
              <a:spcBef>
                <a:spcPts val="600"/>
              </a:spcBef>
            </a:pPr>
            <a:r>
              <a:rPr lang="en-US" sz="1200" b="1" dirty="0" smtClean="0">
                <a:solidFill>
                  <a:srgbClr val="0070C0"/>
                </a:solidFill>
                <a:latin typeface="Arial" pitchFamily="34" charset="0"/>
                <a:cs typeface="Arial" pitchFamily="34" charset="0"/>
              </a:rPr>
              <a:t>Potential End-users:</a:t>
            </a:r>
          </a:p>
          <a:p>
            <a:pPr marL="742950" lvl="1" indent="-285750" algn="just">
              <a:spcBef>
                <a:spcPts val="600"/>
              </a:spcBef>
              <a:buFont typeface="Arial" pitchFamily="34" charset="0"/>
              <a:buChar char="•"/>
            </a:pPr>
            <a:r>
              <a:rPr lang="en-US" sz="1200" dirty="0" smtClean="0">
                <a:solidFill>
                  <a:srgbClr val="0070C0"/>
                </a:solidFill>
                <a:latin typeface="Arial" pitchFamily="34" charset="0"/>
                <a:cs typeface="Arial" pitchFamily="34" charset="0"/>
              </a:rPr>
              <a:t>NOAA/NESDIS for Cal/Val of CRTM and other models.</a:t>
            </a:r>
          </a:p>
          <a:p>
            <a:pPr marL="742950" lvl="1" indent="-285750" algn="just">
              <a:spcBef>
                <a:spcPts val="600"/>
              </a:spcBef>
              <a:buFont typeface="Arial" pitchFamily="34" charset="0"/>
              <a:buChar char="•"/>
            </a:pPr>
            <a:r>
              <a:rPr lang="en-US" sz="1200" dirty="0" smtClean="0">
                <a:solidFill>
                  <a:srgbClr val="0070C0"/>
                </a:solidFill>
                <a:latin typeface="Arial" pitchFamily="34" charset="0"/>
                <a:cs typeface="Arial" pitchFamily="34" charset="0"/>
              </a:rPr>
              <a:t>DEP/NYC for Snowpack Modeling</a:t>
            </a:r>
            <a:endParaRPr lang="en-US" sz="1200" dirty="0">
              <a:solidFill>
                <a:srgbClr val="0070C0"/>
              </a:solidFill>
              <a:latin typeface="Arial" pitchFamily="34" charset="0"/>
              <a:cs typeface="Arial" pitchFamily="34" charset="0"/>
            </a:endParaRPr>
          </a:p>
        </p:txBody>
      </p:sp>
      <p:pic>
        <p:nvPicPr>
          <p:cNvPr id="7" name="Picture 3" descr="C:\Tarendra\Pictures\2012-03-21 Caribou UMPI Trip\NOAA 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4311134"/>
            <a:ext cx="3294221" cy="24706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7293" y="951042"/>
            <a:ext cx="3294307" cy="308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 y="5315635"/>
            <a:ext cx="4953000" cy="1092607"/>
          </a:xfrm>
          <a:prstGeom prst="rect">
            <a:avLst/>
          </a:prstGeom>
        </p:spPr>
        <p:txBody>
          <a:bodyPr wrap="square">
            <a:spAutoFit/>
          </a:bodyPr>
          <a:lstStyle/>
          <a:p>
            <a:pPr algn="just">
              <a:spcBef>
                <a:spcPts val="600"/>
              </a:spcBef>
            </a:pPr>
            <a:r>
              <a:rPr lang="en-US" sz="1200" b="1" dirty="0">
                <a:solidFill>
                  <a:srgbClr val="0070C0"/>
                </a:solidFill>
                <a:latin typeface="Arial" pitchFamily="34" charset="0"/>
                <a:cs typeface="Arial" pitchFamily="34" charset="0"/>
              </a:rPr>
              <a:t>People involved:</a:t>
            </a:r>
          </a:p>
          <a:p>
            <a:pPr marL="182880" indent="-182880" algn="just">
              <a:spcBef>
                <a:spcPts val="300"/>
              </a:spcBef>
              <a:buFont typeface="Arial" pitchFamily="34" charset="0"/>
              <a:buChar char="•"/>
            </a:pPr>
            <a:r>
              <a:rPr lang="en-US" sz="1200" dirty="0" smtClean="0">
                <a:solidFill>
                  <a:srgbClr val="0070C0"/>
                </a:solidFill>
                <a:latin typeface="Arial" pitchFamily="34" charset="0"/>
                <a:cs typeface="Arial" pitchFamily="34" charset="0"/>
              </a:rPr>
              <a:t>Tarendra </a:t>
            </a:r>
            <a:r>
              <a:rPr lang="en-US" sz="1200" dirty="0">
                <a:solidFill>
                  <a:srgbClr val="0070C0"/>
                </a:solidFill>
                <a:latin typeface="Arial" pitchFamily="34" charset="0"/>
                <a:cs typeface="Arial" pitchFamily="34" charset="0"/>
              </a:rPr>
              <a:t>Lakhankar, </a:t>
            </a:r>
            <a:r>
              <a:rPr lang="en-US" sz="1200" dirty="0" smtClean="0">
                <a:solidFill>
                  <a:srgbClr val="0070C0"/>
                </a:solidFill>
                <a:latin typeface="Arial" pitchFamily="34" charset="0"/>
                <a:cs typeface="Arial" pitchFamily="34" charset="0"/>
              </a:rPr>
              <a:t>Peter </a:t>
            </a:r>
            <a:r>
              <a:rPr lang="en-US" sz="1200" dirty="0">
                <a:solidFill>
                  <a:srgbClr val="0070C0"/>
                </a:solidFill>
                <a:latin typeface="Arial" pitchFamily="34" charset="0"/>
                <a:cs typeface="Arial" pitchFamily="34" charset="0"/>
              </a:rPr>
              <a:t>Romanov, </a:t>
            </a:r>
            <a:r>
              <a:rPr lang="en-US" sz="1200" dirty="0" smtClean="0">
                <a:solidFill>
                  <a:srgbClr val="0070C0"/>
                </a:solidFill>
                <a:latin typeface="Arial" pitchFamily="34" charset="0"/>
                <a:cs typeface="Arial" pitchFamily="34" charset="0"/>
              </a:rPr>
              <a:t>Reza </a:t>
            </a:r>
            <a:r>
              <a:rPr lang="en-US" sz="1200" dirty="0">
                <a:solidFill>
                  <a:srgbClr val="0070C0"/>
                </a:solidFill>
                <a:latin typeface="Arial" pitchFamily="34" charset="0"/>
                <a:cs typeface="Arial" pitchFamily="34" charset="0"/>
              </a:rPr>
              <a:t>Khanbilvardi, </a:t>
            </a:r>
            <a:r>
              <a:rPr lang="en-US" sz="1200" dirty="0" smtClean="0">
                <a:solidFill>
                  <a:srgbClr val="0070C0"/>
                </a:solidFill>
                <a:latin typeface="Arial" pitchFamily="34" charset="0"/>
                <a:cs typeface="Arial" pitchFamily="34" charset="0"/>
              </a:rPr>
              <a:t>William </a:t>
            </a:r>
            <a:r>
              <a:rPr lang="en-US" sz="1200" dirty="0">
                <a:solidFill>
                  <a:srgbClr val="0070C0"/>
                </a:solidFill>
                <a:latin typeface="Arial" pitchFamily="34" charset="0"/>
                <a:cs typeface="Arial" pitchFamily="34" charset="0"/>
              </a:rPr>
              <a:t>Rossow, </a:t>
            </a:r>
            <a:r>
              <a:rPr lang="en-US" sz="1200" dirty="0" smtClean="0">
                <a:solidFill>
                  <a:srgbClr val="0070C0"/>
                </a:solidFill>
                <a:latin typeface="Arial" pitchFamily="34" charset="0"/>
                <a:cs typeface="Arial" pitchFamily="34" charset="0"/>
              </a:rPr>
              <a:t>Alfred Powell</a:t>
            </a:r>
          </a:p>
          <a:p>
            <a:pPr marL="182880" indent="-182880" algn="just">
              <a:spcBef>
                <a:spcPts val="300"/>
              </a:spcBef>
              <a:buFont typeface="Arial" pitchFamily="34" charset="0"/>
              <a:buChar char="•"/>
            </a:pPr>
            <a:r>
              <a:rPr lang="en-US" sz="1200" dirty="0" smtClean="0">
                <a:solidFill>
                  <a:srgbClr val="0070C0"/>
                </a:solidFill>
                <a:latin typeface="Arial" pitchFamily="34" charset="0"/>
                <a:cs typeface="Arial" pitchFamily="34" charset="0"/>
              </a:rPr>
              <a:t>Students: Jonathan Munoz, Jose Infante, Christopher Chan, Philip </a:t>
            </a:r>
            <a:r>
              <a:rPr lang="en-US" sz="1200" dirty="0">
                <a:solidFill>
                  <a:srgbClr val="0070C0"/>
                </a:solidFill>
                <a:latin typeface="Arial" pitchFamily="34" charset="0"/>
                <a:cs typeface="Arial" pitchFamily="34" charset="0"/>
              </a:rPr>
              <a:t>Boody </a:t>
            </a:r>
            <a:r>
              <a:rPr lang="en-US" sz="1200" dirty="0" smtClean="0">
                <a:solidFill>
                  <a:srgbClr val="0070C0"/>
                </a:solidFill>
                <a:latin typeface="Arial" pitchFamily="34" charset="0"/>
                <a:cs typeface="Arial" pitchFamily="34" charset="0"/>
              </a:rPr>
              <a:t>(Student</a:t>
            </a:r>
            <a:r>
              <a:rPr lang="en-US" sz="1200" dirty="0">
                <a:solidFill>
                  <a:srgbClr val="0070C0"/>
                </a:solidFill>
                <a:latin typeface="Arial" pitchFamily="34" charset="0"/>
                <a:cs typeface="Arial" pitchFamily="34" charset="0"/>
              </a:rPr>
              <a:t>, University of Maine)</a:t>
            </a:r>
          </a:p>
        </p:txBody>
      </p:sp>
      <p:grpSp>
        <p:nvGrpSpPr>
          <p:cNvPr id="11" name="Group 10"/>
          <p:cNvGrpSpPr/>
          <p:nvPr/>
        </p:nvGrpSpPr>
        <p:grpSpPr>
          <a:xfrm>
            <a:off x="183378" y="923925"/>
            <a:ext cx="5303022" cy="3078033"/>
            <a:chOff x="116703" y="923925"/>
            <a:chExt cx="5303022" cy="3078033"/>
          </a:xfrm>
        </p:grpSpPr>
        <p:pic>
          <p:nvPicPr>
            <p:cNvPr id="1026" name="Picture 2" descr="C:\Users\Tarendra\Dropbox\CREST-SAFE Paper\Support\Snow plots 04-08-2012\figure4 ver 1.png"/>
            <p:cNvPicPr>
              <a:picLocks noChangeAspect="1" noChangeArrowheads="1"/>
            </p:cNvPicPr>
            <p:nvPr/>
          </p:nvPicPr>
          <p:blipFill rotWithShape="1">
            <a:blip r:embed="rId4">
              <a:extLst>
                <a:ext uri="{28A0092B-C50C-407E-A947-70E740481C1C}">
                  <a14:useLocalDpi xmlns:a14="http://schemas.microsoft.com/office/drawing/2010/main" val="0"/>
                </a:ext>
              </a:extLst>
            </a:blip>
            <a:srcRect l="3737" r="4881"/>
            <a:stretch/>
          </p:blipFill>
          <p:spPr bwMode="auto">
            <a:xfrm>
              <a:off x="2209800" y="923925"/>
              <a:ext cx="3209925" cy="30780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Tarendra\Pictures\2011-01 Caribou Trip\Thermo-couple for Snow Temp Profile measuremen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7778"/>
            <a:stretch/>
          </p:blipFill>
          <p:spPr bwMode="auto">
            <a:xfrm>
              <a:off x="116703" y="990600"/>
              <a:ext cx="1788297" cy="2775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30" name="Elbow Connector 29"/>
            <p:cNvCxnSpPr/>
            <p:nvPr/>
          </p:nvCxnSpPr>
          <p:spPr>
            <a:xfrm>
              <a:off x="1524000" y="3200400"/>
              <a:ext cx="1371600" cy="457200"/>
            </a:xfrm>
            <a:prstGeom prst="bentConnector3">
              <a:avLst>
                <a:gd name="adj1" fmla="val 41667"/>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2476500" y="3352800"/>
            <a:ext cx="723900" cy="184666"/>
          </a:xfrm>
          <a:prstGeom prst="rect">
            <a:avLst/>
          </a:prstGeom>
          <a:noFill/>
        </p:spPr>
        <p:txBody>
          <a:bodyPr wrap="square" rtlCol="0">
            <a:spAutoFit/>
          </a:bodyPr>
          <a:lstStyle/>
          <a:p>
            <a:r>
              <a:rPr lang="en-US" sz="600" dirty="0" smtClean="0"/>
              <a:t>Snowfall event</a:t>
            </a:r>
            <a:endParaRPr lang="en-US" sz="600" dirty="0"/>
          </a:p>
        </p:txBody>
      </p:sp>
      <p:cxnSp>
        <p:nvCxnSpPr>
          <p:cNvPr id="36" name="Straight Arrow Connector 35"/>
          <p:cNvCxnSpPr>
            <a:stCxn id="34" idx="2"/>
          </p:cNvCxnSpPr>
          <p:nvPr/>
        </p:nvCxnSpPr>
        <p:spPr>
          <a:xfrm flipH="1">
            <a:off x="2800350" y="3537466"/>
            <a:ext cx="38100" cy="120134"/>
          </a:xfrm>
          <a:prstGeom prst="straightConnector1">
            <a:avLst/>
          </a:prstGeom>
          <a:ln w="9525" cap="sq">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4" idx="2"/>
          </p:cNvCxnSpPr>
          <p:nvPr/>
        </p:nvCxnSpPr>
        <p:spPr>
          <a:xfrm>
            <a:off x="2838450" y="3537466"/>
            <a:ext cx="209550" cy="120134"/>
          </a:xfrm>
          <a:prstGeom prst="straightConnector1">
            <a:avLst/>
          </a:prstGeom>
          <a:ln w="9525" cap="sq">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4" idx="2"/>
          </p:cNvCxnSpPr>
          <p:nvPr/>
        </p:nvCxnSpPr>
        <p:spPr>
          <a:xfrm>
            <a:off x="2838450" y="3537466"/>
            <a:ext cx="976312" cy="87868"/>
          </a:xfrm>
          <a:prstGeom prst="straightConnector1">
            <a:avLst/>
          </a:prstGeom>
          <a:ln w="9525" cap="sq">
            <a:headEnd type="none" w="sm" len="sm"/>
            <a:tailEnd type="arrow"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8140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8600" y="76200"/>
            <a:ext cx="8229600" cy="457200"/>
          </a:xfrm>
        </p:spPr>
        <p:txBody>
          <a:bodyPr>
            <a:noAutofit/>
          </a:bodyPr>
          <a:lstStyle/>
          <a:p>
            <a:r>
              <a:rPr lang="en-US" sz="1400" b="1" dirty="0" smtClean="0">
                <a:solidFill>
                  <a:srgbClr val="7030A0"/>
                </a:solidFill>
                <a:effectLst>
                  <a:outerShdw blurRad="38100" dist="38100" dir="2700000" algn="tl">
                    <a:srgbClr val="000000">
                      <a:alpha val="43137"/>
                    </a:srgbClr>
                  </a:outerShdw>
                </a:effectLst>
              </a:rPr>
              <a:t/>
            </a:r>
            <a:br>
              <a:rPr lang="en-US" sz="1400" b="1" dirty="0" smtClean="0">
                <a:solidFill>
                  <a:srgbClr val="7030A0"/>
                </a:solidFill>
                <a:effectLst>
                  <a:outerShdw blurRad="38100" dist="38100" dir="2700000" algn="tl">
                    <a:srgbClr val="000000">
                      <a:alpha val="43137"/>
                    </a:srgbClr>
                  </a:outerShdw>
                </a:effectLst>
              </a:rPr>
            </a:br>
            <a:r>
              <a:rPr lang="en-US" sz="1400" b="1" dirty="0" smtClean="0">
                <a:solidFill>
                  <a:srgbClr val="7030A0"/>
                </a:solidFill>
                <a:effectLst>
                  <a:outerShdw blurRad="38100" dist="38100" dir="2700000" algn="tl">
                    <a:srgbClr val="000000">
                      <a:alpha val="43137"/>
                    </a:srgbClr>
                  </a:outerShdw>
                </a:effectLst>
              </a:rPr>
              <a:t>Analysis </a:t>
            </a:r>
            <a:r>
              <a:rPr lang="en-US" sz="1400" b="1" dirty="0">
                <a:solidFill>
                  <a:srgbClr val="7030A0"/>
                </a:solidFill>
                <a:effectLst>
                  <a:outerShdw blurRad="38100" dist="38100" dir="2700000" algn="tl">
                    <a:srgbClr val="000000">
                      <a:alpha val="43137"/>
                    </a:srgbClr>
                  </a:outerShdw>
                </a:effectLst>
              </a:rPr>
              <a:t>and Validation of Snowpack Grain Size, Density and Temperature using Snow Physical Model </a:t>
            </a:r>
            <a:endParaRPr lang="en-US" sz="1400" b="1" dirty="0">
              <a:solidFill>
                <a:srgbClr val="7030A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5791200" y="3200400"/>
            <a:ext cx="3200400" cy="430887"/>
          </a:xfrm>
          <a:prstGeom prst="rect">
            <a:avLst/>
          </a:prstGeom>
          <a:noFill/>
        </p:spPr>
        <p:txBody>
          <a:bodyPr wrap="square" rtlCol="0">
            <a:spAutoFit/>
          </a:bodyPr>
          <a:lstStyle/>
          <a:p>
            <a:pPr algn="ctr"/>
            <a:r>
              <a:rPr lang="en-US" sz="1100" dirty="0" smtClean="0"/>
              <a:t>On site field measurements of Snow grain size, snow density and snowpack temperature</a:t>
            </a:r>
            <a:endParaRPr lang="en-US" sz="1100" dirty="0"/>
          </a:p>
        </p:txBody>
      </p:sp>
      <p:sp>
        <p:nvSpPr>
          <p:cNvPr id="5" name="Rectangle 4"/>
          <p:cNvSpPr/>
          <p:nvPr/>
        </p:nvSpPr>
        <p:spPr>
          <a:xfrm>
            <a:off x="76200" y="762000"/>
            <a:ext cx="5336381" cy="2492990"/>
          </a:xfrm>
          <a:prstGeom prst="rect">
            <a:avLst/>
          </a:prstGeom>
        </p:spPr>
        <p:txBody>
          <a:bodyPr wrap="square">
            <a:spAutoFit/>
          </a:bodyPr>
          <a:lstStyle/>
          <a:p>
            <a:pPr marL="285750" indent="-285750" algn="just">
              <a:buFont typeface="Arial" pitchFamily="34" charset="0"/>
              <a:buChar char="•"/>
            </a:pPr>
            <a:r>
              <a:rPr lang="en-US" sz="1300" dirty="0"/>
              <a:t>The CREST-Snow Analysis and Field Experiment (CREST-SAFE) is setup in the backyard of the National Weather Service office at </a:t>
            </a:r>
            <a:r>
              <a:rPr lang="en-US" sz="1300" dirty="0">
                <a:hlinkClick r:id="rId3"/>
              </a:rPr>
              <a:t>Caribou, ME</a:t>
            </a:r>
            <a:r>
              <a:rPr lang="en-US" sz="1300" dirty="0"/>
              <a:t> using high frequency (37 and 89 GHz), dual polarized microwave radiometers and other snowpack and meteorological instruments to develop, improve and validate the snow retrieval algorithms. </a:t>
            </a:r>
          </a:p>
          <a:p>
            <a:pPr marL="285750" indent="-285750" algn="just">
              <a:buFont typeface="Arial" pitchFamily="34" charset="0"/>
              <a:buChar char="•"/>
            </a:pPr>
            <a:endParaRPr lang="en-US" sz="1300" dirty="0" smtClean="0"/>
          </a:p>
          <a:p>
            <a:pPr marL="285750" indent="-285750" algn="just">
              <a:buFont typeface="Arial" pitchFamily="34" charset="0"/>
              <a:buChar char="•"/>
            </a:pPr>
            <a:r>
              <a:rPr lang="en-US" sz="1300" dirty="0" smtClean="0"/>
              <a:t>In </a:t>
            </a:r>
            <a:r>
              <a:rPr lang="en-US" sz="1300" dirty="0"/>
              <a:t>this particular task, field experiment is carried out throughout the winter season, to measure the snow grain size, and snow density at CREST-SAFE site along with other microwave and meteorological measurements.  Observations of the temperature vertical distribution in the snowpack were measured with a specially developed temperature profiler. </a:t>
            </a:r>
            <a:endParaRPr lang="en-US" sz="1300" dirty="0" smtClean="0">
              <a:latin typeface="Arial" pitchFamily="34" charset="0"/>
              <a:cs typeface="Arial" pitchFamily="34" charset="0"/>
            </a:endParaRPr>
          </a:p>
        </p:txBody>
      </p:sp>
      <p:pic>
        <p:nvPicPr>
          <p:cNvPr id="12" name="Picture 2" descr="C:\Users\Tarendra\Pictures\2011-01 Caribou Trip\Thermo-couple for Snow Temp Profile measuremen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778"/>
          <a:stretch/>
        </p:blipFill>
        <p:spPr bwMode="auto">
          <a:xfrm>
            <a:off x="6553200" y="3703020"/>
            <a:ext cx="2362200" cy="292437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0" y="609600"/>
            <a:ext cx="9067800"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15" name="Group 14"/>
          <p:cNvGrpSpPr/>
          <p:nvPr/>
        </p:nvGrpSpPr>
        <p:grpSpPr>
          <a:xfrm>
            <a:off x="152400" y="4648200"/>
            <a:ext cx="5486400" cy="1371600"/>
            <a:chOff x="76200" y="2809364"/>
            <a:chExt cx="5486400" cy="1000636"/>
          </a:xfrm>
        </p:grpSpPr>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2809364"/>
              <a:ext cx="2819400" cy="100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9400" y="2819400"/>
              <a:ext cx="2743200" cy="97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124200" y="2878591"/>
              <a:ext cx="1295400" cy="338554"/>
            </a:xfrm>
            <a:prstGeom prst="rect">
              <a:avLst/>
            </a:prstGeom>
            <a:solidFill>
              <a:schemeClr val="bg1"/>
            </a:solidFill>
          </p:spPr>
          <p:txBody>
            <a:bodyPr wrap="square">
              <a:spAutoFit/>
            </a:bodyPr>
            <a:lstStyle/>
            <a:p>
              <a:pPr algn="ctr"/>
              <a:r>
                <a:rPr lang="en-US" sz="800" dirty="0">
                  <a:latin typeface="Calibri" pitchFamily="34" charset="0"/>
                </a:rPr>
                <a:t>Observed snow depth and snow temperature profiles</a:t>
              </a:r>
            </a:p>
          </p:txBody>
        </p:sp>
        <p:sp>
          <p:nvSpPr>
            <p:cNvPr id="19" name="Rectangle 18"/>
            <p:cNvSpPr/>
            <p:nvPr/>
          </p:nvSpPr>
          <p:spPr>
            <a:xfrm>
              <a:off x="457200" y="2861846"/>
              <a:ext cx="1295400" cy="338554"/>
            </a:xfrm>
            <a:prstGeom prst="rect">
              <a:avLst/>
            </a:prstGeom>
            <a:solidFill>
              <a:schemeClr val="bg1"/>
            </a:solidFill>
          </p:spPr>
          <p:txBody>
            <a:bodyPr wrap="square">
              <a:spAutoFit/>
            </a:bodyPr>
            <a:lstStyle/>
            <a:p>
              <a:pPr algn="ctr"/>
              <a:r>
                <a:rPr lang="en-US" sz="800" dirty="0" smtClean="0">
                  <a:latin typeface="Calibri" pitchFamily="34" charset="0"/>
                </a:rPr>
                <a:t>Simulated snow </a:t>
              </a:r>
              <a:r>
                <a:rPr lang="en-US" sz="800" dirty="0">
                  <a:latin typeface="Calibri" pitchFamily="34" charset="0"/>
                </a:rPr>
                <a:t>depth and snow temperature profiles</a:t>
              </a:r>
            </a:p>
          </p:txBody>
        </p:sp>
      </p:grpSp>
      <p:sp>
        <p:nvSpPr>
          <p:cNvPr id="14" name="Down Arrow 13"/>
          <p:cNvSpPr/>
          <p:nvPr/>
        </p:nvSpPr>
        <p:spPr>
          <a:xfrm rot="5400000">
            <a:off x="5947543" y="5033146"/>
            <a:ext cx="381001" cy="8303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C:\Tarendra\Pictures\2011-03-14 Caribou_Crest_camera\DSC_014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952500"/>
            <a:ext cx="3200400" cy="2171700"/>
          </a:xfrm>
          <a:prstGeom prst="rect">
            <a:avLst/>
          </a:prstGeom>
          <a:noFill/>
          <a:ln>
            <a:noFill/>
          </a:ln>
        </p:spPr>
      </p:pic>
      <p:sp>
        <p:nvSpPr>
          <p:cNvPr id="21" name="Rectangle 20"/>
          <p:cNvSpPr/>
          <p:nvPr/>
        </p:nvSpPr>
        <p:spPr>
          <a:xfrm>
            <a:off x="152400" y="6172200"/>
            <a:ext cx="6248400" cy="553998"/>
          </a:xfrm>
          <a:prstGeom prst="rect">
            <a:avLst/>
          </a:prstGeom>
        </p:spPr>
        <p:txBody>
          <a:bodyPr wrap="square">
            <a:spAutoFit/>
          </a:bodyPr>
          <a:lstStyle/>
          <a:p>
            <a:pPr algn="just"/>
            <a:r>
              <a:rPr lang="en-US" sz="1000" dirty="0">
                <a:solidFill>
                  <a:prstClr val="black"/>
                </a:solidFill>
              </a:rPr>
              <a:t>Lakhankar, T., Muñoz, J., Romanov, P., Powell, A. M., Krakauer, N. Y., Rossow, W. B., and R. M. Khanbilvardi (2013) </a:t>
            </a:r>
            <a:r>
              <a:rPr lang="en-US" sz="1000" i="1" dirty="0">
                <a:solidFill>
                  <a:prstClr val="black"/>
                </a:solidFill>
              </a:rPr>
              <a:t>CREST-Snow Field Experiment: analysis of snowpack properties using multi-frequency microwave remote sensing data</a:t>
            </a:r>
            <a:r>
              <a:rPr lang="en-US" sz="1000" dirty="0">
                <a:solidFill>
                  <a:prstClr val="black"/>
                </a:solidFill>
              </a:rPr>
              <a:t>, </a:t>
            </a:r>
            <a:r>
              <a:rPr lang="en-US" sz="1000" b="1" dirty="0">
                <a:solidFill>
                  <a:prstClr val="black"/>
                </a:solidFill>
              </a:rPr>
              <a:t>Hydrology Earth System </a:t>
            </a:r>
            <a:r>
              <a:rPr lang="en-US" sz="1000" b="1" dirty="0" smtClean="0">
                <a:solidFill>
                  <a:prstClr val="black"/>
                </a:solidFill>
              </a:rPr>
              <a:t>Sciences (HESS)</a:t>
            </a:r>
            <a:r>
              <a:rPr lang="en-US" sz="1000" dirty="0" smtClean="0">
                <a:solidFill>
                  <a:prstClr val="black"/>
                </a:solidFill>
              </a:rPr>
              <a:t>, </a:t>
            </a:r>
            <a:r>
              <a:rPr lang="en-US" sz="1000" dirty="0">
                <a:solidFill>
                  <a:prstClr val="black"/>
                </a:solidFill>
              </a:rPr>
              <a:t>17, 783-793, doi:10.5194/hess-17-783-2013.</a:t>
            </a:r>
          </a:p>
        </p:txBody>
      </p:sp>
      <p:pic>
        <p:nvPicPr>
          <p:cNvPr id="23" name="Picture 22" descr="C:\Users\Tarendra\AppData\Local\Microsoft\Windows\Temporary Internet Files\Content.Outlook\VL3OJKWD\sntherm_Observed_Grain2011340-2012110.png"/>
          <p:cNvPicPr/>
          <p:nvPr/>
        </p:nvPicPr>
        <p:blipFill rotWithShape="1">
          <a:blip r:embed="rId8" cstate="print">
            <a:extLst>
              <a:ext uri="{28A0092B-C50C-407E-A947-70E740481C1C}">
                <a14:useLocalDpi xmlns:a14="http://schemas.microsoft.com/office/drawing/2010/main" val="0"/>
              </a:ext>
            </a:extLst>
          </a:blip>
          <a:srcRect l="2676" t="48691"/>
          <a:stretch/>
        </p:blipFill>
        <p:spPr bwMode="auto">
          <a:xfrm>
            <a:off x="2971800" y="3276600"/>
            <a:ext cx="2771775" cy="1212108"/>
          </a:xfrm>
          <a:prstGeom prst="rect">
            <a:avLst/>
          </a:prstGeom>
          <a:noFill/>
          <a:ln>
            <a:noFill/>
          </a:ln>
        </p:spPr>
      </p:pic>
      <p:pic>
        <p:nvPicPr>
          <p:cNvPr id="22" name="Picture 21" descr="C:\Users\Tarendra\AppData\Local\Microsoft\Windows\Temporary Internet Files\Content.Outlook\VL3OJKWD\sntherm_Observed_Grain2011340-2012110.png"/>
          <p:cNvPicPr/>
          <p:nvPr/>
        </p:nvPicPr>
        <p:blipFill rotWithShape="1">
          <a:blip r:embed="rId8" cstate="print">
            <a:extLst>
              <a:ext uri="{28A0092B-C50C-407E-A947-70E740481C1C}">
                <a14:useLocalDpi xmlns:a14="http://schemas.microsoft.com/office/drawing/2010/main" val="0"/>
              </a:ext>
            </a:extLst>
          </a:blip>
          <a:srcRect r="3532" b="50000"/>
          <a:stretch/>
        </p:blipFill>
        <p:spPr bwMode="auto">
          <a:xfrm>
            <a:off x="152400" y="3276600"/>
            <a:ext cx="2819400" cy="1219200"/>
          </a:xfrm>
          <a:prstGeom prst="rect">
            <a:avLst/>
          </a:prstGeom>
          <a:noFill/>
          <a:ln>
            <a:noFill/>
          </a:ln>
        </p:spPr>
      </p:pic>
      <p:sp>
        <p:nvSpPr>
          <p:cNvPr id="24" name="Down Arrow 23"/>
          <p:cNvSpPr/>
          <p:nvPr/>
        </p:nvSpPr>
        <p:spPr>
          <a:xfrm rot="2986199">
            <a:off x="5592707" y="2664782"/>
            <a:ext cx="411626" cy="8303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260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511" t="25606" r="33280" b="46622"/>
          <a:stretch/>
        </p:blipFill>
        <p:spPr bwMode="auto">
          <a:xfrm>
            <a:off x="76200" y="582300"/>
            <a:ext cx="4045058" cy="1883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152399" y="0"/>
            <a:ext cx="8991601" cy="457200"/>
          </a:xfrm>
        </p:spPr>
        <p:txBody>
          <a:bodyPr>
            <a:noAutofit/>
          </a:bodyPr>
          <a:lstStyle/>
          <a:p>
            <a:pPr algn="l"/>
            <a:r>
              <a:rPr lang="en-US" sz="2800" b="1" dirty="0" smtClean="0">
                <a:solidFill>
                  <a:srgbClr val="FFFF00"/>
                </a:solidFill>
              </a:rPr>
              <a:t>Monitoring of Ice breakup in Alaska, VIIRS RGB5/09/2013</a:t>
            </a:r>
            <a:endParaRPr lang="en-US" sz="2800" b="1" dirty="0">
              <a:solidFill>
                <a:srgbClr val="FFFF00"/>
              </a:solidFill>
            </a:endParaRPr>
          </a:p>
        </p:txBody>
      </p:sp>
      <p:sp>
        <p:nvSpPr>
          <p:cNvPr id="2" name="Rectangle 1"/>
          <p:cNvSpPr/>
          <p:nvPr/>
        </p:nvSpPr>
        <p:spPr>
          <a:xfrm>
            <a:off x="1066800" y="1153113"/>
            <a:ext cx="627681" cy="32163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29000" y="765304"/>
            <a:ext cx="767166" cy="55704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4516" t="21395" r="33227" b="41682"/>
          <a:stretch/>
        </p:blipFill>
        <p:spPr bwMode="auto">
          <a:xfrm>
            <a:off x="76200" y="4697100"/>
            <a:ext cx="2789695" cy="1883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6575" r="3563" b="3260"/>
          <a:stretch/>
        </p:blipFill>
        <p:spPr>
          <a:xfrm>
            <a:off x="4648200" y="632583"/>
            <a:ext cx="4114800" cy="5783779"/>
          </a:xfrm>
          <a:prstGeom prst="rect">
            <a:avLst/>
          </a:prstGeom>
        </p:spPr>
      </p:pic>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7161" t="17138" r="36261" b="37550"/>
          <a:stretch/>
        </p:blipFill>
        <p:spPr bwMode="auto">
          <a:xfrm>
            <a:off x="1118870" y="2697827"/>
            <a:ext cx="3160492" cy="16878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4800600" y="3266971"/>
            <a:ext cx="348712" cy="2575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657600" y="5324371"/>
            <a:ext cx="348712" cy="2575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endCxn id="8195" idx="0"/>
          </p:cNvCxnSpPr>
          <p:nvPr/>
        </p:nvCxnSpPr>
        <p:spPr>
          <a:xfrm flipH="1">
            <a:off x="2699116" y="1322344"/>
            <a:ext cx="1148985" cy="1375483"/>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8196" idx="0"/>
          </p:cNvCxnSpPr>
          <p:nvPr/>
        </p:nvCxnSpPr>
        <p:spPr>
          <a:xfrm>
            <a:off x="1409700" y="1474744"/>
            <a:ext cx="61348" cy="322235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66800" y="6553200"/>
            <a:ext cx="2092271" cy="369332"/>
          </a:xfrm>
          <a:prstGeom prst="rect">
            <a:avLst/>
          </a:prstGeom>
          <a:noFill/>
        </p:spPr>
        <p:txBody>
          <a:bodyPr wrap="square" rtlCol="0">
            <a:spAutoFit/>
          </a:bodyPr>
          <a:lstStyle/>
          <a:p>
            <a:r>
              <a:rPr lang="en-US" dirty="0" smtClean="0"/>
              <a:t>Swath RGB images</a:t>
            </a:r>
            <a:endParaRPr lang="en-US" dirty="0"/>
          </a:p>
        </p:txBody>
      </p:sp>
      <p:sp>
        <p:nvSpPr>
          <p:cNvPr id="16" name="TextBox 15"/>
          <p:cNvSpPr txBox="1"/>
          <p:nvPr/>
        </p:nvSpPr>
        <p:spPr>
          <a:xfrm>
            <a:off x="4962041" y="6382345"/>
            <a:ext cx="3800959" cy="369332"/>
          </a:xfrm>
          <a:prstGeom prst="rect">
            <a:avLst/>
          </a:prstGeom>
          <a:noFill/>
        </p:spPr>
        <p:txBody>
          <a:bodyPr wrap="square" rtlCol="0">
            <a:spAutoFit/>
          </a:bodyPr>
          <a:lstStyle/>
          <a:p>
            <a:r>
              <a:rPr lang="en-US" dirty="0" smtClean="0"/>
              <a:t>Projected and masked RGB images</a:t>
            </a:r>
            <a:endParaRPr lang="en-US" dirty="0"/>
          </a:p>
        </p:txBody>
      </p:sp>
    </p:spTree>
    <p:extLst>
      <p:ext uri="{BB962C8B-B14F-4D97-AF65-F5344CB8AC3E}">
        <p14:creationId xmlns:p14="http://schemas.microsoft.com/office/powerpoint/2010/main" val="9290906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1"/>
            <a:ext cx="7467600" cy="914399"/>
          </a:xfrm>
        </p:spPr>
        <p:txBody>
          <a:bodyPr>
            <a:normAutofit/>
          </a:bodyPr>
          <a:lstStyle/>
          <a:p>
            <a:pPr algn="ctr"/>
            <a:r>
              <a:rPr lang="en-US" sz="2800" b="1" dirty="0" smtClean="0">
                <a:solidFill>
                  <a:srgbClr val="7030A0"/>
                </a:solidFill>
                <a:effectLst>
                  <a:outerShdw blurRad="38100" dist="38100" dir="2700000" algn="tl">
                    <a:srgbClr val="000000">
                      <a:alpha val="43137"/>
                    </a:srgbClr>
                  </a:outerShdw>
                </a:effectLst>
              </a:rPr>
              <a:t>Towards developing global flood monitoring system using ATMS</a:t>
            </a:r>
            <a:endParaRPr lang="en-US" sz="2800" b="1" dirty="0">
              <a:solidFill>
                <a:srgbClr val="7030A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52400" y="1066800"/>
            <a:ext cx="8305800" cy="1752600"/>
          </a:xfrm>
        </p:spPr>
        <p:txBody>
          <a:bodyPr>
            <a:normAutofit/>
          </a:bodyPr>
          <a:lstStyle/>
          <a:p>
            <a:pPr algn="ctr"/>
            <a:r>
              <a:rPr lang="en-US" sz="1800" dirty="0" err="1" smtClean="0">
                <a:solidFill>
                  <a:srgbClr val="7030A0"/>
                </a:solidFill>
              </a:rPr>
              <a:t>Kibrewossen</a:t>
            </a:r>
            <a:r>
              <a:rPr lang="en-US" sz="1800" dirty="0" smtClean="0">
                <a:solidFill>
                  <a:srgbClr val="7030A0"/>
                </a:solidFill>
              </a:rPr>
              <a:t> </a:t>
            </a:r>
            <a:r>
              <a:rPr lang="en-US" sz="1800" dirty="0" err="1" smtClean="0">
                <a:solidFill>
                  <a:srgbClr val="7030A0"/>
                </a:solidFill>
              </a:rPr>
              <a:t>Tesfagiorgis</a:t>
            </a:r>
            <a:r>
              <a:rPr lang="en-US" sz="1800" dirty="0" smtClean="0">
                <a:solidFill>
                  <a:srgbClr val="7030A0"/>
                </a:solidFill>
              </a:rPr>
              <a:t>, </a:t>
            </a:r>
            <a:r>
              <a:rPr lang="en-US" sz="1800" dirty="0" err="1" smtClean="0">
                <a:solidFill>
                  <a:srgbClr val="7030A0"/>
                </a:solidFill>
              </a:rPr>
              <a:t>Marouane</a:t>
            </a:r>
            <a:r>
              <a:rPr lang="en-US" sz="1800" dirty="0" smtClean="0">
                <a:solidFill>
                  <a:srgbClr val="7030A0"/>
                </a:solidFill>
              </a:rPr>
              <a:t> </a:t>
            </a:r>
            <a:r>
              <a:rPr lang="en-US" sz="1800" dirty="0" err="1" smtClean="0">
                <a:solidFill>
                  <a:srgbClr val="7030A0"/>
                </a:solidFill>
              </a:rPr>
              <a:t>Temimi</a:t>
            </a:r>
            <a:r>
              <a:rPr lang="en-US" sz="1800" dirty="0" smtClean="0">
                <a:solidFill>
                  <a:srgbClr val="7030A0"/>
                </a:solidFill>
              </a:rPr>
              <a:t>, Reza </a:t>
            </a:r>
            <a:r>
              <a:rPr lang="en-US" sz="1800" dirty="0" err="1" smtClean="0">
                <a:solidFill>
                  <a:srgbClr val="7030A0"/>
                </a:solidFill>
              </a:rPr>
              <a:t>Khanbilvardi</a:t>
            </a:r>
            <a:endParaRPr lang="en-US" sz="1800" dirty="0" smtClean="0">
              <a:solidFill>
                <a:srgbClr val="7030A0"/>
              </a:solidFill>
            </a:endParaRPr>
          </a:p>
          <a:p>
            <a:pPr algn="ctr"/>
            <a:r>
              <a:rPr lang="en-US" sz="1800" dirty="0" smtClean="0">
                <a:solidFill>
                  <a:srgbClr val="7030A0"/>
                </a:solidFill>
              </a:rPr>
              <a:t>NOAA-CREST, CCNY</a:t>
            </a:r>
            <a:endParaRPr lang="en-US" sz="1800" dirty="0">
              <a:solidFill>
                <a:srgbClr val="7030A0"/>
              </a:solidFill>
            </a:endParaRPr>
          </a:p>
        </p:txBody>
      </p:sp>
      <p:sp>
        <p:nvSpPr>
          <p:cNvPr id="4" name="Slide Number Placeholder 3"/>
          <p:cNvSpPr>
            <a:spLocks noGrp="1"/>
          </p:cNvSpPr>
          <p:nvPr>
            <p:ph type="sldNum" sz="quarter" idx="12"/>
          </p:nvPr>
        </p:nvSpPr>
        <p:spPr/>
        <p:txBody>
          <a:bodyPr/>
          <a:lstStyle/>
          <a:p>
            <a:fld id="{EB68E42B-2978-4AE1-9DE9-FF99FEEB9CB8}" type="slidenum">
              <a:rPr lang="en-US" smtClean="0"/>
              <a:pPr/>
              <a:t>38</a:t>
            </a:fld>
            <a:endParaRPr lang="en-US"/>
          </a:p>
        </p:txBody>
      </p:sp>
      <p:sp>
        <p:nvSpPr>
          <p:cNvPr id="5" name="Footer Placeholder 4"/>
          <p:cNvSpPr>
            <a:spLocks noGrp="1"/>
          </p:cNvSpPr>
          <p:nvPr>
            <p:ph type="ftr" sz="quarter" idx="11"/>
          </p:nvPr>
        </p:nvSpPr>
        <p:spPr/>
        <p:txBody>
          <a:bodyPr/>
          <a:lstStyle/>
          <a:p>
            <a:r>
              <a:rPr lang="en-US" smtClean="0"/>
              <a:t>CREST-Symposium, 2013</a:t>
            </a:r>
            <a:endParaRPr lang="en-US"/>
          </a:p>
        </p:txBody>
      </p:sp>
      <p:sp>
        <p:nvSpPr>
          <p:cNvPr id="7" name="Rectangle 6"/>
          <p:cNvSpPr/>
          <p:nvPr/>
        </p:nvSpPr>
        <p:spPr>
          <a:xfrm>
            <a:off x="76200" y="1782660"/>
            <a:ext cx="8077200" cy="400110"/>
          </a:xfrm>
          <a:prstGeom prst="rect">
            <a:avLst/>
          </a:prstGeom>
        </p:spPr>
        <p:txBody>
          <a:bodyPr wrap="square">
            <a:spAutoFit/>
          </a:bodyPr>
          <a:lstStyle/>
          <a:p>
            <a:r>
              <a:rPr lang="en-US" sz="2000" b="1" dirty="0">
                <a:effectLst>
                  <a:outerShdw blurRad="38100" dist="38100" dir="2700000" algn="tl">
                    <a:srgbClr val="000000">
                      <a:alpha val="43137"/>
                    </a:srgbClr>
                  </a:outerShdw>
                </a:effectLst>
              </a:rPr>
              <a:t>http://water.ccny.cuny.edu/research-product/inundation/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569" t="14584" r="32647" b="25986"/>
          <a:stretch/>
        </p:blipFill>
        <p:spPr bwMode="auto">
          <a:xfrm>
            <a:off x="1294135" y="2182770"/>
            <a:ext cx="5641329" cy="4675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9136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304800" y="3048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9pPr>
          </a:lstStyle>
          <a:p>
            <a:pPr>
              <a:spcBef>
                <a:spcPts val="638"/>
              </a:spcBef>
            </a:pPr>
            <a:r>
              <a:rPr lang="en-US" sz="2000" b="1" dirty="0" smtClean="0"/>
              <a:t>Enhanced </a:t>
            </a:r>
            <a:r>
              <a:rPr lang="en-US" sz="2000" b="1" dirty="0"/>
              <a:t>use of GOES for estimating land surface wetness with application to wildfire forecasting at the NOAA Storm Prediction Center</a:t>
            </a:r>
          </a:p>
          <a:p>
            <a:pPr>
              <a:spcBef>
                <a:spcPts val="638"/>
              </a:spcBef>
            </a:pPr>
            <a:r>
              <a:rPr lang="en-US" sz="1400" u="sng" dirty="0" smtClean="0"/>
              <a:t>CREST: </a:t>
            </a:r>
            <a:r>
              <a:rPr lang="en-US" sz="1400" b="1" i="1" dirty="0"/>
              <a:t>Marouane Temimi NOAA/CREST/CCNY</a:t>
            </a:r>
          </a:p>
          <a:p>
            <a:pPr>
              <a:spcBef>
                <a:spcPts val="638"/>
              </a:spcBef>
            </a:pPr>
            <a:r>
              <a:rPr lang="en-US" sz="1400" b="1" i="1" dirty="0"/>
              <a:t>Jan Stepinski CREST/CCNY student</a:t>
            </a:r>
          </a:p>
          <a:p>
            <a:pPr>
              <a:spcBef>
                <a:spcPts val="638"/>
              </a:spcBef>
            </a:pPr>
            <a:r>
              <a:rPr lang="en-US" sz="1400" u="sng" dirty="0" smtClean="0"/>
              <a:t>NOAA: </a:t>
            </a:r>
            <a:r>
              <a:rPr lang="en-US" sz="1400" b="1" i="1" dirty="0" smtClean="0"/>
              <a:t>Robert </a:t>
            </a:r>
            <a:r>
              <a:rPr lang="en-US" sz="1400" b="1" i="1" dirty="0"/>
              <a:t>M Rabin</a:t>
            </a:r>
            <a:r>
              <a:rPr lang="en-US" sz="1400" i="1" dirty="0"/>
              <a:t> </a:t>
            </a:r>
            <a:r>
              <a:rPr lang="en-US" sz="1400" b="1" i="1" dirty="0"/>
              <a:t>NOAA/NSSL</a:t>
            </a:r>
            <a:r>
              <a:rPr lang="en-US" sz="1400" i="1" dirty="0"/>
              <a:t> </a:t>
            </a:r>
            <a:r>
              <a:rPr lang="en-US" sz="1400" i="1" dirty="0" smtClean="0">
                <a:solidFill>
                  <a:srgbClr val="CC0000"/>
                </a:solidFill>
                <a:hlinkClick r:id="rId3"/>
              </a:rPr>
              <a:t>rabin@ssec.wisc.edu</a:t>
            </a:r>
            <a:endParaRPr lang="en-US" sz="1400" i="1" dirty="0">
              <a:solidFill>
                <a:srgbClr val="CC0000"/>
              </a:solidFill>
              <a:hlinkClick r:id="rId3"/>
            </a:endParaRPr>
          </a:p>
        </p:txBody>
      </p:sp>
      <p:sp>
        <p:nvSpPr>
          <p:cNvPr id="3075" name="Text Box 3"/>
          <p:cNvSpPr txBox="1">
            <a:spLocks noChangeArrowheads="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9pPr>
          </a:lstStyle>
          <a:p>
            <a:pPr hangingPunct="1"/>
            <a:fld id="{A3FC1688-A35C-4CA8-96CB-F8DC2750B788}" type="slidenum">
              <a:rPr lang="en-US"/>
              <a:pPr hangingPunct="1"/>
              <a:t>39</a:t>
            </a:fld>
            <a:fld id="{8AB7EDE5-E896-43FF-BFD3-1B3484B10D48}" type="slidenum">
              <a:rPr lang="en-US"/>
              <a:pPr hangingPunct="1"/>
              <a:t>39</a:t>
            </a:fld>
            <a:endParaRPr lang="en-US"/>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248" y="2743200"/>
            <a:ext cx="6876328" cy="403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p:cNvSpPr txBox="1">
            <a:spLocks noChangeArrowheads="1"/>
          </p:cNvSpPr>
          <p:nvPr/>
        </p:nvSpPr>
        <p:spPr bwMode="auto">
          <a:xfrm>
            <a:off x="2057400" y="2143125"/>
            <a:ext cx="5011738"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LGC Sans" charset="0"/>
                <a:cs typeface="DejaVu LGC Sans" charset="0"/>
              </a:defRPr>
            </a:lvl9pPr>
          </a:lstStyle>
          <a:p>
            <a:pPr algn="ctr"/>
            <a:r>
              <a:rPr lang="en-GB" b="1"/>
              <a:t>GOES-13</a:t>
            </a:r>
          </a:p>
          <a:p>
            <a:pPr algn="ctr"/>
            <a:r>
              <a:rPr lang="en-GB" b="1"/>
              <a:t>Heating Rate Anomaly: 25 June-09 July 2011</a:t>
            </a:r>
          </a:p>
        </p:txBody>
      </p:sp>
      <p:sp>
        <p:nvSpPr>
          <p:cNvPr id="7" name="TextBox 1"/>
          <p:cNvSpPr txBox="1">
            <a:spLocks noChangeArrowheads="1"/>
          </p:cNvSpPr>
          <p:nvPr/>
        </p:nvSpPr>
        <p:spPr bwMode="auto">
          <a:xfrm>
            <a:off x="5600700" y="1399574"/>
            <a:ext cx="2933700" cy="584775"/>
          </a:xfrm>
          <a:prstGeom prst="rect">
            <a:avLst/>
          </a:prstGeom>
          <a:solidFill>
            <a:srgbClr val="00B0F0"/>
          </a:solidFill>
          <a:ln>
            <a:noFill/>
          </a:ln>
        </p:spPr>
        <p:txBody>
          <a:bodyPr wrap="square">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r>
              <a:rPr lang="en-US" sz="1600" b="1" dirty="0" smtClean="0">
                <a:effectLst>
                  <a:outerShdw blurRad="38100" dist="38100" dir="2700000" algn="tl">
                    <a:srgbClr val="000000">
                      <a:alpha val="43137"/>
                    </a:srgbClr>
                  </a:outerShdw>
                </a:effectLst>
              </a:rPr>
              <a:t>Rabin, Temimi, </a:t>
            </a:r>
            <a:r>
              <a:rPr lang="en-US" sz="1600" b="1" dirty="0" err="1" smtClean="0">
                <a:effectLst>
                  <a:outerShdw blurRad="38100" dist="38100" dir="2700000" algn="tl">
                    <a:srgbClr val="000000">
                      <a:alpha val="43137"/>
                    </a:srgbClr>
                  </a:outerShdw>
                </a:effectLst>
              </a:rPr>
              <a:t>Stepenski</a:t>
            </a:r>
            <a:r>
              <a:rPr lang="en-US" sz="1600" b="1" dirty="0" smtClean="0">
                <a:effectLst>
                  <a:outerShdw blurRad="38100" dist="38100" dir="2700000" algn="tl">
                    <a:srgbClr val="000000">
                      <a:alpha val="43137"/>
                    </a:srgbClr>
                  </a:outerShdw>
                </a:effectLst>
              </a:rPr>
              <a:t> et al, 2013, submitted</a:t>
            </a:r>
            <a:endParaRPr lang="en-US"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45651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descr="SDXTMPPPT01"/>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228600" y="0"/>
            <a:ext cx="8915400" cy="6723063"/>
          </a:xfrm>
          <a:prstGeom prst="rect">
            <a:avLst/>
          </a:prstGeom>
          <a:noFill/>
          <a:ln w="9525">
            <a:noFill/>
            <a:miter lim="800000"/>
            <a:headEnd/>
            <a:tailEnd/>
          </a:ln>
          <a:effectLst/>
        </p:spPr>
      </p:pic>
    </p:spTree>
    <p:extLst>
      <p:ext uri="{BB962C8B-B14F-4D97-AF65-F5344CB8AC3E}">
        <p14:creationId xmlns:p14="http://schemas.microsoft.com/office/powerpoint/2010/main" val="28910368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945" y="76200"/>
            <a:ext cx="7848600" cy="685800"/>
          </a:xfrm>
        </p:spPr>
        <p:txBody>
          <a:bodyPr>
            <a:normAutofit/>
          </a:bodyPr>
          <a:lstStyle/>
          <a:p>
            <a:pPr algn="ctr">
              <a:defRPr/>
            </a:pPr>
            <a:r>
              <a:rPr lang="en-US" sz="3200" b="1" cap="all" dirty="0" smtClean="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rPr>
              <a:t>i –NOAA CREST </a:t>
            </a:r>
            <a:endParaRPr lang="en-US" sz="3200" b="1" cap="all"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endParaRPr>
          </a:p>
        </p:txBody>
      </p:sp>
      <p:sp>
        <p:nvSpPr>
          <p:cNvPr id="20483" name="Content Placeholder 2"/>
          <p:cNvSpPr>
            <a:spLocks noGrp="1"/>
          </p:cNvSpPr>
          <p:nvPr>
            <p:ph idx="1"/>
          </p:nvPr>
        </p:nvSpPr>
        <p:spPr>
          <a:xfrm>
            <a:off x="228600" y="838200"/>
            <a:ext cx="8540750" cy="2362200"/>
          </a:xfrm>
        </p:spPr>
        <p:txBody>
          <a:bodyPr/>
          <a:lstStyle/>
          <a:p>
            <a:pPr marL="393192" lvl="1" indent="0">
              <a:buNone/>
            </a:pPr>
            <a:r>
              <a:rPr lang="en-US" sz="1800" b="1" i="1" dirty="0" smtClean="0">
                <a:solidFill>
                  <a:srgbClr val="0070C0"/>
                </a:solidFill>
                <a:effectLst/>
              </a:rPr>
              <a:t>Caribbean: (under Carib-SEES (NSF/USAID/IAI funding));</a:t>
            </a:r>
          </a:p>
          <a:p>
            <a:pPr lvl="2"/>
            <a:r>
              <a:rPr lang="en-US" sz="1600" b="1" i="1" dirty="0" smtClean="0">
                <a:solidFill>
                  <a:srgbClr val="0070C0"/>
                </a:solidFill>
                <a:effectLst/>
              </a:rPr>
              <a:t>FUNDGLODE – Foundation for Global Development (DR-President’s Foundation)</a:t>
            </a:r>
          </a:p>
          <a:p>
            <a:pPr lvl="2"/>
            <a:r>
              <a:rPr lang="en-US" sz="1600" b="1" i="1" dirty="0" smtClean="0">
                <a:solidFill>
                  <a:srgbClr val="0070C0"/>
                </a:solidFill>
                <a:effectLst/>
              </a:rPr>
              <a:t>National Commission for Science and Technology of Dominican Republic </a:t>
            </a:r>
          </a:p>
          <a:p>
            <a:pPr lvl="2"/>
            <a:r>
              <a:rPr lang="en-US" sz="1600" b="1" i="1" dirty="0" smtClean="0">
                <a:solidFill>
                  <a:srgbClr val="0070C0"/>
                </a:solidFill>
                <a:effectLst/>
              </a:rPr>
              <a:t>Organismo Nacional de Meteorologia (ONAMET) of Dominican Republic</a:t>
            </a:r>
          </a:p>
          <a:p>
            <a:pPr lvl="2"/>
            <a:r>
              <a:rPr lang="en-US" sz="1600" b="1" i="1" dirty="0" smtClean="0">
                <a:solidFill>
                  <a:srgbClr val="0070C0"/>
                </a:solidFill>
                <a:effectLst/>
              </a:rPr>
              <a:t>Instituto Technologico de Santo Domingo </a:t>
            </a:r>
          </a:p>
          <a:p>
            <a:pPr lvl="2"/>
            <a:r>
              <a:rPr lang="en-US" sz="1600" b="1" i="1" dirty="0" smtClean="0">
                <a:solidFill>
                  <a:srgbClr val="0070C0"/>
                </a:solidFill>
                <a:effectLst/>
              </a:rPr>
              <a:t>University of West-Indies, Cave Hill, Jamaica</a:t>
            </a:r>
          </a:p>
        </p:txBody>
      </p:sp>
      <p:sp>
        <p:nvSpPr>
          <p:cNvPr id="20484" name="Slide Number Placeholder 4"/>
          <p:cNvSpPr>
            <a:spLocks noGrp="1"/>
          </p:cNvSpPr>
          <p:nvPr>
            <p:ph type="sldNum" sz="quarter" idx="12"/>
          </p:nvPr>
        </p:nvSpPr>
        <p:spPr>
          <a:noFill/>
        </p:spPr>
        <p:txBody>
          <a:bodyPr/>
          <a:lstStyle>
            <a:lvl1pPr>
              <a:defRPr sz="1000">
                <a:solidFill>
                  <a:schemeClr val="tx2"/>
                </a:solidFill>
                <a:latin typeface="Arial" charset="0"/>
              </a:defRPr>
            </a:lvl1pPr>
            <a:lvl2pPr marL="742950" indent="-285750">
              <a:defRPr sz="1000">
                <a:solidFill>
                  <a:schemeClr val="tx2"/>
                </a:solidFill>
                <a:latin typeface="Arial" charset="0"/>
              </a:defRPr>
            </a:lvl2pPr>
            <a:lvl3pPr marL="1143000" indent="-228600">
              <a:defRPr sz="1000">
                <a:solidFill>
                  <a:schemeClr val="tx2"/>
                </a:solidFill>
                <a:latin typeface="Arial" charset="0"/>
              </a:defRPr>
            </a:lvl3pPr>
            <a:lvl4pPr marL="1600200" indent="-228600">
              <a:defRPr sz="1000">
                <a:solidFill>
                  <a:schemeClr val="tx2"/>
                </a:solidFill>
                <a:latin typeface="Arial" charset="0"/>
              </a:defRPr>
            </a:lvl4pPr>
            <a:lvl5pPr marL="2057400" indent="-228600">
              <a:defRPr sz="1000">
                <a:solidFill>
                  <a:schemeClr val="tx2"/>
                </a:solidFill>
                <a:latin typeface="Arial" charset="0"/>
              </a:defRPr>
            </a:lvl5pPr>
            <a:lvl6pPr marL="2514600" indent="-228600" eaLnBrk="0" fontAlgn="base" hangingPunct="0">
              <a:spcBef>
                <a:spcPct val="0"/>
              </a:spcBef>
              <a:spcAft>
                <a:spcPct val="0"/>
              </a:spcAft>
              <a:defRPr sz="1000">
                <a:solidFill>
                  <a:schemeClr val="tx2"/>
                </a:solidFill>
                <a:latin typeface="Arial" charset="0"/>
              </a:defRPr>
            </a:lvl6pPr>
            <a:lvl7pPr marL="2971800" indent="-228600" eaLnBrk="0" fontAlgn="base" hangingPunct="0">
              <a:spcBef>
                <a:spcPct val="0"/>
              </a:spcBef>
              <a:spcAft>
                <a:spcPct val="0"/>
              </a:spcAft>
              <a:defRPr sz="1000">
                <a:solidFill>
                  <a:schemeClr val="tx2"/>
                </a:solidFill>
                <a:latin typeface="Arial" charset="0"/>
              </a:defRPr>
            </a:lvl7pPr>
            <a:lvl8pPr marL="3429000" indent="-228600" eaLnBrk="0" fontAlgn="base" hangingPunct="0">
              <a:spcBef>
                <a:spcPct val="0"/>
              </a:spcBef>
              <a:spcAft>
                <a:spcPct val="0"/>
              </a:spcAft>
              <a:defRPr sz="1000">
                <a:solidFill>
                  <a:schemeClr val="tx2"/>
                </a:solidFill>
                <a:latin typeface="Arial" charset="0"/>
              </a:defRPr>
            </a:lvl8pPr>
            <a:lvl9pPr marL="3886200" indent="-228600" eaLnBrk="0" fontAlgn="base" hangingPunct="0">
              <a:spcBef>
                <a:spcPct val="0"/>
              </a:spcBef>
              <a:spcAft>
                <a:spcPct val="0"/>
              </a:spcAft>
              <a:defRPr sz="1000">
                <a:solidFill>
                  <a:schemeClr val="tx2"/>
                </a:solidFill>
                <a:latin typeface="Arial" charset="0"/>
              </a:defRPr>
            </a:lvl9pPr>
          </a:lstStyle>
          <a:p>
            <a:fld id="{343012EC-4B05-468B-A796-4BC265657503}" type="slidenum">
              <a:rPr lang="en-US" sz="1400" smtClean="0">
                <a:solidFill>
                  <a:schemeClr val="bg2"/>
                </a:solidFill>
              </a:rPr>
              <a:pPr/>
              <a:t>40</a:t>
            </a:fld>
            <a:endParaRPr lang="en-US" sz="1400" smtClean="0">
              <a:solidFill>
                <a:schemeClr val="bg2"/>
              </a:solidFill>
            </a:endParaRPr>
          </a:p>
        </p:txBody>
      </p:sp>
      <p:pic>
        <p:nvPicPr>
          <p:cNvPr id="1026" name="Picture 2" descr="D:\Shakila Merchant\Pictures\Official Pictures\2012\OUTREACH\DR\DSCN05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2991195"/>
            <a:ext cx="2286000" cy="304765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7" name="Picture 3" descr="D:\Shakila Merchant\Pictures\Official Pictures\2012\OUTREACH\DR\DSCN06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886" y="4114799"/>
            <a:ext cx="2539714" cy="190500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28" name="Picture 4" descr="D:\Shakila Merchant\Pictures\Official Pictures\2012\OUTREACH\DR\DSCN05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810000"/>
            <a:ext cx="2888637" cy="216672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6322457"/>
            <a:ext cx="7555145" cy="369332"/>
          </a:xfrm>
          <a:prstGeom prst="rect">
            <a:avLst/>
          </a:prstGeom>
          <a:noFill/>
        </p:spPr>
        <p:txBody>
          <a:bodyPr wrap="none" rtlCol="0">
            <a:spAutoFit/>
          </a:bodyPr>
          <a:lstStyle/>
          <a:p>
            <a:r>
              <a:rPr lang="en-US" b="1" dirty="0" smtClean="0">
                <a:solidFill>
                  <a:srgbClr val="7030A0"/>
                </a:solidFill>
                <a:effectLst>
                  <a:outerShdw blurRad="38100" dist="38100" dir="2700000" algn="tl">
                    <a:srgbClr val="000000">
                      <a:alpha val="43137"/>
                    </a:srgbClr>
                  </a:outerShdw>
                </a:effectLst>
              </a:rPr>
              <a:t>CUNY Undergraduate students at field work in Dominican Republic </a:t>
            </a:r>
            <a:endParaRPr lang="en-US" b="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4216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89" descr="Lake Surface area changes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463" y="-12700"/>
            <a:ext cx="4613275"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descr="F:\CCNY\DSCN49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03738" y="3071813"/>
            <a:ext cx="4572000" cy="3429000"/>
          </a:xfrm>
        </p:spPr>
      </p:pic>
      <p:pic>
        <p:nvPicPr>
          <p:cNvPr id="2150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0"/>
            <a:ext cx="45339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TextBox 1"/>
          <p:cNvSpPr txBox="1">
            <a:spLocks noChangeArrowheads="1"/>
          </p:cNvSpPr>
          <p:nvPr/>
        </p:nvSpPr>
        <p:spPr bwMode="auto">
          <a:xfrm>
            <a:off x="85725" y="5983069"/>
            <a:ext cx="43100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2"/>
                </a:solidFill>
                <a:latin typeface="Arial" charset="0"/>
              </a:defRPr>
            </a:lvl1pPr>
            <a:lvl2pPr marL="742950" indent="-285750">
              <a:defRPr sz="1000">
                <a:solidFill>
                  <a:schemeClr val="tx2"/>
                </a:solidFill>
                <a:latin typeface="Arial" charset="0"/>
              </a:defRPr>
            </a:lvl2pPr>
            <a:lvl3pPr marL="1143000" indent="-228600">
              <a:defRPr sz="1000">
                <a:solidFill>
                  <a:schemeClr val="tx2"/>
                </a:solidFill>
                <a:latin typeface="Arial" charset="0"/>
              </a:defRPr>
            </a:lvl3pPr>
            <a:lvl4pPr marL="1600200" indent="-228600">
              <a:defRPr sz="1000">
                <a:solidFill>
                  <a:schemeClr val="tx2"/>
                </a:solidFill>
                <a:latin typeface="Arial" charset="0"/>
              </a:defRPr>
            </a:lvl4pPr>
            <a:lvl5pPr marL="2057400" indent="-228600">
              <a:defRPr sz="1000">
                <a:solidFill>
                  <a:schemeClr val="tx2"/>
                </a:solidFill>
                <a:latin typeface="Arial" charset="0"/>
              </a:defRPr>
            </a:lvl5pPr>
            <a:lvl6pPr marL="2514600" indent="-228600" eaLnBrk="0" fontAlgn="base" hangingPunct="0">
              <a:spcBef>
                <a:spcPct val="0"/>
              </a:spcBef>
              <a:spcAft>
                <a:spcPct val="0"/>
              </a:spcAft>
              <a:defRPr sz="1000">
                <a:solidFill>
                  <a:schemeClr val="tx2"/>
                </a:solidFill>
                <a:latin typeface="Arial" charset="0"/>
              </a:defRPr>
            </a:lvl6pPr>
            <a:lvl7pPr marL="2971800" indent="-228600" eaLnBrk="0" fontAlgn="base" hangingPunct="0">
              <a:spcBef>
                <a:spcPct val="0"/>
              </a:spcBef>
              <a:spcAft>
                <a:spcPct val="0"/>
              </a:spcAft>
              <a:defRPr sz="1000">
                <a:solidFill>
                  <a:schemeClr val="tx2"/>
                </a:solidFill>
                <a:latin typeface="Arial" charset="0"/>
              </a:defRPr>
            </a:lvl7pPr>
            <a:lvl8pPr marL="3429000" indent="-228600" eaLnBrk="0" fontAlgn="base" hangingPunct="0">
              <a:spcBef>
                <a:spcPct val="0"/>
              </a:spcBef>
              <a:spcAft>
                <a:spcPct val="0"/>
              </a:spcAft>
              <a:defRPr sz="1000">
                <a:solidFill>
                  <a:schemeClr val="tx2"/>
                </a:solidFill>
                <a:latin typeface="Arial" charset="0"/>
              </a:defRPr>
            </a:lvl8pPr>
            <a:lvl9pPr marL="3886200" indent="-228600" eaLnBrk="0" fontAlgn="base" hangingPunct="0">
              <a:spcBef>
                <a:spcPct val="0"/>
              </a:spcBef>
              <a:spcAft>
                <a:spcPct val="0"/>
              </a:spcAft>
              <a:defRPr sz="1000">
                <a:solidFill>
                  <a:schemeClr val="tx2"/>
                </a:solidFill>
                <a:latin typeface="Arial" charset="0"/>
              </a:defRPr>
            </a:lvl9pPr>
          </a:lstStyle>
          <a:p>
            <a:r>
              <a:rPr lang="en-US" sz="1200" b="1" dirty="0">
                <a:solidFill>
                  <a:srgbClr val="7030A0"/>
                </a:solidFill>
              </a:rPr>
              <a:t>CREST is collaborating with INTEC to determine the causes of the growth of the Lakes Enriquillo and Sumatre in the Dominican Republic/Haiti Border</a:t>
            </a:r>
          </a:p>
        </p:txBody>
      </p:sp>
      <p:sp>
        <p:nvSpPr>
          <p:cNvPr id="21510" name="TextBox 1"/>
          <p:cNvSpPr txBox="1">
            <a:spLocks noChangeArrowheads="1"/>
          </p:cNvSpPr>
          <p:nvPr/>
        </p:nvSpPr>
        <p:spPr bwMode="auto">
          <a:xfrm>
            <a:off x="5118100" y="3613150"/>
            <a:ext cx="3429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2"/>
                </a:solidFill>
                <a:latin typeface="Arial" charset="0"/>
              </a:defRPr>
            </a:lvl1pPr>
            <a:lvl2pPr marL="742950" indent="-285750">
              <a:defRPr sz="1000">
                <a:solidFill>
                  <a:schemeClr val="tx2"/>
                </a:solidFill>
                <a:latin typeface="Arial" charset="0"/>
              </a:defRPr>
            </a:lvl2pPr>
            <a:lvl3pPr marL="1143000" indent="-228600">
              <a:defRPr sz="1000">
                <a:solidFill>
                  <a:schemeClr val="tx2"/>
                </a:solidFill>
                <a:latin typeface="Arial" charset="0"/>
              </a:defRPr>
            </a:lvl3pPr>
            <a:lvl4pPr marL="1600200" indent="-228600">
              <a:defRPr sz="1000">
                <a:solidFill>
                  <a:schemeClr val="tx2"/>
                </a:solidFill>
                <a:latin typeface="Arial" charset="0"/>
              </a:defRPr>
            </a:lvl4pPr>
            <a:lvl5pPr marL="2057400" indent="-228600">
              <a:defRPr sz="1000">
                <a:solidFill>
                  <a:schemeClr val="tx2"/>
                </a:solidFill>
                <a:latin typeface="Arial" charset="0"/>
              </a:defRPr>
            </a:lvl5pPr>
            <a:lvl6pPr marL="2514600" indent="-228600" eaLnBrk="0" fontAlgn="base" hangingPunct="0">
              <a:spcBef>
                <a:spcPct val="0"/>
              </a:spcBef>
              <a:spcAft>
                <a:spcPct val="0"/>
              </a:spcAft>
              <a:defRPr sz="1000">
                <a:solidFill>
                  <a:schemeClr val="tx2"/>
                </a:solidFill>
                <a:latin typeface="Arial" charset="0"/>
              </a:defRPr>
            </a:lvl6pPr>
            <a:lvl7pPr marL="2971800" indent="-228600" eaLnBrk="0" fontAlgn="base" hangingPunct="0">
              <a:spcBef>
                <a:spcPct val="0"/>
              </a:spcBef>
              <a:spcAft>
                <a:spcPct val="0"/>
              </a:spcAft>
              <a:defRPr sz="1000">
                <a:solidFill>
                  <a:schemeClr val="tx2"/>
                </a:solidFill>
                <a:latin typeface="Arial" charset="0"/>
              </a:defRPr>
            </a:lvl7pPr>
            <a:lvl8pPr marL="3429000" indent="-228600" eaLnBrk="0" fontAlgn="base" hangingPunct="0">
              <a:spcBef>
                <a:spcPct val="0"/>
              </a:spcBef>
              <a:spcAft>
                <a:spcPct val="0"/>
              </a:spcAft>
              <a:defRPr sz="1000">
                <a:solidFill>
                  <a:schemeClr val="tx2"/>
                </a:solidFill>
                <a:latin typeface="Arial" charset="0"/>
              </a:defRPr>
            </a:lvl8pPr>
            <a:lvl9pPr marL="3886200" indent="-228600" eaLnBrk="0" fontAlgn="base" hangingPunct="0">
              <a:spcBef>
                <a:spcPct val="0"/>
              </a:spcBef>
              <a:spcAft>
                <a:spcPct val="0"/>
              </a:spcAft>
              <a:defRPr sz="1000">
                <a:solidFill>
                  <a:schemeClr val="tx2"/>
                </a:solidFill>
                <a:latin typeface="Arial" charset="0"/>
              </a:defRPr>
            </a:lvl9pPr>
          </a:lstStyle>
          <a:p>
            <a:r>
              <a:rPr lang="en-US" sz="2400" b="1" dirty="0">
                <a:solidFill>
                  <a:srgbClr val="0070C0"/>
                </a:solidFill>
              </a:rPr>
              <a:t>A vulnerable region in the DR/Haiti Border</a:t>
            </a:r>
          </a:p>
        </p:txBody>
      </p:sp>
    </p:spTree>
    <p:extLst>
      <p:ext uri="{BB962C8B-B14F-4D97-AF65-F5344CB8AC3E}">
        <p14:creationId xmlns:p14="http://schemas.microsoft.com/office/powerpoint/2010/main" val="120208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p:cNvSpPr>
          <p:nvPr>
            <p:ph type="title"/>
          </p:nvPr>
        </p:nvSpPr>
        <p:spPr>
          <a:xfrm>
            <a:off x="533400" y="1"/>
            <a:ext cx="8229600" cy="457199"/>
          </a:xfrm>
          <a:noFill/>
        </p:spPr>
        <p:txBody>
          <a:bodyPr>
            <a:normAutofit fontScale="90000"/>
          </a:bodyPr>
          <a:lstStyle/>
          <a:p>
            <a:pPr algn="ctr"/>
            <a:r>
              <a:rPr lang="en-US" sz="3200" b="1" dirty="0" smtClean="0">
                <a:solidFill>
                  <a:schemeClr val="accent4">
                    <a:lumMod val="20000"/>
                    <a:lumOff val="80000"/>
                  </a:schemeClr>
                </a:solidFill>
              </a:rPr>
              <a:t>NOAA-CREST Institutional Members</a:t>
            </a:r>
          </a:p>
        </p:txBody>
      </p:sp>
      <p:sp>
        <p:nvSpPr>
          <p:cNvPr id="1029" name="Rectangle 3"/>
          <p:cNvSpPr>
            <a:spLocks noGrp="1"/>
          </p:cNvSpPr>
          <p:nvPr>
            <p:ph type="body" sz="half" idx="4294967295"/>
          </p:nvPr>
        </p:nvSpPr>
        <p:spPr>
          <a:xfrm>
            <a:off x="228600" y="838200"/>
            <a:ext cx="4495800" cy="1981200"/>
          </a:xfrm>
          <a:prstGeom prst="rect">
            <a:avLst/>
          </a:prstGeom>
          <a:noFill/>
        </p:spPr>
        <p:txBody>
          <a:bodyPr>
            <a:normAutofit lnSpcReduction="10000"/>
          </a:bodyPr>
          <a:lstStyle/>
          <a:p>
            <a:pPr>
              <a:spcBef>
                <a:spcPts val="0"/>
              </a:spcBef>
              <a:spcAft>
                <a:spcPts val="0"/>
              </a:spcAft>
            </a:pPr>
            <a:r>
              <a:rPr lang="en-US" sz="1800" b="1" dirty="0" smtClean="0"/>
              <a:t>CUNY </a:t>
            </a:r>
          </a:p>
          <a:p>
            <a:pPr lvl="1">
              <a:spcBef>
                <a:spcPts val="0"/>
              </a:spcBef>
              <a:spcAft>
                <a:spcPts val="0"/>
              </a:spcAft>
            </a:pPr>
            <a:r>
              <a:rPr lang="en-US" sz="1600" b="1" dirty="0" smtClean="0"/>
              <a:t>City College</a:t>
            </a:r>
          </a:p>
          <a:p>
            <a:pPr lvl="1">
              <a:spcBef>
                <a:spcPts val="0"/>
              </a:spcBef>
              <a:spcAft>
                <a:spcPts val="0"/>
              </a:spcAft>
            </a:pPr>
            <a:r>
              <a:rPr lang="en-US" sz="1600" b="1" dirty="0" smtClean="0"/>
              <a:t>CUNY Lehman College</a:t>
            </a:r>
          </a:p>
          <a:p>
            <a:pPr lvl="1">
              <a:spcBef>
                <a:spcPts val="0"/>
              </a:spcBef>
              <a:spcAft>
                <a:spcPts val="0"/>
              </a:spcAft>
            </a:pPr>
            <a:r>
              <a:rPr lang="en-US" sz="1600" b="1" dirty="0" smtClean="0"/>
              <a:t>Bronx Community College</a:t>
            </a:r>
          </a:p>
          <a:p>
            <a:pPr marL="1257300" lvl="4" indent="-342900">
              <a:lnSpc>
                <a:spcPct val="80000"/>
              </a:lnSpc>
              <a:spcBef>
                <a:spcPts val="0"/>
              </a:spcBef>
              <a:spcAft>
                <a:spcPts val="0"/>
              </a:spcAft>
              <a:buFont typeface="Wingdings" pitchFamily="2" charset="2"/>
              <a:buChar char="§"/>
            </a:pPr>
            <a:r>
              <a:rPr lang="en-US" sz="1600" b="1" dirty="0">
                <a:solidFill>
                  <a:schemeClr val="accent1">
                    <a:lumMod val="60000"/>
                    <a:lumOff val="40000"/>
                  </a:schemeClr>
                </a:solidFill>
              </a:rPr>
              <a:t>NY City Tech College, CUNY </a:t>
            </a:r>
          </a:p>
          <a:p>
            <a:pPr marL="1257300" lvl="4" indent="-342900">
              <a:lnSpc>
                <a:spcPct val="80000"/>
              </a:lnSpc>
              <a:spcBef>
                <a:spcPts val="0"/>
              </a:spcBef>
              <a:spcAft>
                <a:spcPts val="0"/>
              </a:spcAft>
              <a:buFont typeface="Wingdings" pitchFamily="2" charset="2"/>
              <a:buChar char="§"/>
            </a:pPr>
            <a:r>
              <a:rPr lang="en-US" sz="1600" b="1" dirty="0">
                <a:solidFill>
                  <a:schemeClr val="accent1">
                    <a:lumMod val="60000"/>
                    <a:lumOff val="40000"/>
                  </a:schemeClr>
                </a:solidFill>
              </a:rPr>
              <a:t>Hunter College, CUNY</a:t>
            </a:r>
          </a:p>
          <a:p>
            <a:pPr marL="1257300" lvl="4" indent="-342900">
              <a:lnSpc>
                <a:spcPct val="80000"/>
              </a:lnSpc>
              <a:spcBef>
                <a:spcPts val="0"/>
              </a:spcBef>
              <a:spcAft>
                <a:spcPts val="0"/>
              </a:spcAft>
              <a:buFont typeface="Wingdings" pitchFamily="2" charset="2"/>
              <a:buChar char="§"/>
            </a:pPr>
            <a:r>
              <a:rPr lang="en-US" sz="1600" b="1" dirty="0">
                <a:solidFill>
                  <a:schemeClr val="accent1">
                    <a:lumMod val="60000"/>
                    <a:lumOff val="40000"/>
                  </a:schemeClr>
                </a:solidFill>
              </a:rPr>
              <a:t>Hostos Community College</a:t>
            </a:r>
          </a:p>
          <a:p>
            <a:pPr marL="1257300" lvl="4" indent="-342900">
              <a:lnSpc>
                <a:spcPct val="80000"/>
              </a:lnSpc>
              <a:spcBef>
                <a:spcPts val="0"/>
              </a:spcBef>
              <a:spcAft>
                <a:spcPts val="0"/>
              </a:spcAft>
              <a:buFont typeface="Wingdings" pitchFamily="2" charset="2"/>
              <a:buChar char="§"/>
            </a:pPr>
            <a:r>
              <a:rPr lang="en-US" sz="1600" b="1" dirty="0">
                <a:solidFill>
                  <a:schemeClr val="accent1">
                    <a:lumMod val="60000"/>
                    <a:lumOff val="40000"/>
                  </a:schemeClr>
                </a:solidFill>
              </a:rPr>
              <a:t>LaGuardia Community College</a:t>
            </a:r>
          </a:p>
          <a:p>
            <a:pPr>
              <a:spcBef>
                <a:spcPts val="0"/>
              </a:spcBef>
              <a:spcAft>
                <a:spcPts val="0"/>
              </a:spcAft>
            </a:pPr>
            <a:r>
              <a:rPr lang="en-US" sz="1800" b="1" dirty="0" smtClean="0"/>
              <a:t>Columbia University</a:t>
            </a:r>
          </a:p>
          <a:p>
            <a:pPr>
              <a:spcBef>
                <a:spcPts val="0"/>
              </a:spcBef>
              <a:spcAft>
                <a:spcPts val="0"/>
              </a:spcAft>
            </a:pPr>
            <a:endParaRPr lang="en-US" sz="1800" b="1" dirty="0" smtClean="0">
              <a:solidFill>
                <a:srgbClr val="FF9900"/>
              </a:solidFill>
            </a:endParaRPr>
          </a:p>
        </p:txBody>
      </p:sp>
      <p:sp>
        <p:nvSpPr>
          <p:cNvPr id="1030" name="Rectangle 4"/>
          <p:cNvSpPr>
            <a:spLocks noGrp="1"/>
          </p:cNvSpPr>
          <p:nvPr>
            <p:ph type="body" sz="half" idx="4294967295"/>
          </p:nvPr>
        </p:nvSpPr>
        <p:spPr>
          <a:xfrm>
            <a:off x="4572000" y="838200"/>
            <a:ext cx="4343400" cy="2286000"/>
          </a:xfrm>
          <a:prstGeom prst="rect">
            <a:avLst/>
          </a:prstGeom>
          <a:noFill/>
        </p:spPr>
        <p:txBody>
          <a:bodyPr/>
          <a:lstStyle/>
          <a:p>
            <a:pPr>
              <a:lnSpc>
                <a:spcPct val="80000"/>
              </a:lnSpc>
              <a:spcBef>
                <a:spcPts val="0"/>
              </a:spcBef>
              <a:spcAft>
                <a:spcPts val="0"/>
              </a:spcAft>
            </a:pPr>
            <a:r>
              <a:rPr lang="en-US" sz="1800" b="1" dirty="0" smtClean="0"/>
              <a:t>University of Maryland - Baltimore County</a:t>
            </a:r>
          </a:p>
          <a:p>
            <a:pPr>
              <a:lnSpc>
                <a:spcPct val="80000"/>
              </a:lnSpc>
              <a:spcBef>
                <a:spcPts val="0"/>
              </a:spcBef>
              <a:spcAft>
                <a:spcPts val="0"/>
              </a:spcAft>
            </a:pPr>
            <a:r>
              <a:rPr lang="en-US" sz="1800" b="1" dirty="0" smtClean="0"/>
              <a:t>Hampton University-Virginia</a:t>
            </a:r>
          </a:p>
          <a:p>
            <a:pPr>
              <a:lnSpc>
                <a:spcPct val="80000"/>
              </a:lnSpc>
              <a:spcBef>
                <a:spcPts val="0"/>
              </a:spcBef>
              <a:spcAft>
                <a:spcPts val="0"/>
              </a:spcAft>
            </a:pPr>
            <a:r>
              <a:rPr lang="en-US" sz="1800" b="1" dirty="0" smtClean="0"/>
              <a:t>University of Puerto Rico, Mayaguez</a:t>
            </a:r>
          </a:p>
          <a:p>
            <a:pPr>
              <a:lnSpc>
                <a:spcPct val="80000"/>
              </a:lnSpc>
              <a:spcBef>
                <a:spcPts val="0"/>
              </a:spcBef>
              <a:spcAft>
                <a:spcPts val="0"/>
              </a:spcAft>
            </a:pPr>
            <a:r>
              <a:rPr lang="en-US" sz="1800" b="1" dirty="0" smtClean="0"/>
              <a:t>California State University, Los Angeles, CA</a:t>
            </a:r>
          </a:p>
          <a:p>
            <a:pPr>
              <a:lnSpc>
                <a:spcPct val="80000"/>
              </a:lnSpc>
              <a:spcBef>
                <a:spcPts val="0"/>
              </a:spcBef>
              <a:spcAft>
                <a:spcPts val="0"/>
              </a:spcAft>
            </a:pPr>
            <a:r>
              <a:rPr lang="en-US" sz="1600" b="1" dirty="0" smtClean="0">
                <a:solidFill>
                  <a:schemeClr val="accent1">
                    <a:lumMod val="60000"/>
                    <a:lumOff val="40000"/>
                  </a:schemeClr>
                </a:solidFill>
              </a:rPr>
              <a:t>UPR, Rio Piedras </a:t>
            </a:r>
          </a:p>
          <a:p>
            <a:pPr>
              <a:lnSpc>
                <a:spcPct val="80000"/>
              </a:lnSpc>
              <a:spcBef>
                <a:spcPts val="0"/>
              </a:spcBef>
              <a:spcAft>
                <a:spcPts val="0"/>
              </a:spcAft>
            </a:pPr>
            <a:endParaRPr lang="en-US" sz="1800" b="1" dirty="0" smtClean="0"/>
          </a:p>
          <a:p>
            <a:pPr>
              <a:lnSpc>
                <a:spcPct val="80000"/>
              </a:lnSpc>
              <a:spcBef>
                <a:spcPts val="0"/>
              </a:spcBef>
              <a:spcAft>
                <a:spcPts val="0"/>
              </a:spcAft>
            </a:pPr>
            <a:r>
              <a:rPr lang="en-US" sz="1800" b="1" dirty="0" smtClean="0"/>
              <a:t>Raytheon</a:t>
            </a:r>
          </a:p>
          <a:p>
            <a:pPr>
              <a:lnSpc>
                <a:spcPct val="80000"/>
              </a:lnSpc>
              <a:spcBef>
                <a:spcPts val="0"/>
              </a:spcBef>
              <a:spcAft>
                <a:spcPts val="0"/>
              </a:spcAft>
            </a:pPr>
            <a:r>
              <a:rPr lang="en-US" sz="1800" b="1" dirty="0" smtClean="0"/>
              <a:t>Northrop Grumman </a:t>
            </a:r>
          </a:p>
        </p:txBody>
      </p:sp>
      <p:grpSp>
        <p:nvGrpSpPr>
          <p:cNvPr id="1031" name="Group 5"/>
          <p:cNvGrpSpPr>
            <a:grpSpLocks/>
          </p:cNvGrpSpPr>
          <p:nvPr/>
        </p:nvGrpSpPr>
        <p:grpSpPr bwMode="auto">
          <a:xfrm>
            <a:off x="86400" y="3594947"/>
            <a:ext cx="8812213" cy="3037210"/>
            <a:chOff x="130" y="2038"/>
            <a:chExt cx="5551" cy="2036"/>
          </a:xfrm>
        </p:grpSpPr>
        <p:graphicFrame>
          <p:nvGraphicFramePr>
            <p:cNvPr id="1026" name="Object 6"/>
            <p:cNvGraphicFramePr>
              <a:graphicFrameLocks noChangeAspect="1"/>
            </p:cNvGraphicFramePr>
            <p:nvPr/>
          </p:nvGraphicFramePr>
          <p:xfrm>
            <a:off x="4080" y="2038"/>
            <a:ext cx="1584" cy="856"/>
          </p:xfrm>
          <a:graphic>
            <a:graphicData uri="http://schemas.openxmlformats.org/presentationml/2006/ole">
              <mc:AlternateContent xmlns:mc="http://schemas.openxmlformats.org/markup-compatibility/2006">
                <mc:Choice xmlns:v="urn:schemas-microsoft-com:vml" Requires="v">
                  <p:oleObj spid="_x0000_s2063" name="CorelPhotoPaint.Image.10" r:id="rId4" imgW="13980952" imgH="7552381" progId="CorelPhotoPaint.Image.10">
                    <p:embed/>
                  </p:oleObj>
                </mc:Choice>
                <mc:Fallback>
                  <p:oleObj name="CorelPhotoPaint.Image.10" r:id="rId4" imgW="13980952" imgH="7552381" progId="CorelPhotoPaint.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 y="2038"/>
                          <a:ext cx="1584" cy="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2" name="Picture 7" descr="http://www.ccny.cuny.edu/icerd/images/van.jpg"/>
            <p:cNvPicPr>
              <a:picLocks noChangeAspect="1" noChangeArrowheads="1"/>
            </p:cNvPicPr>
            <p:nvPr/>
          </p:nvPicPr>
          <p:blipFill>
            <a:blip r:embed="rId6" r:link="rId7" cstate="print">
              <a:lum bright="18000" contrast="-6000"/>
              <a:extLst>
                <a:ext uri="{28A0092B-C50C-407E-A947-70E740481C1C}">
                  <a14:useLocalDpi xmlns:a14="http://schemas.microsoft.com/office/drawing/2010/main" val="0"/>
                </a:ext>
              </a:extLst>
            </a:blip>
            <a:srcRect/>
            <a:stretch>
              <a:fillRect/>
            </a:stretch>
          </p:blipFill>
          <p:spPr bwMode="auto">
            <a:xfrm>
              <a:off x="130" y="2954"/>
              <a:ext cx="1423"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8"/>
            <p:cNvGrpSpPr>
              <a:grpSpLocks/>
            </p:cNvGrpSpPr>
            <p:nvPr/>
          </p:nvGrpSpPr>
          <p:grpSpPr bwMode="auto">
            <a:xfrm>
              <a:off x="4012" y="2934"/>
              <a:ext cx="1669" cy="1140"/>
              <a:chOff x="586" y="3186"/>
              <a:chExt cx="1669" cy="1140"/>
            </a:xfrm>
          </p:grpSpPr>
          <p:pic>
            <p:nvPicPr>
              <p:cNvPr id="1035" name="Picture 9" descr="GoogleEarth_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 y="3186"/>
                <a:ext cx="1669" cy="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0" descr="24ant_radome_194x2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6" y="3197"/>
                <a:ext cx="829" cy="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2" y="2087"/>
              <a:ext cx="1536" cy="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2" descr="http://crest.ccny.cuny.edu/snow/images/instruments/all_intruments.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53375" y="4038600"/>
            <a:ext cx="3645441"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Documents and Settings\Shakila Merchant\My Documents\Backup\PHOTO GALLERY\2010\LISCO-Fields\IMG_1145.jpg"/>
          <p:cNvPicPr>
            <a:picLocks noGrp="1" noChangeAspect="1" noChangeArrowheads="1"/>
          </p:cNvPicPr>
          <p:nvPr>
            <p:ph idx="4294967295"/>
          </p:nvPr>
        </p:nvPicPr>
        <p:blipFill>
          <a:blip r:embed="rId12" cstate="print"/>
          <a:stretch>
            <a:fillRect/>
          </a:stretch>
        </p:blipFill>
        <p:spPr bwMode="auto">
          <a:xfrm>
            <a:off x="0" y="4906430"/>
            <a:ext cx="2492033" cy="1869831"/>
          </a:xfrm>
          <a:prstGeom prst="rect">
            <a:avLst/>
          </a:prstGeom>
          <a:ln>
            <a:noFill/>
          </a:ln>
          <a:effectLst>
            <a:softEdge rad="127000"/>
          </a:effectLst>
        </p:spPr>
      </p:pic>
    </p:spTree>
    <p:extLst>
      <p:ext uri="{BB962C8B-B14F-4D97-AF65-F5344CB8AC3E}">
        <p14:creationId xmlns:p14="http://schemas.microsoft.com/office/powerpoint/2010/main" val="697131889"/>
      </p:ext>
    </p:extLst>
  </p:cSld>
  <p:clrMapOvr>
    <a:masterClrMapping/>
  </p:clrMapOvr>
  <p:transition advClick="0" advTm="1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body" idx="1"/>
          </p:nvPr>
        </p:nvSpPr>
        <p:spPr>
          <a:xfrm>
            <a:off x="457200" y="457200"/>
            <a:ext cx="8229600" cy="6248400"/>
          </a:xfrm>
        </p:spPr>
        <p:txBody>
          <a:bodyPr/>
          <a:lstStyle/>
          <a:p>
            <a:pPr>
              <a:buFont typeface="Arial" charset="0"/>
              <a:buNone/>
            </a:pPr>
            <a:r>
              <a:rPr lang="en-US" smtClean="0"/>
              <a:t>  </a:t>
            </a:r>
          </a:p>
        </p:txBody>
      </p:sp>
      <p:sp>
        <p:nvSpPr>
          <p:cNvPr id="20483" name="AutoShape 3"/>
          <p:cNvSpPr>
            <a:spLocks noChangeArrowheads="1"/>
          </p:cNvSpPr>
          <p:nvPr/>
        </p:nvSpPr>
        <p:spPr bwMode="auto">
          <a:xfrm>
            <a:off x="228600" y="228600"/>
            <a:ext cx="2362200" cy="6324600"/>
          </a:xfrm>
          <a:prstGeom prst="cube">
            <a:avLst>
              <a:gd name="adj" fmla="val 25000"/>
            </a:avLst>
          </a:prstGeom>
          <a:solidFill>
            <a:schemeClr val="accent6">
              <a:lumMod val="60000"/>
              <a:lumOff val="40000"/>
            </a:schemeClr>
          </a:solidFill>
          <a:ln w="9525">
            <a:solidFill>
              <a:schemeClr val="tx1"/>
            </a:solidFill>
            <a:miter lim="800000"/>
            <a:headEnd/>
            <a:tailEnd/>
          </a:ln>
        </p:spPr>
        <p:txBody>
          <a:bodyPr wrap="none" anchor="ctr"/>
          <a:lstStyle/>
          <a:p>
            <a:pPr algn="ctr"/>
            <a:r>
              <a:rPr lang="en-US" sz="3200" b="1">
                <a:latin typeface="Arial" charset="0"/>
              </a:rPr>
              <a:t>CREST</a:t>
            </a:r>
          </a:p>
          <a:p>
            <a:pPr algn="ctr"/>
            <a:r>
              <a:rPr lang="en-US" b="1">
                <a:latin typeface="Arial" charset="0"/>
              </a:rPr>
              <a:t>Lead </a:t>
            </a:r>
          </a:p>
          <a:p>
            <a:pPr algn="ctr"/>
            <a:r>
              <a:rPr lang="en-US" b="1">
                <a:latin typeface="Arial" charset="0"/>
              </a:rPr>
              <a:t>by </a:t>
            </a:r>
          </a:p>
          <a:p>
            <a:pPr algn="ctr"/>
            <a:r>
              <a:rPr lang="en-US" b="1">
                <a:latin typeface="Arial" charset="0"/>
              </a:rPr>
              <a:t>The City </a:t>
            </a:r>
          </a:p>
          <a:p>
            <a:pPr algn="ctr"/>
            <a:r>
              <a:rPr lang="en-US" b="1">
                <a:latin typeface="Arial" charset="0"/>
              </a:rPr>
              <a:t>University </a:t>
            </a:r>
          </a:p>
          <a:p>
            <a:pPr algn="ctr"/>
            <a:r>
              <a:rPr lang="en-US" b="1">
                <a:latin typeface="Arial" charset="0"/>
              </a:rPr>
              <a:t>Of </a:t>
            </a:r>
          </a:p>
          <a:p>
            <a:pPr algn="ctr"/>
            <a:r>
              <a:rPr lang="en-US" b="1">
                <a:latin typeface="Arial" charset="0"/>
              </a:rPr>
              <a:t>New York</a:t>
            </a:r>
          </a:p>
        </p:txBody>
      </p:sp>
      <p:sp>
        <p:nvSpPr>
          <p:cNvPr id="20484" name="AutoShape 4"/>
          <p:cNvSpPr>
            <a:spLocks noChangeArrowheads="1"/>
          </p:cNvSpPr>
          <p:nvPr/>
        </p:nvSpPr>
        <p:spPr bwMode="auto">
          <a:xfrm>
            <a:off x="3886200" y="1828800"/>
            <a:ext cx="4868863" cy="1524000"/>
          </a:xfrm>
          <a:prstGeom prst="flowChartDecision">
            <a:avLst/>
          </a:prstGeom>
          <a:solidFill>
            <a:schemeClr val="accent6">
              <a:lumMod val="60000"/>
              <a:lumOff val="40000"/>
            </a:schemeClr>
          </a:solidFill>
          <a:ln w="9525">
            <a:solidFill>
              <a:schemeClr val="tx1"/>
            </a:solidFill>
            <a:miter lim="800000"/>
            <a:headEnd/>
            <a:tailEnd/>
          </a:ln>
        </p:spPr>
        <p:txBody>
          <a:bodyPr wrap="none" anchor="ctr"/>
          <a:lstStyle/>
          <a:p>
            <a:pPr algn="ctr"/>
            <a:r>
              <a:rPr lang="en-US" sz="1600">
                <a:latin typeface="Arial" charset="0"/>
              </a:rPr>
              <a:t>University of Wisconsin,  MI</a:t>
            </a:r>
          </a:p>
          <a:p>
            <a:pPr algn="ctr"/>
            <a:r>
              <a:rPr lang="en-US" sz="1600">
                <a:latin typeface="Arial" charset="0"/>
              </a:rPr>
              <a:t>(CIMSS- NESDIS/CI)  </a:t>
            </a:r>
          </a:p>
        </p:txBody>
      </p:sp>
      <p:sp>
        <p:nvSpPr>
          <p:cNvPr id="20485" name="AutoShape 5"/>
          <p:cNvSpPr>
            <a:spLocks noChangeArrowheads="1"/>
          </p:cNvSpPr>
          <p:nvPr/>
        </p:nvSpPr>
        <p:spPr bwMode="auto">
          <a:xfrm>
            <a:off x="3810000" y="3429000"/>
            <a:ext cx="4724400" cy="1524000"/>
          </a:xfrm>
          <a:prstGeom prst="flowChartDecision">
            <a:avLst/>
          </a:prstGeom>
          <a:solidFill>
            <a:schemeClr val="accent6">
              <a:lumMod val="60000"/>
              <a:lumOff val="40000"/>
            </a:schemeClr>
          </a:solidFill>
          <a:ln w="9525">
            <a:solidFill>
              <a:schemeClr val="tx1"/>
            </a:solidFill>
            <a:miter lim="800000"/>
            <a:headEnd/>
            <a:tailEnd/>
          </a:ln>
        </p:spPr>
        <p:txBody>
          <a:bodyPr wrap="none" anchor="ctr"/>
          <a:lstStyle/>
          <a:p>
            <a:pPr algn="ctr"/>
            <a:r>
              <a:rPr lang="en-US" sz="1600">
                <a:latin typeface="Arial" charset="0"/>
              </a:rPr>
              <a:t>Colorado State University, Fort Collins</a:t>
            </a:r>
          </a:p>
          <a:p>
            <a:pPr algn="ctr"/>
            <a:r>
              <a:rPr lang="en-US" sz="1600">
                <a:latin typeface="Arial" charset="0"/>
              </a:rPr>
              <a:t>(CIRA – NESDIS/CI)  </a:t>
            </a:r>
          </a:p>
        </p:txBody>
      </p:sp>
      <p:sp>
        <p:nvSpPr>
          <p:cNvPr id="20486" name="AutoShape 6"/>
          <p:cNvSpPr>
            <a:spLocks noChangeArrowheads="1"/>
          </p:cNvSpPr>
          <p:nvPr/>
        </p:nvSpPr>
        <p:spPr bwMode="auto">
          <a:xfrm>
            <a:off x="3733800" y="5257800"/>
            <a:ext cx="4724400" cy="1600200"/>
          </a:xfrm>
          <a:prstGeom prst="flowChartDecision">
            <a:avLst/>
          </a:prstGeom>
          <a:solidFill>
            <a:schemeClr val="accent6">
              <a:lumMod val="60000"/>
              <a:lumOff val="40000"/>
            </a:schemeClr>
          </a:solidFill>
          <a:ln w="9525">
            <a:solidFill>
              <a:schemeClr val="tx1"/>
            </a:solidFill>
            <a:miter lim="800000"/>
            <a:headEnd/>
            <a:tailEnd/>
          </a:ln>
        </p:spPr>
        <p:txBody>
          <a:bodyPr wrap="none" anchor="ctr"/>
          <a:lstStyle/>
          <a:p>
            <a:pPr algn="ctr"/>
            <a:r>
              <a:rPr lang="en-US" sz="1600">
                <a:latin typeface="Arial" charset="0"/>
              </a:rPr>
              <a:t>University of Maryland, College Park</a:t>
            </a:r>
          </a:p>
          <a:p>
            <a:pPr algn="ctr"/>
            <a:r>
              <a:rPr lang="en-US" sz="1600">
                <a:latin typeface="Arial" charset="0"/>
              </a:rPr>
              <a:t>(CICS- NESDIS/CI)  </a:t>
            </a:r>
          </a:p>
        </p:txBody>
      </p:sp>
      <p:sp>
        <p:nvSpPr>
          <p:cNvPr id="20487" name="AutoShape 7"/>
          <p:cNvSpPr>
            <a:spLocks noChangeArrowheads="1"/>
          </p:cNvSpPr>
          <p:nvPr/>
        </p:nvSpPr>
        <p:spPr bwMode="auto">
          <a:xfrm>
            <a:off x="4191000" y="457200"/>
            <a:ext cx="3962400" cy="1219200"/>
          </a:xfrm>
          <a:prstGeom prst="flowChartDecision">
            <a:avLst/>
          </a:prstGeom>
          <a:solidFill>
            <a:schemeClr val="accent6">
              <a:lumMod val="60000"/>
              <a:lumOff val="40000"/>
            </a:schemeClr>
          </a:solidFill>
          <a:ln w="9525">
            <a:solidFill>
              <a:schemeClr val="tx1"/>
            </a:solidFill>
            <a:miter lim="800000"/>
            <a:headEnd/>
            <a:tailEnd/>
          </a:ln>
        </p:spPr>
        <p:txBody>
          <a:bodyPr wrap="none" anchor="ctr"/>
          <a:lstStyle/>
          <a:p>
            <a:pPr algn="ctr"/>
            <a:r>
              <a:rPr lang="en-US" sz="1800">
                <a:latin typeface="Arial" charset="0"/>
              </a:rPr>
              <a:t>University of California, Irvine</a:t>
            </a:r>
          </a:p>
        </p:txBody>
      </p:sp>
      <p:sp>
        <p:nvSpPr>
          <p:cNvPr id="20488" name="Line 8"/>
          <p:cNvSpPr>
            <a:spLocks noChangeShapeType="1"/>
          </p:cNvSpPr>
          <p:nvPr/>
        </p:nvSpPr>
        <p:spPr bwMode="auto">
          <a:xfrm>
            <a:off x="6172200" y="16764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9"/>
          <p:cNvSpPr>
            <a:spLocks noChangeShapeType="1"/>
          </p:cNvSpPr>
          <p:nvPr/>
        </p:nvSpPr>
        <p:spPr bwMode="auto">
          <a:xfrm>
            <a:off x="6172200" y="33528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Line 10"/>
          <p:cNvSpPr>
            <a:spLocks noChangeShapeType="1"/>
          </p:cNvSpPr>
          <p:nvPr/>
        </p:nvSpPr>
        <p:spPr bwMode="auto">
          <a:xfrm>
            <a:off x="6096000" y="49530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1" name="Line 11"/>
          <p:cNvSpPr>
            <a:spLocks noChangeShapeType="1"/>
          </p:cNvSpPr>
          <p:nvPr/>
        </p:nvSpPr>
        <p:spPr bwMode="auto">
          <a:xfrm flipV="1">
            <a:off x="2590800" y="1676400"/>
            <a:ext cx="35941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2" name="Line 12"/>
          <p:cNvSpPr>
            <a:spLocks noChangeShapeType="1"/>
          </p:cNvSpPr>
          <p:nvPr/>
        </p:nvSpPr>
        <p:spPr bwMode="auto">
          <a:xfrm>
            <a:off x="2590800" y="5638800"/>
            <a:ext cx="236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3" name="Text Box 13"/>
          <p:cNvSpPr txBox="1">
            <a:spLocks noChangeArrowheads="1"/>
          </p:cNvSpPr>
          <p:nvPr/>
        </p:nvSpPr>
        <p:spPr bwMode="auto">
          <a:xfrm>
            <a:off x="2743200" y="2971800"/>
            <a:ext cx="15240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Unicode MS" pitchFamily="34" charset="-128"/>
              </a:defRPr>
            </a:lvl1pPr>
            <a:lvl2pPr marL="742950" indent="-285750" eaLnBrk="0" hangingPunct="0">
              <a:defRPr sz="2000">
                <a:solidFill>
                  <a:schemeClr val="tx1"/>
                </a:solidFill>
                <a:latin typeface="Arial Unicode MS" pitchFamily="34" charset="-128"/>
              </a:defRPr>
            </a:lvl2pPr>
            <a:lvl3pPr marL="1143000" indent="-228600" eaLnBrk="0" hangingPunct="0">
              <a:defRPr sz="2000">
                <a:solidFill>
                  <a:schemeClr val="tx1"/>
                </a:solidFill>
                <a:latin typeface="Arial Unicode MS" pitchFamily="34" charset="-128"/>
              </a:defRPr>
            </a:lvl3pPr>
            <a:lvl4pPr marL="1600200" indent="-228600" eaLnBrk="0" hangingPunct="0">
              <a:defRPr sz="2000">
                <a:solidFill>
                  <a:schemeClr val="tx1"/>
                </a:solidFill>
                <a:latin typeface="Arial Unicode MS" pitchFamily="34" charset="-128"/>
              </a:defRPr>
            </a:lvl4pPr>
            <a:lvl5pPr marL="2057400" indent="-228600" eaLnBrk="0" hangingPunct="0">
              <a:defRPr sz="2000">
                <a:solidFill>
                  <a:schemeClr val="tx1"/>
                </a:solidFill>
                <a:latin typeface="Arial Unicode MS" pitchFamily="34" charset="-128"/>
              </a:defRPr>
            </a:lvl5pPr>
            <a:lvl6pPr marL="2514600" indent="-228600" eaLnBrk="0" fontAlgn="base" hangingPunct="0">
              <a:spcBef>
                <a:spcPct val="0"/>
              </a:spcBef>
              <a:spcAft>
                <a:spcPct val="0"/>
              </a:spcAft>
              <a:defRPr sz="2000">
                <a:solidFill>
                  <a:schemeClr val="tx1"/>
                </a:solidFill>
                <a:latin typeface="Arial Unicode MS" pitchFamily="34" charset="-128"/>
              </a:defRPr>
            </a:lvl6pPr>
            <a:lvl7pPr marL="2971800" indent="-228600" eaLnBrk="0" fontAlgn="base" hangingPunct="0">
              <a:spcBef>
                <a:spcPct val="0"/>
              </a:spcBef>
              <a:spcAft>
                <a:spcPct val="0"/>
              </a:spcAft>
              <a:defRPr sz="2000">
                <a:solidFill>
                  <a:schemeClr val="tx1"/>
                </a:solidFill>
                <a:latin typeface="Arial Unicode MS" pitchFamily="34" charset="-128"/>
              </a:defRPr>
            </a:lvl7pPr>
            <a:lvl8pPr marL="3429000" indent="-228600" eaLnBrk="0" fontAlgn="base" hangingPunct="0">
              <a:spcBef>
                <a:spcPct val="0"/>
              </a:spcBef>
              <a:spcAft>
                <a:spcPct val="0"/>
              </a:spcAft>
              <a:defRPr sz="2000">
                <a:solidFill>
                  <a:schemeClr val="tx1"/>
                </a:solidFill>
                <a:latin typeface="Arial Unicode MS" pitchFamily="34" charset="-128"/>
              </a:defRPr>
            </a:lvl8pPr>
            <a:lvl9pPr marL="3886200" indent="-228600" eaLnBrk="0" fontAlgn="base" hangingPunct="0">
              <a:spcBef>
                <a:spcPct val="0"/>
              </a:spcBef>
              <a:spcAft>
                <a:spcPct val="0"/>
              </a:spcAft>
              <a:defRPr sz="2000">
                <a:solidFill>
                  <a:schemeClr val="tx1"/>
                </a:solidFill>
                <a:latin typeface="Arial Unicode MS" pitchFamily="34" charset="-128"/>
              </a:defRPr>
            </a:lvl9pPr>
          </a:lstStyle>
          <a:p>
            <a:pPr eaLnBrk="1" hangingPunct="1">
              <a:spcBef>
                <a:spcPct val="50000"/>
              </a:spcBef>
            </a:pPr>
            <a:r>
              <a:rPr lang="en-US" sz="2400">
                <a:latin typeface="Arial" charset="0"/>
              </a:rPr>
              <a:t>Strategic </a:t>
            </a:r>
          </a:p>
          <a:p>
            <a:pPr eaLnBrk="1" hangingPunct="1">
              <a:spcBef>
                <a:spcPct val="50000"/>
              </a:spcBef>
            </a:pPr>
            <a:r>
              <a:rPr lang="en-US" sz="2400">
                <a:latin typeface="Arial" charset="0"/>
              </a:rPr>
              <a:t>Alliances</a:t>
            </a:r>
          </a:p>
        </p:txBody>
      </p:sp>
    </p:spTree>
    <p:extLst>
      <p:ext uri="{BB962C8B-B14F-4D97-AF65-F5344CB8AC3E}">
        <p14:creationId xmlns:p14="http://schemas.microsoft.com/office/powerpoint/2010/main" val="8745532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Shakila Merchant\Documents\Shakila Official\NOAA 2011\CREST NEW 2011\CREST_Science_Org.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0392"/>
          <a:stretch/>
        </p:blipFill>
        <p:spPr bwMode="auto">
          <a:xfrm>
            <a:off x="0" y="1"/>
            <a:ext cx="9257970" cy="7248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01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179785903"/>
              </p:ext>
            </p:extLst>
          </p:nvPr>
        </p:nvGraphicFramePr>
        <p:xfrm>
          <a:off x="304800" y="1219200"/>
          <a:ext cx="86106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3087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418" t="14876" r="4594" b="8952"/>
          <a:stretch/>
        </p:blipFill>
        <p:spPr bwMode="auto">
          <a:xfrm>
            <a:off x="152400" y="1"/>
            <a:ext cx="8991599"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867400" y="6488668"/>
            <a:ext cx="3147144" cy="338554"/>
          </a:xfrm>
          <a:prstGeom prst="rect">
            <a:avLst/>
          </a:prstGeom>
          <a:noFill/>
        </p:spPr>
        <p:txBody>
          <a:bodyPr wrap="none" rtlCol="0">
            <a:spAutoFit/>
          </a:bodyPr>
          <a:lstStyle/>
          <a:p>
            <a:r>
              <a:rPr lang="en-US" sz="1600" b="1" dirty="0" smtClean="0">
                <a:solidFill>
                  <a:srgbClr val="7030A0"/>
                </a:solidFill>
                <a:effectLst>
                  <a:outerShdw blurRad="38100" dist="38100" dir="2700000" algn="tl">
                    <a:srgbClr val="000000">
                      <a:alpha val="43137"/>
                    </a:srgbClr>
                  </a:outerShdw>
                </a:effectLst>
              </a:rPr>
              <a:t>Source: weather.gov – NOAA/NWS</a:t>
            </a:r>
            <a:endParaRPr lang="en-US" sz="1600" b="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5625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Macro">
  <a:themeElements>
    <a:clrScheme name="Macro">
      <a:dk1>
        <a:sysClr val="windowText" lastClr="000000"/>
      </a:dk1>
      <a:lt1>
        <a:sysClr val="window" lastClr="FFFFFF"/>
      </a:lt1>
      <a:dk2>
        <a:srgbClr val="3F3F4D"/>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fontScheme name="Macro">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cro">
      <a:fillStyleLst>
        <a:solidFill>
          <a:schemeClr val="phClr"/>
        </a:solidFill>
        <a:gradFill rotWithShape="1">
          <a:gsLst>
            <a:gs pos="0">
              <a:schemeClr val="phClr">
                <a:tint val="65000"/>
                <a:satMod val="300000"/>
              </a:schemeClr>
            </a:gs>
            <a:gs pos="100000">
              <a:schemeClr val="phClr">
                <a:tint val="80000"/>
                <a:satMod val="150000"/>
              </a:schemeClr>
            </a:gs>
          </a:gsLst>
          <a:lin ang="5400000" scaled="0"/>
        </a:gradFill>
        <a:gradFill rotWithShape="1">
          <a:gsLst>
            <a:gs pos="0">
              <a:schemeClr val="phClr">
                <a:shade val="90000"/>
                <a:satMod val="300000"/>
              </a:schemeClr>
            </a:gs>
            <a:gs pos="100000">
              <a:schemeClr val="phClr">
                <a:satMod val="150000"/>
              </a:schemeClr>
            </a:gs>
          </a:gsLst>
          <a:path path="circle">
            <a:fillToRect l="50000" t="100000" r="100000" b="50000"/>
          </a:path>
        </a:gradFill>
      </a:fillStyleLst>
      <a:lnStyleLst>
        <a:ln w="9525" cap="flat" cmpd="sng" algn="ctr">
          <a:solidFill>
            <a:schemeClr val="phClr"/>
          </a:solidFill>
          <a:prstDash val="solid"/>
        </a:ln>
        <a:ln w="13970" cap="flat" cmpd="sng" algn="ctr">
          <a:solidFill>
            <a:schemeClr val="phClr"/>
          </a:solidFill>
          <a:prstDash val="solid"/>
        </a:ln>
        <a:ln w="22225" cap="flat" cmpd="sng" algn="ctr">
          <a:solidFill>
            <a:schemeClr val="phClr"/>
          </a:solidFill>
          <a:prstDash val="solid"/>
        </a:ln>
      </a:lnStyleLst>
      <a:effectStyleLst>
        <a:effectStyle>
          <a:effectLst>
            <a:outerShdw blurRad="50800" dist="25400" dir="5400000" rotWithShape="0">
              <a:srgbClr val="000000">
                <a:alpha val="70000"/>
              </a:srgbClr>
            </a:outerShdw>
          </a:effectLst>
        </a:effectStyle>
        <a:effectStyle>
          <a:effectLst>
            <a:outerShdw blurRad="25400" dist="25400" dir="5400000" rotWithShape="0">
              <a:srgbClr val="000000">
                <a:alpha val="70000"/>
              </a:srgbClr>
            </a:outerShdw>
          </a:effectLst>
          <a:scene3d>
            <a:camera prst="orthographicFront">
              <a:rot lat="0" lon="0" rev="0"/>
            </a:camera>
            <a:lightRig rig="threePt" dir="tl"/>
          </a:scene3d>
          <a:sp3d contourW="15875" prstMaterial="softmetal">
            <a:bevelT w="25400" h="19050" prst="angle"/>
            <a:contourClr>
              <a:schemeClr val="phClr">
                <a:shade val="30000"/>
              </a:schemeClr>
            </a:contourClr>
          </a:sp3d>
        </a:effectStyle>
        <a:effectStyle>
          <a:effectLst>
            <a:outerShdw blurRad="25400" dist="25400" dir="5400000" rotWithShape="0">
              <a:srgbClr val="000000">
                <a:alpha val="40000"/>
              </a:srgbClr>
            </a:outerShdw>
          </a:effectLst>
          <a:scene3d>
            <a:camera prst="orthographicFront">
              <a:rot lat="0" lon="0" rev="0"/>
            </a:camera>
            <a:lightRig rig="threePt" dir="tl"/>
          </a:scene3d>
          <a:sp3d contourW="19050" prstMaterial="metal">
            <a:bevelT w="63500" h="31750" prst="angle"/>
            <a:contourClr>
              <a:schemeClr val="phClr">
                <a:shade val="25000"/>
                <a:satMod val="130000"/>
              </a:schemeClr>
            </a:contourClr>
          </a:sp3d>
        </a:effectStyle>
      </a:effectStyleLst>
      <a:bgFillStyleLst>
        <a:solidFill>
          <a:schemeClr val="phClr"/>
        </a:solidFill>
        <a:gradFill rotWithShape="1">
          <a:gsLst>
            <a:gs pos="0">
              <a:schemeClr val="phClr">
                <a:tint val="67000"/>
                <a:shade val="93000"/>
                <a:satMod val="110000"/>
                <a:lumMod val="90000"/>
              </a:schemeClr>
            </a:gs>
            <a:gs pos="76000">
              <a:schemeClr val="phClr">
                <a:tint val="85000"/>
                <a:shade val="75000"/>
                <a:satMod val="120000"/>
              </a:schemeClr>
            </a:gs>
            <a:gs pos="100000">
              <a:schemeClr val="phClr">
                <a:tint val="86000"/>
                <a:shade val="50000"/>
                <a:satMod val="130000"/>
              </a:schemeClr>
            </a:gs>
          </a:gsLst>
          <a:lin ang="5400000" scaled="0"/>
        </a:gradFill>
        <a:gradFill rotWithShape="1">
          <a:gsLst>
            <a:gs pos="0">
              <a:schemeClr val="phClr">
                <a:tint val="96000"/>
                <a:shade val="35000"/>
                <a:satMod val="146000"/>
                <a:lumMod val="101000"/>
              </a:schemeClr>
            </a:gs>
            <a:gs pos="26000">
              <a:schemeClr val="phClr">
                <a:tint val="96000"/>
                <a:shade val="96000"/>
                <a:satMod val="190000"/>
              </a:schemeClr>
            </a:gs>
            <a:gs pos="100000">
              <a:schemeClr val="phClr">
                <a:tint val="60000"/>
                <a:shade val="90000"/>
                <a:satMod val="220000"/>
                <a:lumMod val="11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Macro</Template>
  <TotalTime>1614</TotalTime>
  <Words>3172</Words>
  <Application>Microsoft Office PowerPoint</Application>
  <PresentationFormat>On-screen Show (4:3)</PresentationFormat>
  <Paragraphs>374</Paragraphs>
  <Slides>41</Slides>
  <Notes>12</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41</vt:i4>
      </vt:variant>
    </vt:vector>
  </HeadingPairs>
  <TitlesOfParts>
    <vt:vector size="45" baseType="lpstr">
      <vt:lpstr>Macro</vt:lpstr>
      <vt:lpstr>Office Theme</vt:lpstr>
      <vt:lpstr>CorelPhotoPaint.Image.10</vt:lpstr>
      <vt:lpstr>Photo Editor Photo</vt:lpstr>
      <vt:lpstr>PowerPoint Presentation</vt:lpstr>
      <vt:lpstr>CREST (Established in 2001) Goals &amp; Objectives</vt:lpstr>
      <vt:lpstr>Role of CSC (NOAA-CREST  in NOAA Sciences  (including Extreme Weather Events) </vt:lpstr>
      <vt:lpstr>PowerPoint Presentation</vt:lpstr>
      <vt:lpstr>NOAA-CREST Institutional Members</vt:lpstr>
      <vt:lpstr>PowerPoint Presentation</vt:lpstr>
      <vt:lpstr>PowerPoint Presentation</vt:lpstr>
      <vt:lpstr>PowerPoint Presentation</vt:lpstr>
      <vt:lpstr>PowerPoint Presentation</vt:lpstr>
      <vt:lpstr>PowerPoint Presentation</vt:lpstr>
      <vt:lpstr>CREST Unique Research INFRASTRUCTURE</vt:lpstr>
      <vt:lpstr>PowerPoint Presentation</vt:lpstr>
      <vt:lpstr>CREST-SAFE - Snow Analysis and Field Experiment</vt:lpstr>
      <vt:lpstr>PowerPoint Presentation</vt:lpstr>
      <vt:lpstr>Satellite Earth Observation System</vt:lpstr>
      <vt:lpstr>New Satellite Data  Acquisition Unit</vt:lpstr>
      <vt:lpstr>PowerPoint Presentation</vt:lpstr>
      <vt:lpstr>PowerPoint Presentation</vt:lpstr>
      <vt:lpstr>CREST science contributes/relates to Extreme Weather events. </vt:lpstr>
      <vt:lpstr>Global Climate Studies: Climate Mitigation and Adaptation </vt:lpstr>
      <vt:lpstr>CREST science contributes/relates to Extreme Weather events. </vt:lpstr>
      <vt:lpstr>Urban-Coastal Studies: Weather Ready Nation</vt:lpstr>
      <vt:lpstr>CREST science contributes/relates to Extreme Weather events. </vt:lpstr>
      <vt:lpstr>CREST-SMART - Soil Moisture Advanced Radiometric Testbed</vt:lpstr>
      <vt:lpstr>PowerPoint Presentation</vt:lpstr>
      <vt:lpstr>CREST science contributes/relates to Extreme Weather events. </vt:lpstr>
      <vt:lpstr>CREST science contributes/relates to Extreme Weather events. </vt:lpstr>
      <vt:lpstr>PowerPoint Presentation</vt:lpstr>
      <vt:lpstr>River Ice: Weather Ready Nation</vt:lpstr>
      <vt:lpstr>CREST science contributes/relates to Extreme Weather events. </vt:lpstr>
      <vt:lpstr>Thunderstorm Nowcasting: Weather Ready Nation</vt:lpstr>
      <vt:lpstr>Flash Floods: Weather Ready Nation</vt:lpstr>
      <vt:lpstr>Microwave: The way to look inside the snowpack</vt:lpstr>
      <vt:lpstr>CREST-SAFE - Snow Analysis and Field Experiment</vt:lpstr>
      <vt:lpstr>CREST-SAFE - Snow Analysis and Field Experiment</vt:lpstr>
      <vt:lpstr> Analysis and Validation of Snowpack Grain Size, Density and Temperature using Snow Physical Model </vt:lpstr>
      <vt:lpstr>Monitoring of Ice breakup in Alaska, VIIRS RGB5/09/2013</vt:lpstr>
      <vt:lpstr>Towards developing global flood monitoring system using ATMS</vt:lpstr>
      <vt:lpstr>PowerPoint Presentation</vt:lpstr>
      <vt:lpstr>i –NOAA CREST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Shakila</dc:creator>
  <cp:lastModifiedBy>Shakila </cp:lastModifiedBy>
  <cp:revision>92</cp:revision>
  <cp:lastPrinted>2012-10-15T00:20:53Z</cp:lastPrinted>
  <dcterms:created xsi:type="dcterms:W3CDTF">2012-10-14T13:01:30Z</dcterms:created>
  <dcterms:modified xsi:type="dcterms:W3CDTF">2013-06-05T11:39:52Z</dcterms:modified>
</cp:coreProperties>
</file>