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2" r:id="rId2"/>
    <p:sldId id="257" r:id="rId3"/>
    <p:sldId id="268" r:id="rId4"/>
    <p:sldId id="258" r:id="rId5"/>
    <p:sldId id="259" r:id="rId6"/>
    <p:sldId id="261" r:id="rId7"/>
    <p:sldId id="287" r:id="rId8"/>
    <p:sldId id="263" r:id="rId9"/>
    <p:sldId id="260" r:id="rId10"/>
    <p:sldId id="262" r:id="rId11"/>
    <p:sldId id="264" r:id="rId12"/>
    <p:sldId id="265" r:id="rId13"/>
    <p:sldId id="266" r:id="rId14"/>
    <p:sldId id="270" r:id="rId15"/>
    <p:sldId id="267" r:id="rId16"/>
    <p:sldId id="286" r:id="rId17"/>
    <p:sldId id="280" r:id="rId18"/>
    <p:sldId id="281" r:id="rId19"/>
    <p:sldId id="285" r:id="rId20"/>
    <p:sldId id="283" r:id="rId21"/>
    <p:sldId id="284" r:id="rId22"/>
    <p:sldId id="288" r:id="rId23"/>
    <p:sldId id="277" r:id="rId24"/>
    <p:sldId id="278" r:id="rId25"/>
    <p:sldId id="279"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4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4F2F3D-170F-4C47-8C8B-62477EA69440}" type="datetimeFigureOut">
              <a:rPr lang="en-US" smtClean="0"/>
              <a:pPr/>
              <a:t>6/6/2013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4CD56-42E3-4123-91FB-BDFF8DDDC471}" type="slidenum">
              <a:rPr lang="en-US" smtClean="0"/>
              <a:pPr/>
              <a:t>‹#›</a:t>
            </a:fld>
            <a:endParaRPr lang="en-US"/>
          </a:p>
        </p:txBody>
      </p:sp>
    </p:spTree>
    <p:extLst>
      <p:ext uri="{BB962C8B-B14F-4D97-AF65-F5344CB8AC3E}">
        <p14:creationId xmlns:p14="http://schemas.microsoft.com/office/powerpoint/2010/main" val="321822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otes Placeholder 2"/>
          <p:cNvSpPr>
            <a:spLocks noGrp="1"/>
          </p:cNvSpPr>
          <p:nvPr>
            <p:ph type="body" idx="1"/>
          </p:nvPr>
        </p:nvSpPr>
        <p:spPr>
          <a:noFill/>
        </p:spPr>
        <p:txBody>
          <a:bodyPr/>
          <a:lstStyle/>
          <a:p>
            <a:pPr eaLnBrk="1" hangingPunct="1">
              <a:lnSpc>
                <a:spcPct val="80000"/>
              </a:lnSpc>
              <a:spcBef>
                <a:spcPct val="0"/>
              </a:spcBef>
            </a:pPr>
            <a:r>
              <a:rPr lang="en-US" smtClean="0"/>
              <a:t>The objective of this work is to demonstrate the potential in using passive microwave data for monitoring flood and discharge conditions and inferring watershed hydraulic and hydrologic parameters. The case study is the recent flood in Iowa in summer 2008. AMSR-E 37 GHz data have been used to calculate a Polarization Ratio Variation Index (PRVI). This new index uses the classic Polarization Index with the mean and the standard deviation to detect anomalies in soil moisture and/or flooded area extent. A rating curve has been developed to assess the relationship between PRVI values and discharge observations downstream. A time lag term has been introduced and adjusted to account for the changing delay between PRVI and streamflow. Moreover, the Kalman filter has been used to update the rating curve parameters in near real time. The temporal variability of the b exponent, so-called river hydraulic width, shows that it converges toward a constant value. A consistent 21 day time lag has led to 65% agreement between estimated and observed discharge and has shown that this parameter is a good proxy for watershed time of concentration suggesting that passive microwave image can be used to measure key watershed hydrologic parameters. </a:t>
            </a:r>
          </a:p>
        </p:txBody>
      </p:sp>
      <p:sp>
        <p:nvSpPr>
          <p:cNvPr id="53251" name="Slide Image Placeholder 6"/>
          <p:cNvSpPr>
            <a:spLocks noGrp="1" noRot="1" noChangeAspect="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2A7E263-C82E-4094-9506-95C8C81CDF47}" type="slidenum">
              <a:rPr lang="en-US"/>
              <a:pPr/>
              <a:t>19</a:t>
            </a:fld>
            <a:endParaRPr lang="en-US"/>
          </a:p>
        </p:txBody>
      </p:sp>
      <p:sp>
        <p:nvSpPr>
          <p:cNvPr id="17409" name="Text Box 1"/>
          <p:cNvSpPr txBox="1">
            <a:spLocks noChangeArrowheads="1"/>
          </p:cNvSpPr>
          <p:nvPr/>
        </p:nvSpPr>
        <p:spPr bwMode="auto">
          <a:xfrm>
            <a:off x="4304308" y="9400126"/>
            <a:ext cx="3299296" cy="493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lgn="r"/>
            <a:fld id="{F7FADBF7-5762-4ADB-B83E-FDEF0439302C}" type="slidenum">
              <a:rPr lang="en-US" sz="1400">
                <a:latin typeface="Times New Roman" pitchFamily="16" charset="0"/>
              </a:rPr>
              <a:pPr algn="r"/>
              <a:t>19</a:t>
            </a:fld>
            <a:endParaRPr lang="en-US" sz="1400">
              <a:latin typeface="Times New Roman" pitchFamily="16" charset="0"/>
            </a:endParaRPr>
          </a:p>
        </p:txBody>
      </p:sp>
      <p:sp>
        <p:nvSpPr>
          <p:cNvPr id="17410" name="Text Box 2"/>
          <p:cNvSpPr txBox="1">
            <a:spLocks noChangeArrowheads="1"/>
          </p:cNvSpPr>
          <p:nvPr/>
        </p:nvSpPr>
        <p:spPr bwMode="auto">
          <a:xfrm>
            <a:off x="0" y="0"/>
            <a:ext cx="1554" cy="15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739" tIns="44870" rIns="89739" bIns="44870" anchor="ctr"/>
          <a:lstStyle/>
          <a:p>
            <a:endParaRPr lang="en-US"/>
          </a:p>
        </p:txBody>
      </p:sp>
      <p:sp>
        <p:nvSpPr>
          <p:cNvPr id="17411" name="Rectangle 3"/>
          <p:cNvSpPr txBox="1">
            <a:spLocks noGrp="1" noChangeArrowheads="1"/>
          </p:cNvSpPr>
          <p:nvPr>
            <p:ph type="body"/>
          </p:nvPr>
        </p:nvSpPr>
        <p:spPr bwMode="auto">
          <a:xfrm>
            <a:off x="761137" y="4699282"/>
            <a:ext cx="6082882" cy="445252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otes Placeholder 2"/>
          <p:cNvSpPr>
            <a:spLocks noGrp="1"/>
          </p:cNvSpPr>
          <p:nvPr>
            <p:ph type="body" idx="1"/>
          </p:nvPr>
        </p:nvSpPr>
        <p:spPr>
          <a:noFill/>
        </p:spPr>
        <p:txBody>
          <a:bodyPr/>
          <a:lstStyle/>
          <a:p>
            <a:pPr eaLnBrk="1" hangingPunct="1">
              <a:lnSpc>
                <a:spcPct val="80000"/>
              </a:lnSpc>
              <a:spcBef>
                <a:spcPct val="0"/>
              </a:spcBef>
            </a:pPr>
            <a:r>
              <a:rPr lang="en-US" dirty="0" smtClean="0"/>
              <a:t>Funded by NWS; for the</a:t>
            </a:r>
            <a:r>
              <a:rPr lang="en-US" baseline="0" dirty="0" smtClean="0"/>
              <a:t> development of an operational tool for the mapping of ice in major river using MODIS; work is in progress to include additional river like the Hudson River.</a:t>
            </a:r>
          </a:p>
          <a:p>
            <a:pPr eaLnBrk="1" hangingPunct="1">
              <a:lnSpc>
                <a:spcPct val="80000"/>
              </a:lnSpc>
              <a:spcBef>
                <a:spcPct val="0"/>
              </a:spcBef>
            </a:pPr>
            <a:endParaRPr lang="en-US" baseline="0" dirty="0" smtClean="0"/>
          </a:p>
          <a:p>
            <a:pPr eaLnBrk="1" hangingPunct="1">
              <a:lnSpc>
                <a:spcPct val="80000"/>
              </a:lnSpc>
              <a:spcBef>
                <a:spcPct val="0"/>
              </a:spcBef>
            </a:pPr>
            <a:r>
              <a:rPr lang="en-US" baseline="0" dirty="0" smtClean="0"/>
              <a:t>Also; We just got our proposal funded to add VIIRS images and expand the study to ice in lakes as well.</a:t>
            </a:r>
            <a:endParaRPr lang="en-US" dirty="0" smtClean="0"/>
          </a:p>
        </p:txBody>
      </p:sp>
      <p:sp>
        <p:nvSpPr>
          <p:cNvPr id="59395" name="Slide Image Placeholder 6"/>
          <p:cNvSpPr>
            <a:spLocks noGrp="1" noRot="1" noChangeAspect="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fld id="{0B176D4F-D053-4DBE-B9CC-9D1AC7B95430}" type="slidenum">
              <a:rPr lang="en-US" smtClean="0"/>
              <a:pPr eaLnBrk="1" hangingPunct="1"/>
              <a:t>23</a:t>
            </a:fld>
            <a:endParaRPr lang="en-US" smtClean="0"/>
          </a:p>
        </p:txBody>
      </p:sp>
      <p:sp>
        <p:nvSpPr>
          <p:cNvPr id="43011" name="Slide Image Placeholder 1"/>
          <p:cNvSpPr>
            <a:spLocks noGrp="1" noRot="1" noChangeAspect="1" noTextEdit="1"/>
          </p:cNvSpPr>
          <p:nvPr>
            <p:ph type="sldImg"/>
          </p:nvPr>
        </p:nvSpPr>
        <p:spPr>
          <a:ln/>
        </p:spPr>
      </p:sp>
      <p:sp>
        <p:nvSpPr>
          <p:cNvPr id="43012" name="Notes Placeholder 2"/>
          <p:cNvSpPr>
            <a:spLocks noGrp="1"/>
          </p:cNvSpPr>
          <p:nvPr>
            <p:ph type="body" idx="1"/>
          </p:nvPr>
        </p:nvSpPr>
        <p:spPr>
          <a:noFill/>
        </p:spPr>
        <p:txBody>
          <a:bodyPr/>
          <a:lstStyle/>
          <a:p>
            <a:pPr>
              <a:spcBef>
                <a:spcPct val="0"/>
              </a:spcBef>
            </a:pPr>
            <a:endParaRPr lang="en-US" smtClean="0"/>
          </a:p>
        </p:txBody>
      </p:sp>
      <p:sp>
        <p:nvSpPr>
          <p:cNvPr id="430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r" eaLnBrk="1" hangingPunct="1"/>
            <a:fld id="{E9BC719F-7516-44F1-9610-A2C6EFCABAB7}" type="slidenum">
              <a:rPr lang="en-US"/>
              <a:pPr algn="r" eaLnBrk="1" hangingPunct="1"/>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3AE3B6-CB1B-4CDC-81E2-30E3DF653313}" type="datetime1">
              <a:rPr lang="en-US" smtClean="0"/>
              <a:pPr/>
              <a:t>6/6/2013</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E815E-4B79-498E-BDEB-9B12D23B52E9}" type="datetime1">
              <a:rPr lang="en-US" smtClean="0"/>
              <a:pPr/>
              <a:t>6/6/2013</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2A788-8B50-443E-A557-D8D15B967C2A}" type="datetime1">
              <a:rPr lang="en-US" smtClean="0"/>
              <a:pPr/>
              <a:t>6/6/2013</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46293E-6D72-40D7-B137-AF9B090D28F4}" type="datetime1">
              <a:rPr lang="en-US" smtClean="0"/>
              <a:pPr/>
              <a:t>6/6/2013</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6DE7B-BE63-47E7-943B-5B2EBE2D25A8}" type="datetime1">
              <a:rPr lang="en-US" smtClean="0"/>
              <a:pPr/>
              <a:t>6/6/2013</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B69EA2-ED0E-47A4-A5D4-3CAC64121B77}" type="datetime1">
              <a:rPr lang="en-US" smtClean="0"/>
              <a:pPr/>
              <a:t>6/6/2013</a:t>
            </a:fld>
            <a:endParaRPr lang="en-US"/>
          </a:p>
        </p:txBody>
      </p:sp>
      <p:sp>
        <p:nvSpPr>
          <p:cNvPr id="6" name="Footer Placeholder 5"/>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D90ADF-C114-413C-92DF-D8CCEB18ED4E}" type="datetime1">
              <a:rPr lang="en-US" smtClean="0"/>
              <a:pPr/>
              <a:t>6/6/2013</a:t>
            </a:fld>
            <a:endParaRPr lang="en-US"/>
          </a:p>
        </p:txBody>
      </p:sp>
      <p:sp>
        <p:nvSpPr>
          <p:cNvPr id="8" name="Footer Placeholder 7"/>
          <p:cNvSpPr>
            <a:spLocks noGrp="1"/>
          </p:cNvSpPr>
          <p:nvPr>
            <p:ph type="ftr" sz="quarter" idx="11"/>
          </p:nvPr>
        </p:nvSpPr>
        <p:spPr/>
        <p:txBody>
          <a:bodyPr/>
          <a:lstStyle/>
          <a:p>
            <a:r>
              <a:rPr lang="en-US" smtClean="0"/>
              <a:t>CREST-Symposium, 2013</a:t>
            </a:r>
            <a:endParaRPr lang="en-US"/>
          </a:p>
        </p:txBody>
      </p:sp>
      <p:sp>
        <p:nvSpPr>
          <p:cNvPr id="9" name="Slide Number Placeholder 8"/>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2364FE-1542-46DE-8DB1-C6CA5506E448}" type="datetime1">
              <a:rPr lang="en-US" smtClean="0"/>
              <a:pPr/>
              <a:t>6/6/2013</a:t>
            </a:fld>
            <a:endParaRPr lang="en-US"/>
          </a:p>
        </p:txBody>
      </p:sp>
      <p:sp>
        <p:nvSpPr>
          <p:cNvPr id="4" name="Footer Placeholder 3"/>
          <p:cNvSpPr>
            <a:spLocks noGrp="1"/>
          </p:cNvSpPr>
          <p:nvPr>
            <p:ph type="ftr" sz="quarter" idx="11"/>
          </p:nvPr>
        </p:nvSpPr>
        <p:spPr/>
        <p:txBody>
          <a:bodyPr/>
          <a:lstStyle/>
          <a:p>
            <a:r>
              <a:rPr lang="en-US" smtClean="0"/>
              <a:t>CREST-Symposium, 2013</a:t>
            </a:r>
            <a:endParaRPr lang="en-US"/>
          </a:p>
        </p:txBody>
      </p:sp>
      <p:sp>
        <p:nvSpPr>
          <p:cNvPr id="5" name="Slide Number Placeholder 4"/>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9206-7034-4E91-9E3F-AB77B78CBDFC}" type="datetime1">
              <a:rPr lang="en-US" smtClean="0"/>
              <a:pPr/>
              <a:t>6/6/2013</a:t>
            </a:fld>
            <a:endParaRPr lang="en-US"/>
          </a:p>
        </p:txBody>
      </p:sp>
      <p:sp>
        <p:nvSpPr>
          <p:cNvPr id="3" name="Footer Placeholder 2"/>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EC03F-1CA8-459B-B71B-5FC93E9A962D}" type="datetime1">
              <a:rPr lang="en-US" smtClean="0"/>
              <a:pPr/>
              <a:t>6/6/2013</a:t>
            </a:fld>
            <a:endParaRPr lang="en-US"/>
          </a:p>
        </p:txBody>
      </p:sp>
      <p:sp>
        <p:nvSpPr>
          <p:cNvPr id="6" name="Footer Placeholder 5"/>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0EC646-4123-4BDE-96DB-1880F32C448D}" type="datetime1">
              <a:rPr lang="en-US" smtClean="0"/>
              <a:pPr/>
              <a:t>6/6/2013</a:t>
            </a:fld>
            <a:endParaRPr lang="en-US"/>
          </a:p>
        </p:txBody>
      </p:sp>
      <p:sp>
        <p:nvSpPr>
          <p:cNvPr id="6" name="Footer Placeholder 5"/>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91235-FE57-406D-BFFF-F34A13DDF9CB}" type="datetime1">
              <a:rPr lang="en-US" smtClean="0"/>
              <a:pPr/>
              <a:t>6/6/2013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CREST-Symposium, 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8E42B-2978-4AE1-9DE9-FF99FEEB9C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hyperlink" Target="mailto:rabin@ssec.wisc.ed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PowerPoint_Slide1.sldx"/><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wmf"/><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hyperlink" Target="http://water.ccny.cuny.edu/research-produ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emf"/><Relationship Id="rId11" Type="http://schemas.openxmlformats.org/officeDocument/2006/relationships/image" Target="../media/image9.png"/><Relationship Id="rId5" Type="http://schemas.openxmlformats.org/officeDocument/2006/relationships/hyperlink" Target="http://water.usgs.gov/osw/" TargetMode="External"/><Relationship Id="rId10" Type="http://schemas.openxmlformats.org/officeDocument/2006/relationships/image" Target="../media/image8.jpeg"/><Relationship Id="rId4" Type="http://schemas.openxmlformats.org/officeDocument/2006/relationships/image" Target="../media/image1.jpeg"/><Relationship Id="rId9" Type="http://schemas.openxmlformats.org/officeDocument/2006/relationships/image" Target="../media/image4.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OAA-CRES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225425"/>
            <a:ext cx="7772400" cy="1470025"/>
          </a:xfrm>
        </p:spPr>
        <p:txBody>
          <a:bodyPr>
            <a:normAutofit/>
          </a:bodyPr>
          <a:lstStyle/>
          <a:p>
            <a:r>
              <a:rPr lang="en-US" dirty="0" smtClean="0"/>
              <a:t>Towards developing global flood monitoring system using ATMS</a:t>
            </a:r>
            <a:endParaRPr lang="en-US" dirty="0"/>
          </a:p>
        </p:txBody>
      </p:sp>
      <p:sp>
        <p:nvSpPr>
          <p:cNvPr id="3" name="Subtitle 2"/>
          <p:cNvSpPr>
            <a:spLocks noGrp="1"/>
          </p:cNvSpPr>
          <p:nvPr>
            <p:ph type="subTitle" idx="1"/>
          </p:nvPr>
        </p:nvSpPr>
        <p:spPr>
          <a:xfrm>
            <a:off x="381000" y="1905000"/>
            <a:ext cx="8305800" cy="1752600"/>
          </a:xfrm>
        </p:spPr>
        <p:txBody>
          <a:bodyPr>
            <a:normAutofit/>
          </a:bodyPr>
          <a:lstStyle/>
          <a:p>
            <a:r>
              <a:rPr lang="en-US" sz="2000" dirty="0" err="1" smtClean="0"/>
              <a:t>Kibrewossen</a:t>
            </a:r>
            <a:r>
              <a:rPr lang="en-US" sz="2000" dirty="0" smtClean="0"/>
              <a:t> </a:t>
            </a:r>
            <a:r>
              <a:rPr lang="en-US" sz="2000" dirty="0" err="1" smtClean="0"/>
              <a:t>Tesfagiorgis</a:t>
            </a:r>
            <a:r>
              <a:rPr lang="en-US" sz="2000" dirty="0" smtClean="0"/>
              <a:t>, </a:t>
            </a:r>
            <a:r>
              <a:rPr lang="en-US" sz="2000" dirty="0" err="1" smtClean="0"/>
              <a:t>Marouane</a:t>
            </a:r>
            <a:r>
              <a:rPr lang="en-US" sz="2000" dirty="0" smtClean="0"/>
              <a:t> </a:t>
            </a:r>
            <a:r>
              <a:rPr lang="en-US" sz="2000" dirty="0" err="1" smtClean="0"/>
              <a:t>Temimi</a:t>
            </a:r>
            <a:r>
              <a:rPr lang="en-US" sz="2000" dirty="0" smtClean="0"/>
              <a:t>, Reza </a:t>
            </a:r>
            <a:r>
              <a:rPr lang="en-US" sz="2000" dirty="0" err="1" smtClean="0"/>
              <a:t>Khanbilvardi</a:t>
            </a:r>
            <a:endParaRPr lang="en-US" sz="2000" dirty="0" smtClean="0"/>
          </a:p>
          <a:p>
            <a:r>
              <a:rPr lang="en-US" sz="2000" dirty="0" smtClean="0"/>
              <a:t>NOAA-CREST, CCNY</a:t>
            </a:r>
            <a:endParaRPr lang="en-US" sz="2000" dirty="0"/>
          </a:p>
        </p:txBody>
      </p:sp>
      <p:sp>
        <p:nvSpPr>
          <p:cNvPr id="4" name="Slide Number Placeholder 3"/>
          <p:cNvSpPr>
            <a:spLocks noGrp="1"/>
          </p:cNvSpPr>
          <p:nvPr>
            <p:ph type="sldNum" sz="quarter" idx="12"/>
          </p:nvPr>
        </p:nvSpPr>
        <p:spPr/>
        <p:txBody>
          <a:bodyPr/>
          <a:lstStyle/>
          <a:p>
            <a:fld id="{EB68E42B-2978-4AE1-9DE9-FF99FEEB9CB8}"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7" name="Rectangle 6"/>
          <p:cNvSpPr/>
          <p:nvPr/>
        </p:nvSpPr>
        <p:spPr>
          <a:xfrm>
            <a:off x="1524000" y="2754868"/>
            <a:ext cx="8077200" cy="369332"/>
          </a:xfrm>
          <a:prstGeom prst="rect">
            <a:avLst/>
          </a:prstGeom>
        </p:spPr>
        <p:txBody>
          <a:bodyPr wrap="square">
            <a:spAutoFit/>
          </a:bodyPr>
          <a:lstStyle/>
          <a:p>
            <a:r>
              <a:rPr lang="en-US" b="1" dirty="0">
                <a:effectLst>
                  <a:outerShdw blurRad="38100" dist="38100" dir="2700000" algn="tl">
                    <a:srgbClr val="000000">
                      <a:alpha val="43137"/>
                    </a:srgbClr>
                  </a:outerShdw>
                </a:effectLst>
              </a:rPr>
              <a:t>http://water.ccny.cuny.edu/research-product/inundation/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69" t="14584" r="32647" b="25986"/>
          <a:stretch/>
        </p:blipFill>
        <p:spPr bwMode="auto">
          <a:xfrm>
            <a:off x="2552500" y="3132676"/>
            <a:ext cx="3848300" cy="31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501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Which one is feasible for our application?</a:t>
            </a:r>
            <a:endParaRPr lang="en-US" sz="3200" b="1" dirty="0"/>
          </a:p>
        </p:txBody>
      </p:sp>
      <p:graphicFrame>
        <p:nvGraphicFramePr>
          <p:cNvPr id="4" name="Content Placeholder 3"/>
          <p:cNvGraphicFramePr>
            <a:graphicFrameLocks noGrp="1"/>
          </p:cNvGraphicFramePr>
          <p:nvPr>
            <p:ph idx="1"/>
          </p:nvPr>
        </p:nvGraphicFramePr>
        <p:xfrm>
          <a:off x="457200" y="1600200"/>
          <a:ext cx="8229600" cy="15595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PRVI</a:t>
                      </a:r>
                      <a:endParaRPr lang="en-US" dirty="0"/>
                    </a:p>
                  </a:txBody>
                  <a:tcPr/>
                </a:tc>
                <a:tc>
                  <a:txBody>
                    <a:bodyPr/>
                    <a:lstStyle/>
                    <a:p>
                      <a:r>
                        <a:rPr lang="en-US" dirty="0" smtClean="0"/>
                        <a:t>SWVI</a:t>
                      </a:r>
                      <a:endParaRPr lang="en-US" dirty="0"/>
                    </a:p>
                  </a:txBody>
                  <a:tcPr/>
                </a:tc>
              </a:tr>
              <a:tr h="370840">
                <a:tc>
                  <a:txBody>
                    <a:bodyPr/>
                    <a:lstStyle/>
                    <a:p>
                      <a:r>
                        <a:rPr lang="en-US" dirty="0" smtClean="0"/>
                        <a:t>Based on Polarization Ratio,</a:t>
                      </a:r>
                      <a:r>
                        <a:rPr lang="en-US" baseline="0" dirty="0" smtClean="0"/>
                        <a:t> which is dependent on Vertically and Horizontally polarized measurements of the same channel. (37 GHz from AMSR-E was used).</a:t>
                      </a:r>
                      <a:endParaRPr lang="en-US" dirty="0"/>
                    </a:p>
                  </a:txBody>
                  <a:tcPr/>
                </a:tc>
                <a:tc>
                  <a:txBody>
                    <a:bodyPr/>
                    <a:lstStyle/>
                    <a:p>
                      <a:r>
                        <a:rPr lang="en-US" dirty="0" smtClean="0"/>
                        <a:t>Based on Soil Wetness Index, which is the difference between two brightness</a:t>
                      </a:r>
                      <a:r>
                        <a:rPr lang="en-US" baseline="0" dirty="0" smtClean="0"/>
                        <a:t> temperature measurements. (TB23GHz-TB89GHz from AMSU-A)</a:t>
                      </a:r>
                      <a:endParaRPr lang="en-US" dirty="0"/>
                    </a:p>
                  </a:txBody>
                  <a:tcPr/>
                </a:tc>
              </a:tr>
            </a:tbl>
          </a:graphicData>
        </a:graphic>
      </p:graphicFrame>
      <p:sp>
        <p:nvSpPr>
          <p:cNvPr id="7" name="Footer Placeholder 6"/>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10</a:t>
            </a:fld>
            <a:endParaRPr lang="en-US"/>
          </a:p>
        </p:txBody>
      </p:sp>
      <p:sp>
        <p:nvSpPr>
          <p:cNvPr id="5" name="TextBox 4"/>
          <p:cNvSpPr txBox="1"/>
          <p:nvPr/>
        </p:nvSpPr>
        <p:spPr>
          <a:xfrm>
            <a:off x="457200" y="3124200"/>
            <a:ext cx="8534400" cy="3477875"/>
          </a:xfrm>
          <a:prstGeom prst="rect">
            <a:avLst/>
          </a:prstGeom>
          <a:noFill/>
        </p:spPr>
        <p:txBody>
          <a:bodyPr wrap="square" rtlCol="0">
            <a:spAutoFit/>
          </a:bodyPr>
          <a:lstStyle/>
          <a:p>
            <a:r>
              <a:rPr lang="en-US" sz="2000" dirty="0" smtClean="0"/>
              <a:t>Since ATMS channels are either Quasi-horizontally or Quasi-vertically polarized, we can only adopt the SWVI approach for our global inundation/flood monitoring system.</a:t>
            </a:r>
          </a:p>
          <a:p>
            <a:r>
              <a:rPr lang="en-US" sz="2000" u="sng" dirty="0" smtClean="0">
                <a:solidFill>
                  <a:srgbClr val="FF0000"/>
                </a:solidFill>
              </a:rPr>
              <a:t>Problem</a:t>
            </a:r>
            <a:r>
              <a:rPr lang="en-US" sz="2000" dirty="0" smtClean="0">
                <a:solidFill>
                  <a:srgbClr val="FF0000"/>
                </a:solidFill>
              </a:rPr>
              <a:t>:</a:t>
            </a:r>
          </a:p>
          <a:p>
            <a:r>
              <a:rPr lang="en-US" sz="2000" dirty="0" smtClean="0">
                <a:solidFill>
                  <a:srgbClr val="FF0000"/>
                </a:solidFill>
              </a:rPr>
              <a:t>We cannot develop long term monthly mean and standard deviation SWI values for ATMS (Launched in October 28, 2011).</a:t>
            </a:r>
          </a:p>
          <a:p>
            <a:r>
              <a:rPr lang="en-US" sz="2000" u="sng" dirty="0" smtClean="0">
                <a:solidFill>
                  <a:srgbClr val="FF0000"/>
                </a:solidFill>
              </a:rPr>
              <a:t>Solution (temporarily):</a:t>
            </a:r>
          </a:p>
          <a:p>
            <a:pPr marL="342900" indent="-342900">
              <a:buAutoNum type="arabicPeriod"/>
            </a:pPr>
            <a:r>
              <a:rPr lang="en-US" sz="2000" dirty="0" smtClean="0">
                <a:solidFill>
                  <a:srgbClr val="FF0000"/>
                </a:solidFill>
              </a:rPr>
              <a:t>Use previous month mean and standard deviation SWI values to calculate present time SWVIs.</a:t>
            </a:r>
          </a:p>
          <a:p>
            <a:pPr marL="342900" indent="-342900">
              <a:buAutoNum type="arabicPeriod"/>
            </a:pPr>
            <a:r>
              <a:rPr lang="en-US" sz="2000" dirty="0" smtClean="0">
                <a:solidFill>
                  <a:srgbClr val="FF0000"/>
                </a:solidFill>
              </a:rPr>
              <a:t>Use AMSU-A channels to build the long term mean and Standard deviations.  </a:t>
            </a:r>
          </a:p>
          <a:p>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Towards global inundation monitoring system using ATMS</a:t>
            </a:r>
            <a:endParaRPr lang="en-US" sz="3200" b="1" dirty="0"/>
          </a:p>
        </p:txBody>
      </p:sp>
      <p:sp>
        <p:nvSpPr>
          <p:cNvPr id="3" name="Content Placeholder 2"/>
          <p:cNvSpPr>
            <a:spLocks noGrp="1"/>
          </p:cNvSpPr>
          <p:nvPr>
            <p:ph idx="1"/>
          </p:nvPr>
        </p:nvSpPr>
        <p:spPr/>
        <p:txBody>
          <a:bodyPr>
            <a:normAutofit lnSpcReduction="10000"/>
          </a:bodyPr>
          <a:lstStyle/>
          <a:p>
            <a:r>
              <a:rPr lang="en-US" sz="2400" dirty="0" smtClean="0"/>
              <a:t>Get ATMS swath data from CLASS website (Channel 1 and 16).</a:t>
            </a:r>
          </a:p>
          <a:p>
            <a:r>
              <a:rPr lang="en-US" sz="2400" dirty="0" smtClean="0"/>
              <a:t>Stitch them together to produce global maps of these observations.</a:t>
            </a:r>
          </a:p>
          <a:p>
            <a:r>
              <a:rPr lang="en-US" sz="2400" dirty="0" smtClean="0"/>
              <a:t>Mask out the sea</a:t>
            </a:r>
          </a:p>
          <a:p>
            <a:r>
              <a:rPr lang="en-US" sz="2400" dirty="0" smtClean="0"/>
              <a:t>Calculate the SWI</a:t>
            </a:r>
          </a:p>
          <a:p>
            <a:r>
              <a:rPr lang="en-US" sz="2400" dirty="0" smtClean="0"/>
              <a:t>Calculate the PRVI</a:t>
            </a:r>
          </a:p>
          <a:p>
            <a:r>
              <a:rPr lang="en-US" sz="2400" dirty="0" smtClean="0"/>
              <a:t>Overlay the product </a:t>
            </a:r>
          </a:p>
          <a:p>
            <a:pPr>
              <a:buNone/>
            </a:pPr>
            <a:r>
              <a:rPr lang="en-US" sz="2400" dirty="0" smtClean="0"/>
              <a:t>on Google API</a:t>
            </a:r>
          </a:p>
          <a:p>
            <a:r>
              <a:rPr lang="en-US" sz="2400" dirty="0" smtClean="0"/>
              <a:t>Compare results with</a:t>
            </a:r>
          </a:p>
          <a:p>
            <a:pPr>
              <a:buNone/>
            </a:pPr>
            <a:r>
              <a:rPr lang="en-US" sz="2400" dirty="0" smtClean="0"/>
              <a:t>news agencies </a:t>
            </a:r>
          </a:p>
          <a:p>
            <a:pPr>
              <a:buNone/>
            </a:pPr>
            <a:r>
              <a:rPr lang="en-US" sz="2400" dirty="0" smtClean="0"/>
              <a:t>and other sources</a:t>
            </a:r>
          </a:p>
          <a:p>
            <a:pPr>
              <a:buNone/>
            </a:pPr>
            <a:endParaRPr lang="en-US" sz="2400" dirty="0" smtClean="0"/>
          </a:p>
          <a:p>
            <a:endParaRPr lang="en-US" sz="2400" dirty="0" smtClean="0"/>
          </a:p>
          <a:p>
            <a:endParaRPr lang="en-US" sz="2400" dirty="0"/>
          </a:p>
        </p:txBody>
      </p:sp>
      <p:sp>
        <p:nvSpPr>
          <p:cNvPr id="8" name="Footer Placeholder 7"/>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11</a:t>
            </a:fld>
            <a:endParaRPr lang="en-US"/>
          </a:p>
        </p:txBody>
      </p:sp>
      <p:pic>
        <p:nvPicPr>
          <p:cNvPr id="4" name="Content Placeholder 3" descr="ATMS_channel_1_sample_20120901.png"/>
          <p:cNvPicPr>
            <a:picLocks noChangeAspect="1"/>
          </p:cNvPicPr>
          <p:nvPr/>
        </p:nvPicPr>
        <p:blipFill>
          <a:blip r:embed="rId3" cstate="print"/>
          <a:srcRect l="12624" t="2090" r="7407" b="10336"/>
          <a:stretch>
            <a:fillRect/>
          </a:stretch>
        </p:blipFill>
        <p:spPr>
          <a:xfrm>
            <a:off x="3415520" y="2667000"/>
            <a:ext cx="5391225" cy="3124200"/>
          </a:xfrm>
          <a:prstGeom prst="rect">
            <a:avLst/>
          </a:prstGeom>
        </p:spPr>
      </p:pic>
      <p:sp>
        <p:nvSpPr>
          <p:cNvPr id="5" name="TextBox 4"/>
          <p:cNvSpPr txBox="1"/>
          <p:nvPr/>
        </p:nvSpPr>
        <p:spPr>
          <a:xfrm>
            <a:off x="3886200" y="5144869"/>
            <a:ext cx="4495800" cy="646331"/>
          </a:xfrm>
          <a:prstGeom prst="rect">
            <a:avLst/>
          </a:prstGeom>
          <a:noFill/>
        </p:spPr>
        <p:txBody>
          <a:bodyPr wrap="square" rtlCol="0">
            <a:spAutoFit/>
          </a:bodyPr>
          <a:lstStyle/>
          <a:p>
            <a:pPr algn="ctr"/>
            <a:r>
              <a:rPr lang="en-US" b="1" dirty="0" smtClean="0">
                <a:solidFill>
                  <a:schemeClr val="bg1"/>
                </a:solidFill>
              </a:rPr>
              <a:t>An example of stitching swath data to a regular 35 km resolution global map</a:t>
            </a:r>
            <a:endParaRPr lang="en-US" b="1" dirty="0">
              <a:solidFill>
                <a:schemeClr val="bg1"/>
              </a:solidFill>
            </a:endParaRPr>
          </a:p>
        </p:txBody>
      </p:sp>
      <p:sp>
        <p:nvSpPr>
          <p:cNvPr id="6" name="TextBox 5"/>
          <p:cNvSpPr txBox="1"/>
          <p:nvPr/>
        </p:nvSpPr>
        <p:spPr>
          <a:xfrm>
            <a:off x="3962400" y="2514600"/>
            <a:ext cx="3657600" cy="369332"/>
          </a:xfrm>
          <a:prstGeom prst="rect">
            <a:avLst/>
          </a:prstGeom>
          <a:noFill/>
        </p:spPr>
        <p:txBody>
          <a:bodyPr wrap="square" rtlCol="0">
            <a:spAutoFit/>
          </a:bodyPr>
          <a:lstStyle/>
          <a:p>
            <a:pPr algn="ctr"/>
            <a:r>
              <a:rPr lang="en-US" dirty="0" smtClean="0">
                <a:solidFill>
                  <a:srgbClr val="00B0F0"/>
                </a:solidFill>
              </a:rPr>
              <a:t>23 GHz MW-BT from ATMS</a:t>
            </a:r>
            <a:endParaRPr lang="en-US" dirty="0">
              <a:solidFill>
                <a:srgbClr val="00B0F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a:xfrm>
            <a:off x="304800" y="0"/>
            <a:ext cx="8229600" cy="1143000"/>
          </a:xfrm>
        </p:spPr>
        <p:txBody>
          <a:bodyPr>
            <a:normAutofit/>
          </a:bodyPr>
          <a:lstStyle/>
          <a:p>
            <a:pPr algn="l"/>
            <a:r>
              <a:rPr lang="en-US" sz="2800" b="1" dirty="0" smtClean="0"/>
              <a:t>Global SWI calculation from ATMS</a:t>
            </a:r>
            <a:endParaRPr lang="en-US" sz="2800" b="1" dirty="0"/>
          </a:p>
        </p:txBody>
      </p:sp>
      <p:sp>
        <p:nvSpPr>
          <p:cNvPr id="6" name="Footer Placeholder 5"/>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12</a:t>
            </a:fld>
            <a:endParaRPr lang="en-US"/>
          </a:p>
        </p:txBody>
      </p:sp>
      <p:pic>
        <p:nvPicPr>
          <p:cNvPr id="8" name="Picture 7" descr="Ch16_March25_global.png"/>
          <p:cNvPicPr>
            <a:picLocks noChangeAspect="1"/>
          </p:cNvPicPr>
          <p:nvPr/>
        </p:nvPicPr>
        <p:blipFill>
          <a:blip r:embed="rId3" cstate="print"/>
          <a:srcRect l="9167" t="11020" r="8333" b="14019"/>
          <a:stretch>
            <a:fillRect/>
          </a:stretch>
        </p:blipFill>
        <p:spPr>
          <a:xfrm>
            <a:off x="0" y="1447800"/>
            <a:ext cx="3922776" cy="1981200"/>
          </a:xfrm>
          <a:prstGeom prst="rect">
            <a:avLst/>
          </a:prstGeom>
        </p:spPr>
      </p:pic>
      <p:pic>
        <p:nvPicPr>
          <p:cNvPr id="10" name="Picture 9" descr="Ch1_March25_global.png"/>
          <p:cNvPicPr>
            <a:picLocks noChangeAspect="1"/>
          </p:cNvPicPr>
          <p:nvPr/>
        </p:nvPicPr>
        <p:blipFill>
          <a:blip r:embed="rId4" cstate="print"/>
          <a:srcRect l="10833" t="11020" r="8333" b="14019"/>
          <a:stretch>
            <a:fillRect/>
          </a:stretch>
        </p:blipFill>
        <p:spPr>
          <a:xfrm>
            <a:off x="5105400" y="1447800"/>
            <a:ext cx="3695699" cy="1905000"/>
          </a:xfrm>
          <a:prstGeom prst="rect">
            <a:avLst/>
          </a:prstGeom>
        </p:spPr>
      </p:pic>
      <p:sp>
        <p:nvSpPr>
          <p:cNvPr id="11" name="TextBox 10"/>
          <p:cNvSpPr txBox="1"/>
          <p:nvPr/>
        </p:nvSpPr>
        <p:spPr>
          <a:xfrm>
            <a:off x="4191000" y="2057400"/>
            <a:ext cx="1066800" cy="523220"/>
          </a:xfrm>
          <a:prstGeom prst="rect">
            <a:avLst/>
          </a:prstGeom>
          <a:noFill/>
        </p:spPr>
        <p:txBody>
          <a:bodyPr wrap="square" rtlCol="0">
            <a:spAutoFit/>
          </a:bodyPr>
          <a:lstStyle/>
          <a:p>
            <a:pPr algn="ctr"/>
            <a:r>
              <a:rPr lang="en-US" sz="2800" b="1" dirty="0" smtClean="0"/>
              <a:t>___</a:t>
            </a:r>
            <a:endParaRPr lang="en-US" sz="2800" b="1" dirty="0"/>
          </a:p>
        </p:txBody>
      </p:sp>
      <p:sp>
        <p:nvSpPr>
          <p:cNvPr id="12" name="TextBox 11"/>
          <p:cNvSpPr txBox="1"/>
          <p:nvPr/>
        </p:nvSpPr>
        <p:spPr>
          <a:xfrm>
            <a:off x="228600" y="4191000"/>
            <a:ext cx="1676400" cy="1015663"/>
          </a:xfrm>
          <a:prstGeom prst="rect">
            <a:avLst/>
          </a:prstGeom>
          <a:noFill/>
        </p:spPr>
        <p:txBody>
          <a:bodyPr wrap="square" rtlCol="0">
            <a:spAutoFit/>
          </a:bodyPr>
          <a:lstStyle/>
          <a:p>
            <a:r>
              <a:rPr lang="en-US" sz="6000" b="1" dirty="0" smtClean="0"/>
              <a:t>=</a:t>
            </a:r>
            <a:endParaRPr lang="en-US" sz="6000" b="1" dirty="0"/>
          </a:p>
        </p:txBody>
      </p:sp>
      <p:pic>
        <p:nvPicPr>
          <p:cNvPr id="13" name="Picture 12" descr="SWI_March25_global.png"/>
          <p:cNvPicPr>
            <a:picLocks noChangeAspect="1"/>
          </p:cNvPicPr>
          <p:nvPr/>
        </p:nvPicPr>
        <p:blipFill>
          <a:blip r:embed="rId5" cstate="print"/>
          <a:srcRect l="10833" t="11020" r="8333" b="14019"/>
          <a:stretch>
            <a:fillRect/>
          </a:stretch>
        </p:blipFill>
        <p:spPr>
          <a:xfrm>
            <a:off x="1219200" y="3810000"/>
            <a:ext cx="4343400" cy="2238866"/>
          </a:xfrm>
          <a:prstGeom prst="rect">
            <a:avLst/>
          </a:prstGeom>
        </p:spPr>
      </p:pic>
      <p:sp>
        <p:nvSpPr>
          <p:cNvPr id="14" name="TextBox 13"/>
          <p:cNvSpPr txBox="1"/>
          <p:nvPr/>
        </p:nvSpPr>
        <p:spPr>
          <a:xfrm>
            <a:off x="762000" y="1066800"/>
            <a:ext cx="2743200" cy="369332"/>
          </a:xfrm>
          <a:prstGeom prst="rect">
            <a:avLst/>
          </a:prstGeom>
          <a:noFill/>
        </p:spPr>
        <p:txBody>
          <a:bodyPr wrap="square" rtlCol="0">
            <a:spAutoFit/>
          </a:bodyPr>
          <a:lstStyle/>
          <a:p>
            <a:pPr algn="ctr"/>
            <a:r>
              <a:rPr lang="en-US" dirty="0" smtClean="0"/>
              <a:t>89 GHZ MWBT</a:t>
            </a:r>
            <a:endParaRPr lang="en-US" dirty="0"/>
          </a:p>
        </p:txBody>
      </p:sp>
      <p:sp>
        <p:nvSpPr>
          <p:cNvPr id="15" name="TextBox 14"/>
          <p:cNvSpPr txBox="1"/>
          <p:nvPr/>
        </p:nvSpPr>
        <p:spPr>
          <a:xfrm>
            <a:off x="6019800" y="990600"/>
            <a:ext cx="1676400" cy="369332"/>
          </a:xfrm>
          <a:prstGeom prst="rect">
            <a:avLst/>
          </a:prstGeom>
          <a:noFill/>
        </p:spPr>
        <p:txBody>
          <a:bodyPr wrap="square" rtlCol="0">
            <a:spAutoFit/>
          </a:bodyPr>
          <a:lstStyle/>
          <a:p>
            <a:pPr algn="ctr"/>
            <a:r>
              <a:rPr lang="en-US" dirty="0" smtClean="0"/>
              <a:t>23 GHZ MWBT, </a:t>
            </a:r>
            <a:endParaRPr lang="en-US" dirty="0"/>
          </a:p>
        </p:txBody>
      </p:sp>
      <p:sp>
        <p:nvSpPr>
          <p:cNvPr id="16" name="TextBox 15"/>
          <p:cNvSpPr txBox="1"/>
          <p:nvPr/>
        </p:nvSpPr>
        <p:spPr>
          <a:xfrm>
            <a:off x="2590800" y="3505200"/>
            <a:ext cx="1676400" cy="369332"/>
          </a:xfrm>
          <a:prstGeom prst="rect">
            <a:avLst/>
          </a:prstGeom>
          <a:noFill/>
        </p:spPr>
        <p:txBody>
          <a:bodyPr wrap="square" rtlCol="0">
            <a:spAutoFit/>
          </a:bodyPr>
          <a:lstStyle/>
          <a:p>
            <a:pPr algn="ctr"/>
            <a:r>
              <a:rPr lang="en-US" dirty="0" smtClean="0"/>
              <a:t>SWI</a:t>
            </a:r>
            <a:endParaRPr lang="en-US" dirty="0"/>
          </a:p>
        </p:txBody>
      </p:sp>
      <p:sp>
        <p:nvSpPr>
          <p:cNvPr id="17" name="TextBox 16"/>
          <p:cNvSpPr txBox="1"/>
          <p:nvPr/>
        </p:nvSpPr>
        <p:spPr>
          <a:xfrm>
            <a:off x="6248400" y="5181600"/>
            <a:ext cx="2362200" cy="923330"/>
          </a:xfrm>
          <a:prstGeom prst="rect">
            <a:avLst/>
          </a:prstGeom>
          <a:noFill/>
        </p:spPr>
        <p:txBody>
          <a:bodyPr wrap="square" rtlCol="0">
            <a:spAutoFit/>
          </a:bodyPr>
          <a:lstStyle/>
          <a:p>
            <a:r>
              <a:rPr lang="en-US" dirty="0" smtClean="0"/>
              <a:t>The above maps are for 20130225</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I_QCSN_animated_d201302.gif"/>
          <p:cNvPicPr>
            <a:picLocks noChangeAspect="1"/>
          </p:cNvPicPr>
          <p:nvPr/>
        </p:nvPicPr>
        <p:blipFill>
          <a:blip r:embed="rId2" cstate="print"/>
          <a:stretch>
            <a:fillRect/>
          </a:stretch>
        </p:blipFill>
        <p:spPr>
          <a:xfrm>
            <a:off x="406400" y="381000"/>
            <a:ext cx="8432800" cy="6324600"/>
          </a:xfrm>
          <a:prstGeom prst="rect">
            <a:avLst/>
          </a:prstGeom>
        </p:spPr>
      </p:pic>
      <p:pic>
        <p:nvPicPr>
          <p:cNvPr id="9" name="Picture 3" descr="NOAA-CREST LOGO"/>
          <p:cNvPicPr>
            <a:picLocks noChangeAspect="1" noChangeArrowheads="1"/>
          </p:cNvPicPr>
          <p:nvPr/>
        </p:nvPicPr>
        <p:blipFill>
          <a:blip r:embed="rId3" cstate="print"/>
          <a:srcRect/>
          <a:stretch>
            <a:fillRect/>
          </a:stretch>
        </p:blipFill>
        <p:spPr bwMode="auto">
          <a:xfrm>
            <a:off x="5943600" y="0"/>
            <a:ext cx="3200400" cy="1066800"/>
          </a:xfrm>
          <a:prstGeom prst="rect">
            <a:avLst/>
          </a:prstGeom>
          <a:noFill/>
          <a:ln w="9525">
            <a:noFill/>
            <a:miter lim="800000"/>
            <a:headEnd/>
            <a:tailEnd/>
          </a:ln>
        </p:spPr>
      </p:pic>
      <p:sp>
        <p:nvSpPr>
          <p:cNvPr id="5" name="TextBox 4"/>
          <p:cNvSpPr txBox="1"/>
          <p:nvPr/>
        </p:nvSpPr>
        <p:spPr>
          <a:xfrm>
            <a:off x="381000" y="533400"/>
            <a:ext cx="8001000" cy="523220"/>
          </a:xfrm>
          <a:prstGeom prst="rect">
            <a:avLst/>
          </a:prstGeom>
          <a:noFill/>
        </p:spPr>
        <p:txBody>
          <a:bodyPr wrap="square" rtlCol="0">
            <a:spAutoFit/>
          </a:bodyPr>
          <a:lstStyle/>
          <a:p>
            <a:r>
              <a:rPr lang="en-US" sz="2800" b="1" dirty="0" smtClean="0"/>
              <a:t>Global Soil Wetness Index (SWI) from ATMS channels</a:t>
            </a:r>
            <a:endParaRPr lang="en-US" sz="2800" b="1" dirty="0"/>
          </a:p>
        </p:txBody>
      </p:sp>
      <p:sp>
        <p:nvSpPr>
          <p:cNvPr id="6" name="TextBox 5"/>
          <p:cNvSpPr txBox="1"/>
          <p:nvPr/>
        </p:nvSpPr>
        <p:spPr>
          <a:xfrm>
            <a:off x="838200" y="5181600"/>
            <a:ext cx="6096000" cy="923330"/>
          </a:xfrm>
          <a:prstGeom prst="rect">
            <a:avLst/>
          </a:prstGeom>
          <a:noFill/>
        </p:spPr>
        <p:txBody>
          <a:bodyPr wrap="square" rtlCol="0">
            <a:spAutoFit/>
          </a:bodyPr>
          <a:lstStyle/>
          <a:p>
            <a:pPr>
              <a:buFont typeface="Arial" pitchFamily="34" charset="0"/>
              <a:buChar char="•"/>
            </a:pPr>
            <a:r>
              <a:rPr lang="en-US" dirty="0" smtClean="0"/>
              <a:t>Snowy/icy surfaces are relatively noisy.</a:t>
            </a:r>
          </a:p>
          <a:p>
            <a:pPr>
              <a:buFont typeface="Arial" pitchFamily="34" charset="0"/>
              <a:buChar char="•"/>
            </a:pPr>
            <a:r>
              <a:rPr lang="en-US" dirty="0" smtClean="0"/>
              <a:t>Snowy/icy surfaces are masked out using </a:t>
            </a:r>
            <a:r>
              <a:rPr lang="en-US" dirty="0" err="1" smtClean="0"/>
              <a:t>Kongoli’s</a:t>
            </a:r>
            <a:r>
              <a:rPr lang="en-US" dirty="0" smtClean="0"/>
              <a:t> criteria (</a:t>
            </a:r>
            <a:r>
              <a:rPr lang="en-US" dirty="0" err="1" smtClean="0"/>
              <a:t>Kongoli</a:t>
            </a:r>
            <a:r>
              <a:rPr lang="en-US" dirty="0" smtClean="0"/>
              <a:t> et al., 2006)</a:t>
            </a:r>
            <a:endParaRPr lang="en-US" dirty="0"/>
          </a:p>
        </p:txBody>
      </p:sp>
      <p:sp>
        <p:nvSpPr>
          <p:cNvPr id="8" name="Footer Placeholder 7"/>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13</a:t>
            </a:fld>
            <a:endParaRPr lang="en-US"/>
          </a:p>
        </p:txBody>
      </p:sp>
      <p:sp>
        <p:nvSpPr>
          <p:cNvPr id="10" name="TextBox 9"/>
          <p:cNvSpPr txBox="1"/>
          <p:nvPr/>
        </p:nvSpPr>
        <p:spPr>
          <a:xfrm>
            <a:off x="1981200" y="1447800"/>
            <a:ext cx="4953000" cy="369332"/>
          </a:xfrm>
          <a:prstGeom prst="rect">
            <a:avLst/>
          </a:prstGeom>
          <a:noFill/>
        </p:spPr>
        <p:txBody>
          <a:bodyPr wrap="square" rtlCol="0">
            <a:spAutoFit/>
          </a:bodyPr>
          <a:lstStyle/>
          <a:p>
            <a:pPr algn="ctr"/>
            <a:r>
              <a:rPr lang="en-US" dirty="0" smtClean="0"/>
              <a:t>Animation of variation of SWI for February 2013</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a:xfrm>
            <a:off x="0" y="0"/>
            <a:ext cx="8229600" cy="1143000"/>
          </a:xfrm>
        </p:spPr>
        <p:txBody>
          <a:bodyPr>
            <a:normAutofit/>
          </a:bodyPr>
          <a:lstStyle/>
          <a:p>
            <a:r>
              <a:rPr lang="en-US" sz="3200" b="1" dirty="0" smtClean="0"/>
              <a:t>CREST Global Inundation Monitoring Website</a:t>
            </a:r>
            <a:endParaRPr lang="en-US" sz="3200" b="1" dirty="0"/>
          </a:p>
        </p:txBody>
      </p:sp>
      <p:sp>
        <p:nvSpPr>
          <p:cNvPr id="4" name="Footer Placeholder 3"/>
          <p:cNvSpPr>
            <a:spLocks noGrp="1"/>
          </p:cNvSpPr>
          <p:nvPr>
            <p:ph type="ftr" sz="quarter" idx="11"/>
          </p:nvPr>
        </p:nvSpPr>
        <p:spPr/>
        <p:txBody>
          <a:bodyPr/>
          <a:lstStyle/>
          <a:p>
            <a:r>
              <a:rPr lang="en-US" smtClean="0"/>
              <a:t>CREST-Symposium, 2013</a:t>
            </a:r>
            <a:endParaRPr lang="en-US"/>
          </a:p>
        </p:txBody>
      </p:sp>
      <p:sp>
        <p:nvSpPr>
          <p:cNvPr id="5" name="Slide Number Placeholder 4"/>
          <p:cNvSpPr>
            <a:spLocks noGrp="1"/>
          </p:cNvSpPr>
          <p:nvPr>
            <p:ph type="sldNum" sz="quarter" idx="12"/>
          </p:nvPr>
        </p:nvSpPr>
        <p:spPr/>
        <p:txBody>
          <a:bodyPr/>
          <a:lstStyle/>
          <a:p>
            <a:fld id="{EB68E42B-2978-4AE1-9DE9-FF99FEEB9CB8}" type="slidenum">
              <a:rPr lang="en-US" smtClean="0"/>
              <a:pPr/>
              <a:t>14</a:t>
            </a:fld>
            <a:endParaRPr lang="en-US"/>
          </a:p>
        </p:txBody>
      </p:sp>
      <p:pic>
        <p:nvPicPr>
          <p:cNvPr id="6" name="Picture 5" descr="website_scrn_shot.png"/>
          <p:cNvPicPr>
            <a:picLocks noChangeAspect="1"/>
          </p:cNvPicPr>
          <p:nvPr/>
        </p:nvPicPr>
        <p:blipFill>
          <a:blip r:embed="rId3" cstate="print"/>
          <a:srcRect l="25833" t="667" r="25000" b="-667"/>
          <a:stretch>
            <a:fillRect/>
          </a:stretch>
        </p:blipFill>
        <p:spPr>
          <a:xfrm>
            <a:off x="304800" y="1205210"/>
            <a:ext cx="4495800" cy="5119390"/>
          </a:xfrm>
          <a:prstGeom prst="rect">
            <a:avLst/>
          </a:prstGeom>
        </p:spPr>
      </p:pic>
      <p:sp>
        <p:nvSpPr>
          <p:cNvPr id="7" name="TextBox 6"/>
          <p:cNvSpPr txBox="1"/>
          <p:nvPr/>
        </p:nvSpPr>
        <p:spPr>
          <a:xfrm>
            <a:off x="5029200" y="1295400"/>
            <a:ext cx="2819400" cy="4154984"/>
          </a:xfrm>
          <a:prstGeom prst="rect">
            <a:avLst/>
          </a:prstGeom>
          <a:noFill/>
        </p:spPr>
        <p:txBody>
          <a:bodyPr wrap="square" rtlCol="0">
            <a:spAutoFit/>
          </a:bodyPr>
          <a:lstStyle/>
          <a:p>
            <a:pPr>
              <a:buFont typeface="Arial" pitchFamily="34" charset="0"/>
              <a:buChar char="•"/>
            </a:pPr>
            <a:r>
              <a:rPr lang="en-US" sz="2400" dirty="0" smtClean="0"/>
              <a:t>It contains markers on Google API at locations where we have high values of SWVI.</a:t>
            </a:r>
          </a:p>
          <a:p>
            <a:pPr>
              <a:buFont typeface="Arial" pitchFamily="34" charset="0"/>
              <a:buChar char="•"/>
            </a:pPr>
            <a:r>
              <a:rPr lang="en-US" sz="2400" dirty="0" smtClean="0"/>
              <a:t>The website contains animations of daily SWI maps</a:t>
            </a:r>
          </a:p>
          <a:p>
            <a:pPr>
              <a:buFont typeface="Arial" pitchFamily="34" charset="0"/>
              <a:buChar char="•"/>
            </a:pPr>
            <a:r>
              <a:rPr lang="en-US" sz="2400" dirty="0" smtClean="0"/>
              <a:t>The website is routinely updated everyday at 9</a:t>
            </a:r>
            <a:r>
              <a:rPr lang="en-US" sz="2400" dirty="0" smtClean="0">
                <a:sym typeface="Wingdings" pitchFamily="2" charset="2"/>
              </a:rPr>
              <a:t>:00 PM</a:t>
            </a:r>
            <a:endParaRPr lang="en-US" sz="2400" dirty="0"/>
          </a:p>
        </p:txBody>
      </p:sp>
      <p:sp>
        <p:nvSpPr>
          <p:cNvPr id="9" name="Rectangle 8"/>
          <p:cNvSpPr/>
          <p:nvPr/>
        </p:nvSpPr>
        <p:spPr>
          <a:xfrm>
            <a:off x="304800" y="838200"/>
            <a:ext cx="8077200" cy="307777"/>
          </a:xfrm>
          <a:prstGeom prst="rect">
            <a:avLst/>
          </a:prstGeom>
        </p:spPr>
        <p:txBody>
          <a:bodyPr wrap="square">
            <a:spAutoFit/>
          </a:bodyPr>
          <a:lstStyle/>
          <a:p>
            <a:r>
              <a:rPr lang="en-US" sz="1400" b="1" dirty="0">
                <a:effectLst>
                  <a:outerShdw blurRad="38100" dist="38100" dir="2700000" algn="tl">
                    <a:srgbClr val="000000">
                      <a:alpha val="43137"/>
                    </a:srgbClr>
                  </a:outerShdw>
                </a:effectLst>
              </a:rPr>
              <a:t>http://water.ccny.cuny.edu/research-product/inundation/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owa_PRVI_May28.png"/>
          <p:cNvPicPr>
            <a:picLocks noChangeAspect="1"/>
          </p:cNvPicPr>
          <p:nvPr/>
        </p:nvPicPr>
        <p:blipFill>
          <a:blip r:embed="rId2" cstate="print"/>
          <a:srcRect l="25052" t="3619" r="24114" b="6428"/>
          <a:stretch>
            <a:fillRect/>
          </a:stretch>
        </p:blipFill>
        <p:spPr>
          <a:xfrm>
            <a:off x="4800600" y="1295400"/>
            <a:ext cx="2667000" cy="2623279"/>
          </a:xfrm>
          <a:prstGeom prst="rect">
            <a:avLst/>
          </a:prstGeom>
        </p:spPr>
      </p:pic>
      <p:pic>
        <p:nvPicPr>
          <p:cNvPr id="6" name="Picture 3" descr="NOAA-CREST LOGO"/>
          <p:cNvPicPr>
            <a:picLocks noChangeAspect="1" noChangeArrowheads="1"/>
          </p:cNvPicPr>
          <p:nvPr/>
        </p:nvPicPr>
        <p:blipFill>
          <a:blip r:embed="rId3"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Examples of recent events</a:t>
            </a:r>
            <a:endParaRPr lang="en-US" sz="3200" b="1" dirty="0"/>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15</a:t>
            </a:fld>
            <a:endParaRPr lang="en-US"/>
          </a:p>
        </p:txBody>
      </p:sp>
      <p:pic>
        <p:nvPicPr>
          <p:cNvPr id="7" name="Picture 6" descr="Argentina_Apr03.png"/>
          <p:cNvPicPr>
            <a:picLocks noChangeAspect="1"/>
          </p:cNvPicPr>
          <p:nvPr/>
        </p:nvPicPr>
        <p:blipFill>
          <a:blip r:embed="rId4" cstate="print"/>
          <a:srcRect l="30833" t="41333" r="41667" b="24000"/>
          <a:stretch>
            <a:fillRect/>
          </a:stretch>
        </p:blipFill>
        <p:spPr>
          <a:xfrm>
            <a:off x="381000" y="4114800"/>
            <a:ext cx="3200400" cy="2521527"/>
          </a:xfrm>
          <a:prstGeom prst="rect">
            <a:avLst/>
          </a:prstGeom>
        </p:spPr>
      </p:pic>
      <p:pic>
        <p:nvPicPr>
          <p:cNvPr id="8" name="Picture 7" descr="Iowa_May28.png"/>
          <p:cNvPicPr>
            <a:picLocks noChangeAspect="1"/>
          </p:cNvPicPr>
          <p:nvPr/>
        </p:nvPicPr>
        <p:blipFill>
          <a:blip r:embed="rId5" cstate="print"/>
          <a:srcRect l="19193" t="35375" r="37474" b="8625"/>
          <a:stretch>
            <a:fillRect/>
          </a:stretch>
        </p:blipFill>
        <p:spPr>
          <a:xfrm>
            <a:off x="381000" y="1295400"/>
            <a:ext cx="3200400" cy="2584938"/>
          </a:xfrm>
          <a:prstGeom prst="rect">
            <a:avLst/>
          </a:prstGeom>
        </p:spPr>
      </p:pic>
      <p:sp>
        <p:nvSpPr>
          <p:cNvPr id="10" name="Rectangle 9"/>
          <p:cNvSpPr/>
          <p:nvPr/>
        </p:nvSpPr>
        <p:spPr>
          <a:xfrm>
            <a:off x="1447800" y="2133600"/>
            <a:ext cx="1295400" cy="990600"/>
          </a:xfrm>
          <a:prstGeom prst="rect">
            <a:avLst/>
          </a:prstGeom>
          <a:solidFill>
            <a:schemeClr val="bg1">
              <a:alpha val="0"/>
            </a:schemeClr>
          </a:soli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743200" y="1371600"/>
            <a:ext cx="220980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3124200"/>
            <a:ext cx="2209800" cy="685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29200" y="3352800"/>
            <a:ext cx="2590800" cy="381000"/>
          </a:xfrm>
          <a:prstGeom prst="rect">
            <a:avLst/>
          </a:prstGeom>
          <a:noFill/>
        </p:spPr>
        <p:txBody>
          <a:bodyPr wrap="square" rtlCol="0">
            <a:spAutoFit/>
          </a:bodyPr>
          <a:lstStyle/>
          <a:p>
            <a:r>
              <a:rPr lang="en-US" dirty="0" smtClean="0">
                <a:solidFill>
                  <a:schemeClr val="bg1"/>
                </a:solidFill>
              </a:rPr>
              <a:t>Iowa, May 28, 2013</a:t>
            </a:r>
            <a:endParaRPr lang="en-US" dirty="0">
              <a:solidFill>
                <a:schemeClr val="bg1"/>
              </a:solidFill>
            </a:endParaRPr>
          </a:p>
        </p:txBody>
      </p:sp>
      <p:sp>
        <p:nvSpPr>
          <p:cNvPr id="23" name="Rectangle 22"/>
          <p:cNvSpPr/>
          <p:nvPr/>
        </p:nvSpPr>
        <p:spPr>
          <a:xfrm>
            <a:off x="2133600" y="4800600"/>
            <a:ext cx="685800" cy="609600"/>
          </a:xfrm>
          <a:prstGeom prst="rect">
            <a:avLst/>
          </a:prstGeom>
          <a:solidFill>
            <a:schemeClr val="bg1">
              <a:alpha val="0"/>
            </a:schemeClr>
          </a:soli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rgentina_Apr03_prvi.png"/>
          <p:cNvPicPr>
            <a:picLocks noChangeAspect="1"/>
          </p:cNvPicPr>
          <p:nvPr/>
        </p:nvPicPr>
        <p:blipFill>
          <a:blip r:embed="rId6" cstate="print"/>
          <a:srcRect l="22500" t="5023" r="20000" b="6523"/>
          <a:stretch>
            <a:fillRect/>
          </a:stretch>
        </p:blipFill>
        <p:spPr>
          <a:xfrm>
            <a:off x="4876800" y="4114800"/>
            <a:ext cx="3022169" cy="2584174"/>
          </a:xfrm>
          <a:prstGeom prst="rect">
            <a:avLst/>
          </a:prstGeom>
        </p:spPr>
      </p:pic>
      <p:sp>
        <p:nvSpPr>
          <p:cNvPr id="25" name="TextBox 24"/>
          <p:cNvSpPr txBox="1"/>
          <p:nvPr/>
        </p:nvSpPr>
        <p:spPr>
          <a:xfrm>
            <a:off x="4953000" y="4267200"/>
            <a:ext cx="2819400" cy="369332"/>
          </a:xfrm>
          <a:prstGeom prst="rect">
            <a:avLst/>
          </a:prstGeom>
          <a:noFill/>
        </p:spPr>
        <p:txBody>
          <a:bodyPr wrap="square" rtlCol="0">
            <a:spAutoFit/>
          </a:bodyPr>
          <a:lstStyle/>
          <a:p>
            <a:r>
              <a:rPr lang="en-US" dirty="0" smtClean="0">
                <a:solidFill>
                  <a:schemeClr val="bg1"/>
                </a:solidFill>
              </a:rPr>
              <a:t>Buenos Aires, April 03, 2013</a:t>
            </a:r>
            <a:endParaRPr lang="en-US" dirty="0">
              <a:solidFill>
                <a:schemeClr val="bg1"/>
              </a:solidFill>
            </a:endParaRPr>
          </a:p>
        </p:txBody>
      </p:sp>
      <p:cxnSp>
        <p:nvCxnSpPr>
          <p:cNvPr id="27" name="Straight Connector 26"/>
          <p:cNvCxnSpPr/>
          <p:nvPr/>
        </p:nvCxnSpPr>
        <p:spPr>
          <a:xfrm flipV="1">
            <a:off x="2819400" y="4191000"/>
            <a:ext cx="2209800" cy="609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19400" y="5410200"/>
            <a:ext cx="2209800" cy="1143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Conclusion (PRVI)</a:t>
            </a:r>
            <a:endParaRPr lang="en-US" dirty="0"/>
          </a:p>
        </p:txBody>
      </p:sp>
      <p:sp>
        <p:nvSpPr>
          <p:cNvPr id="3" name="Content Placeholder 2"/>
          <p:cNvSpPr>
            <a:spLocks noGrp="1"/>
          </p:cNvSpPr>
          <p:nvPr>
            <p:ph idx="1"/>
          </p:nvPr>
        </p:nvSpPr>
        <p:spPr/>
        <p:txBody>
          <a:bodyPr/>
          <a:lstStyle/>
          <a:p>
            <a:r>
              <a:rPr lang="en-US" dirty="0" smtClean="0"/>
              <a:t>The PRVIs methodology is adaptable to AMSR-2.</a:t>
            </a:r>
          </a:p>
          <a:p>
            <a:r>
              <a:rPr lang="en-US" dirty="0" smtClean="0"/>
              <a:t>For a longer inundation record, we are planning to incorporate AMSU into our analysis.</a:t>
            </a:r>
          </a:p>
          <a:p>
            <a:r>
              <a:rPr lang="en-US" dirty="0" smtClean="0"/>
              <a:t>In the future we will combine ATMS with VIIRS to produce high resolution inundation/water extent maps.</a:t>
            </a:r>
            <a:endParaRPr lang="en-US" dirty="0"/>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16</a:t>
            </a:fld>
            <a:endParaRPr lang="en-US"/>
          </a:p>
        </p:txBody>
      </p:sp>
    </p:spTree>
    <p:extLst>
      <p:ext uri="{BB962C8B-B14F-4D97-AF65-F5344CB8AC3E}">
        <p14:creationId xmlns:p14="http://schemas.microsoft.com/office/powerpoint/2010/main" val="2303624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850"/>
          <a:stretch/>
        </p:blipFill>
        <p:spPr bwMode="auto">
          <a:xfrm>
            <a:off x="6732973" y="-6"/>
            <a:ext cx="2411026" cy="14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1971" y="338316"/>
            <a:ext cx="8846841" cy="1107996"/>
          </a:xfrm>
          <a:prstGeom prst="rect">
            <a:avLst/>
          </a:prstGeom>
          <a:noFill/>
          <a:ln>
            <a:noFill/>
          </a:ln>
        </p:spPr>
        <p:txBody>
          <a:bodyPr wrap="square" rtlCol="0">
            <a:spAutoFit/>
          </a:bodyPr>
          <a:lstStyle/>
          <a:p>
            <a:pPr algn="ctr"/>
            <a:r>
              <a:rPr lang="en-US" sz="2600" b="1" dirty="0">
                <a:solidFill>
                  <a:srgbClr val="FF0000"/>
                </a:solidFill>
              </a:rPr>
              <a:t>A</a:t>
            </a:r>
            <a:r>
              <a:rPr lang="en-US" sz="2600" b="1" dirty="0" smtClean="0">
                <a:solidFill>
                  <a:srgbClr val="FF0000"/>
                </a:solidFill>
              </a:rPr>
              <a:t>ssessment of assimilating ATMS land surface </a:t>
            </a:r>
          </a:p>
          <a:p>
            <a:r>
              <a:rPr lang="en-US" sz="2600" b="1" dirty="0" smtClean="0">
                <a:solidFill>
                  <a:srgbClr val="FF0000"/>
                </a:solidFill>
              </a:rPr>
              <a:t>sensitive observations in the NOAA Global Forecast System</a:t>
            </a:r>
          </a:p>
          <a:p>
            <a:r>
              <a:rPr lang="en-US" sz="1400" b="1" u="sng" dirty="0" smtClean="0"/>
              <a:t>Drs. Marouane Temimi and Kibrewossen Tesfagiorgis, NOAA-CREST, CCNY; NOAA Collaborator: Sid Boukabara</a:t>
            </a:r>
            <a:endParaRPr lang="en-US" sz="1400" b="1" u="sng" dirty="0"/>
          </a:p>
        </p:txBody>
      </p:sp>
      <p:sp>
        <p:nvSpPr>
          <p:cNvPr id="6" name="TextBox 5"/>
          <p:cNvSpPr txBox="1"/>
          <p:nvPr/>
        </p:nvSpPr>
        <p:spPr>
          <a:xfrm>
            <a:off x="151971" y="1452725"/>
            <a:ext cx="8846842" cy="1400383"/>
          </a:xfrm>
          <a:prstGeom prst="rect">
            <a:avLst/>
          </a:prstGeom>
          <a:noFill/>
        </p:spPr>
        <p:txBody>
          <a:bodyPr wrap="square" rtlCol="0">
            <a:spAutoFit/>
          </a:bodyPr>
          <a:lstStyle/>
          <a:p>
            <a:pPr marL="285750" indent="-285750">
              <a:spcAft>
                <a:spcPts val="600"/>
              </a:spcAft>
              <a:buFont typeface="Arial"/>
              <a:buChar char="•"/>
            </a:pPr>
            <a:r>
              <a:rPr lang="en-US" sz="2000" b="1" dirty="0" smtClean="0"/>
              <a:t>Currently NOAA operational forecast system does not account for radiances observed in window channels which are highly sensitive to surface parameters.</a:t>
            </a:r>
          </a:p>
          <a:p>
            <a:pPr marL="285750" indent="-285750">
              <a:spcAft>
                <a:spcPts val="600"/>
              </a:spcAft>
              <a:buFont typeface="Arial"/>
              <a:buChar char="•"/>
            </a:pPr>
            <a:r>
              <a:rPr lang="en-US" sz="2000" b="1" dirty="0" smtClean="0"/>
              <a:t>Goal: Assimilating dynamic land surface emissivity values has positive impact on weather prediction</a:t>
            </a:r>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814127" cy="79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ON_HYB_T_201202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 y="3353017"/>
            <a:ext cx="4571783" cy="3428783"/>
          </a:xfrm>
          <a:prstGeom prst="rect">
            <a:avLst/>
          </a:prstGeom>
        </p:spPr>
      </p:pic>
      <p:pic>
        <p:nvPicPr>
          <p:cNvPr id="12" name="Picture 11" descr="HYB_T_201202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943" y="3352800"/>
            <a:ext cx="4572000" cy="3429000"/>
          </a:xfrm>
          <a:prstGeom prst="rect">
            <a:avLst/>
          </a:prstGeom>
        </p:spPr>
      </p:pic>
      <p:sp>
        <p:nvSpPr>
          <p:cNvPr id="13" name="TextBox 12"/>
          <p:cNvSpPr txBox="1"/>
          <p:nvPr/>
        </p:nvSpPr>
        <p:spPr>
          <a:xfrm>
            <a:off x="609600" y="2983468"/>
            <a:ext cx="3058160" cy="369332"/>
          </a:xfrm>
          <a:prstGeom prst="rect">
            <a:avLst/>
          </a:prstGeom>
          <a:noFill/>
        </p:spPr>
        <p:txBody>
          <a:bodyPr wrap="square" rtlCol="0">
            <a:spAutoFit/>
          </a:bodyPr>
          <a:lstStyle/>
          <a:p>
            <a:pPr algn="ctr"/>
            <a:r>
              <a:rPr lang="en-US" dirty="0" smtClean="0"/>
              <a:t>72 hours lead forecast</a:t>
            </a:r>
            <a:endParaRPr lang="en-US" dirty="0"/>
          </a:p>
        </p:txBody>
      </p:sp>
      <p:sp>
        <p:nvSpPr>
          <p:cNvPr id="14" name="TextBox 13"/>
          <p:cNvSpPr txBox="1"/>
          <p:nvPr/>
        </p:nvSpPr>
        <p:spPr>
          <a:xfrm>
            <a:off x="3200400" y="2983468"/>
            <a:ext cx="5064650" cy="369332"/>
          </a:xfrm>
          <a:prstGeom prst="rect">
            <a:avLst/>
          </a:prstGeom>
          <a:noFill/>
        </p:spPr>
        <p:txBody>
          <a:bodyPr wrap="square" rtlCol="0">
            <a:spAutoFit/>
          </a:bodyPr>
          <a:lstStyle/>
          <a:p>
            <a:r>
              <a:rPr lang="en-US" dirty="0" smtClean="0"/>
              <a:t>Warmer in the Antarctica and cooler in the Arctic </a:t>
            </a:r>
            <a:endParaRPr lang="en-US" dirty="0"/>
          </a:p>
        </p:txBody>
      </p:sp>
      <p:sp>
        <p:nvSpPr>
          <p:cNvPr id="15" name="Oval 14"/>
          <p:cNvSpPr/>
          <p:nvPr/>
        </p:nvSpPr>
        <p:spPr>
          <a:xfrm>
            <a:off x="4778572" y="5943600"/>
            <a:ext cx="657027" cy="454792"/>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539429" y="3733800"/>
            <a:ext cx="657027" cy="454792"/>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412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850"/>
          <a:stretch/>
        </p:blipFill>
        <p:spPr bwMode="auto">
          <a:xfrm>
            <a:off x="6732973" y="-6"/>
            <a:ext cx="2411026" cy="14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457" y="443231"/>
            <a:ext cx="8846841" cy="830997"/>
          </a:xfrm>
          <a:prstGeom prst="rect">
            <a:avLst/>
          </a:prstGeom>
          <a:noFill/>
          <a:ln>
            <a:noFill/>
          </a:ln>
        </p:spPr>
        <p:txBody>
          <a:bodyPr wrap="square" rtlCol="0">
            <a:spAutoFit/>
          </a:bodyPr>
          <a:lstStyle/>
          <a:p>
            <a:pPr algn="ctr"/>
            <a:r>
              <a:rPr lang="en-US" sz="2400" b="1" dirty="0">
                <a:solidFill>
                  <a:srgbClr val="FF0000"/>
                </a:solidFill>
              </a:rPr>
              <a:t>A</a:t>
            </a:r>
            <a:r>
              <a:rPr lang="en-US" sz="2400" b="1" dirty="0" smtClean="0">
                <a:solidFill>
                  <a:srgbClr val="FF0000"/>
                </a:solidFill>
              </a:rPr>
              <a:t>ssessment of assimilating ATMS land surface </a:t>
            </a:r>
          </a:p>
          <a:p>
            <a:r>
              <a:rPr lang="en-US" sz="2400" b="1" dirty="0" smtClean="0">
                <a:solidFill>
                  <a:srgbClr val="FF0000"/>
                </a:solidFill>
              </a:rPr>
              <a:t>sensitive observations in the NOAA Global Forecast System</a:t>
            </a:r>
          </a:p>
        </p:txBody>
      </p:sp>
      <p:sp>
        <p:nvSpPr>
          <p:cNvPr id="3" name="TextBox 2"/>
          <p:cNvSpPr txBox="1"/>
          <p:nvPr/>
        </p:nvSpPr>
        <p:spPr>
          <a:xfrm>
            <a:off x="151971" y="1882914"/>
            <a:ext cx="8846842" cy="707886"/>
          </a:xfrm>
          <a:prstGeom prst="rect">
            <a:avLst/>
          </a:prstGeom>
          <a:noFill/>
        </p:spPr>
        <p:txBody>
          <a:bodyPr wrap="square" rtlCol="0">
            <a:spAutoFit/>
          </a:bodyPr>
          <a:lstStyle/>
          <a:p>
            <a:pPr marL="285750" indent="-285750">
              <a:spcAft>
                <a:spcPts val="600"/>
              </a:spcAft>
              <a:buFont typeface="Arial"/>
              <a:buChar char="•"/>
            </a:pPr>
            <a:r>
              <a:rPr lang="en-US" sz="2000" b="1" dirty="0" smtClean="0"/>
              <a:t>Currently NOAA operational forecast system does not account for radiances observed in window channels which are highly sensitive to surface parameters.</a:t>
            </a:r>
          </a:p>
        </p:txBody>
      </p:sp>
      <p:sp>
        <p:nvSpPr>
          <p:cNvPr id="10" name="Rectangle 9"/>
          <p:cNvSpPr/>
          <p:nvPr/>
        </p:nvSpPr>
        <p:spPr>
          <a:xfrm>
            <a:off x="457200" y="1219200"/>
            <a:ext cx="8686800" cy="646331"/>
          </a:xfrm>
          <a:prstGeom prst="rect">
            <a:avLst/>
          </a:prstGeom>
        </p:spPr>
        <p:txBody>
          <a:bodyPr wrap="square">
            <a:spAutoFit/>
          </a:bodyPr>
          <a:lstStyle/>
          <a:p>
            <a:r>
              <a:rPr lang="en-US" b="1" dirty="0"/>
              <a:t>Drs. </a:t>
            </a:r>
            <a:r>
              <a:rPr lang="en-US" b="1" dirty="0" err="1"/>
              <a:t>Kibrewossen</a:t>
            </a:r>
            <a:r>
              <a:rPr lang="en-US" b="1" dirty="0"/>
              <a:t> </a:t>
            </a:r>
            <a:r>
              <a:rPr lang="en-US" b="1" dirty="0" err="1"/>
              <a:t>Tesfagiorgis</a:t>
            </a:r>
            <a:r>
              <a:rPr lang="en-US" b="1" dirty="0"/>
              <a:t> (</a:t>
            </a:r>
            <a:r>
              <a:rPr lang="en-US" b="1" dirty="0" err="1"/>
              <a:t>PostDoc</a:t>
            </a:r>
            <a:r>
              <a:rPr lang="en-US" b="1" dirty="0" smtClean="0"/>
              <a:t>), Marouane Temimi, NOAA-CREST</a:t>
            </a:r>
            <a:r>
              <a:rPr lang="en-US" b="1" dirty="0"/>
              <a:t>, CCNY; NOAA Collaborator: Sid Boukabara</a:t>
            </a:r>
          </a:p>
        </p:txBody>
      </p:sp>
      <p:sp>
        <p:nvSpPr>
          <p:cNvPr id="45" name="TextBox 44"/>
          <p:cNvSpPr txBox="1"/>
          <p:nvPr/>
        </p:nvSpPr>
        <p:spPr>
          <a:xfrm>
            <a:off x="228599" y="2510135"/>
            <a:ext cx="8915399" cy="461665"/>
          </a:xfrm>
          <a:prstGeom prst="rect">
            <a:avLst/>
          </a:prstGeom>
          <a:noFill/>
        </p:spPr>
        <p:txBody>
          <a:bodyPr wrap="square" rtlCol="0">
            <a:spAutoFit/>
          </a:bodyPr>
          <a:lstStyle/>
          <a:p>
            <a:pPr algn="ctr"/>
            <a:r>
              <a:rPr lang="en-US" sz="2400" b="1" dirty="0" smtClean="0"/>
              <a:t>Tracking Hurricane Isaac Using the NPP/ATMS Observations</a:t>
            </a:r>
            <a:endParaRPr lang="en-US" sz="2400" b="1" dirty="0"/>
          </a:p>
        </p:txBody>
      </p:sp>
      <p:grpSp>
        <p:nvGrpSpPr>
          <p:cNvPr id="49" name="Group 48"/>
          <p:cNvGrpSpPr/>
          <p:nvPr/>
        </p:nvGrpSpPr>
        <p:grpSpPr>
          <a:xfrm>
            <a:off x="76201" y="3048000"/>
            <a:ext cx="8915399" cy="3657600"/>
            <a:chOff x="26210" y="3200400"/>
            <a:chExt cx="9117790" cy="3602244"/>
          </a:xfrm>
        </p:grpSpPr>
        <p:pic>
          <p:nvPicPr>
            <p:cNvPr id="30" name="Picture 29" descr="Animation_atmsoff.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0" y="3200400"/>
              <a:ext cx="4663099" cy="3602244"/>
            </a:xfrm>
            <a:prstGeom prst="rect">
              <a:avLst/>
            </a:prstGeom>
          </p:spPr>
        </p:pic>
        <p:pic>
          <p:nvPicPr>
            <p:cNvPr id="31" name="Picture 30" descr="ATMSON_animati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901" y="3200400"/>
              <a:ext cx="4663099" cy="3602244"/>
            </a:xfrm>
            <a:prstGeom prst="rect">
              <a:avLst/>
            </a:prstGeom>
          </p:spPr>
        </p:pic>
        <p:grpSp>
          <p:nvGrpSpPr>
            <p:cNvPr id="32" name="Group 31"/>
            <p:cNvGrpSpPr/>
            <p:nvPr/>
          </p:nvGrpSpPr>
          <p:grpSpPr>
            <a:xfrm>
              <a:off x="2679700" y="5050870"/>
              <a:ext cx="514350" cy="603249"/>
              <a:chOff x="2679700" y="1860551"/>
              <a:chExt cx="514350" cy="603249"/>
            </a:xfrm>
          </p:grpSpPr>
          <p:cxnSp>
            <p:nvCxnSpPr>
              <p:cNvPr id="33" name="Curved Connector 32"/>
              <p:cNvCxnSpPr/>
              <p:nvPr/>
            </p:nvCxnSpPr>
            <p:spPr>
              <a:xfrm rot="10800000">
                <a:off x="3124200" y="2406650"/>
                <a:ext cx="69850" cy="5715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3073399" y="2260600"/>
                <a:ext cx="50801" cy="1460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a:off x="2882901" y="2139950"/>
                <a:ext cx="190499" cy="12065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6" name="Curved Connector 35"/>
              <p:cNvCxnSpPr/>
              <p:nvPr/>
            </p:nvCxnSpPr>
            <p:spPr>
              <a:xfrm rot="16200000" flipV="1">
                <a:off x="2778125" y="2035175"/>
                <a:ext cx="158750" cy="5080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0800000">
                <a:off x="2679700" y="1860551"/>
                <a:ext cx="152400" cy="120649"/>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7143750" y="5050870"/>
              <a:ext cx="514350" cy="603249"/>
              <a:chOff x="2679700" y="1860551"/>
              <a:chExt cx="514350" cy="603249"/>
            </a:xfrm>
          </p:grpSpPr>
          <p:cxnSp>
            <p:nvCxnSpPr>
              <p:cNvPr id="39" name="Curved Connector 38"/>
              <p:cNvCxnSpPr/>
              <p:nvPr/>
            </p:nvCxnSpPr>
            <p:spPr>
              <a:xfrm rot="10800000">
                <a:off x="3124200" y="2406650"/>
                <a:ext cx="69850" cy="5715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3073399" y="2260600"/>
                <a:ext cx="50801" cy="1460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0800000">
                <a:off x="2882901" y="2139950"/>
                <a:ext cx="190499" cy="12065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p:nvPr/>
            </p:nvCxnSpPr>
            <p:spPr>
              <a:xfrm rot="16200000" flipV="1">
                <a:off x="2778125" y="2035175"/>
                <a:ext cx="158750" cy="50800"/>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a:off x="2679700" y="1860551"/>
                <a:ext cx="152400" cy="120649"/>
              </a:xfrm>
              <a:prstGeom prst="curvedConnector3">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cxnSp>
          <p:nvCxnSpPr>
            <p:cNvPr id="44" name="Curved Connector 43"/>
            <p:cNvCxnSpPr/>
            <p:nvPr/>
          </p:nvCxnSpPr>
          <p:spPr>
            <a:xfrm rot="10800000">
              <a:off x="7658100" y="5654121"/>
              <a:ext cx="165100" cy="12700"/>
            </a:xfrm>
            <a:prstGeom prst="curvedConnector3">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04800" y="5806519"/>
              <a:ext cx="1337733" cy="369332"/>
            </a:xfrm>
            <a:prstGeom prst="rect">
              <a:avLst/>
            </a:prstGeom>
            <a:noFill/>
          </p:spPr>
          <p:txBody>
            <a:bodyPr wrap="square" rtlCol="0">
              <a:spAutoFit/>
            </a:bodyPr>
            <a:lstStyle/>
            <a:p>
              <a:r>
                <a:rPr lang="en-US" dirty="0" smtClean="0"/>
                <a:t>ATMS OFF</a:t>
              </a:r>
              <a:endParaRPr lang="en-US" dirty="0"/>
            </a:p>
          </p:txBody>
        </p:sp>
        <p:sp>
          <p:nvSpPr>
            <p:cNvPr id="47" name="TextBox 46"/>
            <p:cNvSpPr txBox="1"/>
            <p:nvPr/>
          </p:nvSpPr>
          <p:spPr>
            <a:xfrm>
              <a:off x="4842933" y="5806519"/>
              <a:ext cx="1422400" cy="369332"/>
            </a:xfrm>
            <a:prstGeom prst="rect">
              <a:avLst/>
            </a:prstGeom>
            <a:noFill/>
          </p:spPr>
          <p:txBody>
            <a:bodyPr wrap="square" rtlCol="0">
              <a:spAutoFit/>
            </a:bodyPr>
            <a:lstStyle/>
            <a:p>
              <a:r>
                <a:rPr lang="en-US" dirty="0" smtClean="0"/>
                <a:t>ATMS ON</a:t>
              </a:r>
              <a:endParaRPr lang="en-US" dirty="0"/>
            </a:p>
          </p:txBody>
        </p:sp>
        <p:sp>
          <p:nvSpPr>
            <p:cNvPr id="48" name="Oval 47"/>
            <p:cNvSpPr/>
            <p:nvPr/>
          </p:nvSpPr>
          <p:spPr>
            <a:xfrm>
              <a:off x="7641165" y="5503837"/>
              <a:ext cx="436033" cy="404281"/>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1"/>
            <a:ext cx="814127" cy="79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842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04800" y="3048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spcBef>
                <a:spcPts val="638"/>
              </a:spcBef>
            </a:pPr>
            <a:r>
              <a:rPr lang="en-US" sz="2000" b="1" dirty="0" smtClean="0"/>
              <a:t>Enhanced </a:t>
            </a:r>
            <a:r>
              <a:rPr lang="en-US" sz="2000" b="1" dirty="0"/>
              <a:t>use of GOES for estimating land surface wetness with application to wildfire forecasting at the NOAA Storm Prediction Center</a:t>
            </a:r>
          </a:p>
          <a:p>
            <a:pPr>
              <a:spcBef>
                <a:spcPts val="638"/>
              </a:spcBef>
            </a:pPr>
            <a:r>
              <a:rPr lang="en-US" sz="1400" u="sng" dirty="0" smtClean="0"/>
              <a:t>CREST: </a:t>
            </a:r>
            <a:r>
              <a:rPr lang="en-US" sz="1400" b="1" i="1" dirty="0"/>
              <a:t>Marouane Temimi NOAA/CREST/CCNY</a:t>
            </a:r>
          </a:p>
          <a:p>
            <a:pPr>
              <a:spcBef>
                <a:spcPts val="638"/>
              </a:spcBef>
            </a:pPr>
            <a:r>
              <a:rPr lang="en-US" sz="1400" b="1" i="1" dirty="0"/>
              <a:t>Jan Stepinski CREST/CCNY student</a:t>
            </a:r>
          </a:p>
          <a:p>
            <a:pPr>
              <a:spcBef>
                <a:spcPts val="638"/>
              </a:spcBef>
            </a:pPr>
            <a:r>
              <a:rPr lang="en-US" sz="1400" u="sng" dirty="0" smtClean="0"/>
              <a:t>NOAA: </a:t>
            </a:r>
            <a:r>
              <a:rPr lang="en-US" sz="1400" b="1" i="1" dirty="0" smtClean="0"/>
              <a:t>Robert </a:t>
            </a:r>
            <a:r>
              <a:rPr lang="en-US" sz="1400" b="1" i="1" dirty="0"/>
              <a:t>M Rabin</a:t>
            </a:r>
            <a:r>
              <a:rPr lang="en-US" sz="1400" i="1" dirty="0"/>
              <a:t> </a:t>
            </a:r>
            <a:r>
              <a:rPr lang="en-US" sz="1400" b="1" i="1" dirty="0"/>
              <a:t>NOAA/NSSL</a:t>
            </a:r>
            <a:r>
              <a:rPr lang="en-US" sz="1400" i="1" dirty="0"/>
              <a:t> </a:t>
            </a:r>
            <a:r>
              <a:rPr lang="en-US" sz="1400" i="1" dirty="0" smtClean="0">
                <a:solidFill>
                  <a:srgbClr val="CC0000"/>
                </a:solidFill>
                <a:hlinkClick r:id="rId3"/>
              </a:rPr>
              <a:t>rabin@ssec.wisc.edu</a:t>
            </a:r>
            <a:endParaRPr lang="en-US" sz="1400" i="1" dirty="0">
              <a:solidFill>
                <a:srgbClr val="CC0000"/>
              </a:solidFill>
              <a:hlinkClick r:id="rId3"/>
            </a:endParaRPr>
          </a:p>
        </p:txBody>
      </p:sp>
      <p:sp>
        <p:nvSpPr>
          <p:cNvPr id="3075" name="Text Box 3"/>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hangingPunct="1"/>
            <a:fld id="{A3FC1688-A35C-4CA8-96CB-F8DC2750B788}" type="slidenum">
              <a:rPr lang="en-US"/>
              <a:pPr hangingPunct="1"/>
              <a:t>19</a:t>
            </a:fld>
            <a:fld id="{8AB7EDE5-E896-43FF-BFD3-1B3484B10D48}" type="slidenum">
              <a:rPr lang="en-US"/>
              <a:pPr hangingPunct="1"/>
              <a:t>19</a:t>
            </a:fld>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248" y="2743200"/>
            <a:ext cx="6876328"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2057400" y="2143125"/>
            <a:ext cx="501173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lgn="ctr"/>
            <a:r>
              <a:rPr lang="en-GB" b="1"/>
              <a:t>GOES-13</a:t>
            </a:r>
          </a:p>
          <a:p>
            <a:pPr algn="ctr"/>
            <a:r>
              <a:rPr lang="en-GB" b="1"/>
              <a:t>Heating Rate Anomaly: 25 June-09 July 2011</a:t>
            </a:r>
          </a:p>
        </p:txBody>
      </p:sp>
      <p:sp>
        <p:nvSpPr>
          <p:cNvPr id="7" name="TextBox 1"/>
          <p:cNvSpPr txBox="1">
            <a:spLocks noChangeArrowheads="1"/>
          </p:cNvSpPr>
          <p:nvPr/>
        </p:nvSpPr>
        <p:spPr bwMode="auto">
          <a:xfrm>
            <a:off x="5600700" y="1399574"/>
            <a:ext cx="2933700" cy="584775"/>
          </a:xfrm>
          <a:prstGeom prst="rect">
            <a:avLst/>
          </a:prstGeom>
          <a:solidFill>
            <a:srgbClr val="00B0F0"/>
          </a:solidFill>
          <a:ln>
            <a:noFill/>
          </a:ln>
        </p:spPr>
        <p:txBody>
          <a:bodyPr wrap="squar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sz="1600" b="1" dirty="0" smtClean="0">
                <a:effectLst>
                  <a:outerShdw blurRad="38100" dist="38100" dir="2700000" algn="tl">
                    <a:srgbClr val="000000">
                      <a:alpha val="43137"/>
                    </a:srgbClr>
                  </a:outerShdw>
                </a:effectLst>
              </a:rPr>
              <a:t>Rabin, Temimi, </a:t>
            </a:r>
            <a:r>
              <a:rPr lang="en-US" sz="1600" b="1" dirty="0" err="1" smtClean="0">
                <a:effectLst>
                  <a:outerShdw blurRad="38100" dist="38100" dir="2700000" algn="tl">
                    <a:srgbClr val="000000">
                      <a:alpha val="43137"/>
                    </a:srgbClr>
                  </a:outerShdw>
                </a:effectLst>
              </a:rPr>
              <a:t>Stepenski</a:t>
            </a:r>
            <a:r>
              <a:rPr lang="en-US" sz="1600" b="1" dirty="0" smtClean="0">
                <a:effectLst>
                  <a:outerShdw blurRad="38100" dist="38100" dir="2700000" algn="tl">
                    <a:srgbClr val="000000">
                      <a:alpha val="43137"/>
                    </a:srgbClr>
                  </a:outerShdw>
                </a:effectLst>
              </a:rPr>
              <a:t> et al, 2013, submitted</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99113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Outline </a:t>
            </a:r>
            <a:endParaRPr lang="en-US" sz="3600" b="1" dirty="0"/>
          </a:p>
        </p:txBody>
      </p:sp>
      <p:sp>
        <p:nvSpPr>
          <p:cNvPr id="3" name="Content Placeholder 2"/>
          <p:cNvSpPr>
            <a:spLocks noGrp="1"/>
          </p:cNvSpPr>
          <p:nvPr>
            <p:ph idx="1"/>
          </p:nvPr>
        </p:nvSpPr>
        <p:spPr/>
        <p:txBody>
          <a:bodyPr>
            <a:normAutofit lnSpcReduction="10000"/>
          </a:bodyPr>
          <a:lstStyle/>
          <a:p>
            <a:r>
              <a:rPr lang="en-US" dirty="0" smtClean="0"/>
              <a:t>Background</a:t>
            </a:r>
          </a:p>
          <a:p>
            <a:r>
              <a:rPr lang="en-US" dirty="0" smtClean="0"/>
              <a:t>Methodology</a:t>
            </a:r>
          </a:p>
          <a:p>
            <a:pPr lvl="1"/>
            <a:r>
              <a:rPr lang="en-US" dirty="0" smtClean="0"/>
              <a:t>Polarization Ratio Variational Index (PRVI)</a:t>
            </a:r>
          </a:p>
          <a:p>
            <a:pPr lvl="1"/>
            <a:r>
              <a:rPr lang="en-US" dirty="0" smtClean="0"/>
              <a:t>Soil Wetness Variational Index (SWVI)</a:t>
            </a:r>
            <a:endParaRPr lang="en-US" dirty="0"/>
          </a:p>
          <a:p>
            <a:r>
              <a:rPr lang="en-US" dirty="0" smtClean="0"/>
              <a:t>Towards global inundation monitoring</a:t>
            </a:r>
          </a:p>
          <a:p>
            <a:r>
              <a:rPr lang="en-US" dirty="0" smtClean="0"/>
              <a:t>Conclusion </a:t>
            </a:r>
          </a:p>
          <a:p>
            <a:r>
              <a:rPr lang="en-US" dirty="0" smtClean="0"/>
              <a:t>Future work</a:t>
            </a:r>
          </a:p>
          <a:p>
            <a:r>
              <a:rPr lang="en-US" dirty="0" smtClean="0"/>
              <a:t>Overview of other ongoing projects</a:t>
            </a:r>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2</a:t>
            </a:fld>
            <a:endParaRPr lang="en-US"/>
          </a:p>
        </p:txBody>
      </p:sp>
      <p:pic>
        <p:nvPicPr>
          <p:cNvPr id="6"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 Box 10"/>
          <p:cNvSpPr txBox="1">
            <a:spLocks noChangeArrowheads="1"/>
          </p:cNvSpPr>
          <p:nvPr/>
        </p:nvSpPr>
        <p:spPr bwMode="auto">
          <a:xfrm>
            <a:off x="0" y="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spcBef>
                <a:spcPct val="50000"/>
              </a:spcBef>
            </a:pPr>
            <a:endParaRPr lang="en-US">
              <a:ea typeface="MS PGothic" pitchFamily="34" charset="-128"/>
              <a:cs typeface="Arial" pitchFamily="34" charset="0"/>
            </a:endParaRPr>
          </a:p>
        </p:txBody>
      </p:sp>
      <p:pic>
        <p:nvPicPr>
          <p:cNvPr id="16387" name="Picture 3" descr="NOAA-CRE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0" y="228600"/>
            <a:ext cx="7543800" cy="1426031"/>
          </a:xfrm>
          <a:prstGeom prst="rect">
            <a:avLst/>
          </a:prstGeom>
          <a:noFill/>
          <a:ln w="9525">
            <a:noFill/>
            <a:miter lim="800000"/>
            <a:headEnd/>
            <a:tailEnd/>
          </a:ln>
          <a:effectLst/>
        </p:spPr>
        <p:txBody>
          <a:bodyPr wrap="square">
            <a:spAutoFit/>
          </a:bodyPr>
          <a:lstStyle/>
          <a:p>
            <a:r>
              <a:rPr lang="en-US" sz="2400" dirty="0">
                <a:effectLst>
                  <a:outerShdw blurRad="38100" dist="38100" dir="2700000" algn="tl">
                    <a:srgbClr val="000000">
                      <a:alpha val="43137"/>
                    </a:srgbClr>
                  </a:outerShdw>
                </a:effectLst>
              </a:rPr>
              <a:t>River and Lake Ice mapping using NPP/JPSS </a:t>
            </a:r>
            <a:r>
              <a:rPr lang="en-US" sz="2400" dirty="0" smtClean="0">
                <a:effectLst>
                  <a:outerShdw blurRad="38100" dist="38100" dir="2700000" algn="tl">
                    <a:srgbClr val="000000">
                      <a:alpha val="43137"/>
                    </a:srgbClr>
                  </a:outerShdw>
                </a:effectLst>
              </a:rPr>
              <a:t>VIIRS sensor To </a:t>
            </a:r>
            <a:r>
              <a:rPr lang="en-US" sz="2400" dirty="0">
                <a:effectLst>
                  <a:outerShdw blurRad="38100" dist="38100" dir="2700000" algn="tl">
                    <a:srgbClr val="000000">
                      <a:alpha val="43137"/>
                    </a:srgbClr>
                  </a:outerShdw>
                </a:effectLst>
              </a:rPr>
              <a:t>support NOAA NWS</a:t>
            </a:r>
            <a:endParaRPr lang="en-US" sz="1200" dirty="0">
              <a:effectLst>
                <a:outerShdw blurRad="38100" dist="38100" dir="2700000" algn="tl">
                  <a:srgbClr val="000000">
                    <a:alpha val="43137"/>
                  </a:srgbClr>
                </a:outerShdw>
              </a:effectLst>
              <a:ea typeface="ＭＳ Ｐゴシック"/>
              <a:cs typeface="ＭＳ Ｐゴシック"/>
            </a:endParaRPr>
          </a:p>
          <a:p>
            <a:pPr>
              <a:spcBef>
                <a:spcPts val="800"/>
              </a:spcBef>
              <a:defRPr/>
            </a:pPr>
            <a:r>
              <a:rPr lang="en-US" sz="1600" dirty="0" err="1">
                <a:effectLst>
                  <a:outerShdw blurRad="38100" dist="38100" dir="2700000" algn="tl">
                    <a:srgbClr val="000000">
                      <a:alpha val="43137"/>
                    </a:srgbClr>
                  </a:outerShdw>
                </a:effectLst>
                <a:ea typeface="ＭＳ Ｐゴシック"/>
                <a:cs typeface="Arial" charset="0"/>
              </a:rPr>
              <a:t>Drs</a:t>
            </a:r>
            <a:r>
              <a:rPr lang="en-US" sz="1600" dirty="0">
                <a:effectLst>
                  <a:outerShdw blurRad="38100" dist="38100" dir="2700000" algn="tl">
                    <a:srgbClr val="000000">
                      <a:alpha val="43137"/>
                    </a:srgbClr>
                  </a:outerShdw>
                </a:effectLst>
                <a:ea typeface="ＭＳ Ｐゴシック"/>
                <a:cs typeface="Arial" charset="0"/>
              </a:rPr>
              <a:t> </a:t>
            </a:r>
            <a:r>
              <a:rPr lang="en-US" sz="1600" dirty="0" smtClean="0">
                <a:effectLst>
                  <a:outerShdw blurRad="38100" dist="38100" dir="2700000" algn="tl">
                    <a:srgbClr val="000000">
                      <a:alpha val="43137"/>
                    </a:srgbClr>
                  </a:outerShdw>
                </a:effectLst>
                <a:ea typeface="ＭＳ Ｐゴシック"/>
                <a:cs typeface="Arial" charset="0"/>
              </a:rPr>
              <a:t>Naira </a:t>
            </a:r>
            <a:r>
              <a:rPr lang="en-US" sz="1600" dirty="0">
                <a:effectLst>
                  <a:outerShdw blurRad="38100" dist="38100" dir="2700000" algn="tl">
                    <a:srgbClr val="000000">
                      <a:alpha val="43137"/>
                    </a:srgbClr>
                  </a:outerShdw>
                </a:effectLst>
                <a:ea typeface="ＭＳ Ｐゴシック"/>
                <a:cs typeface="Arial" charset="0"/>
              </a:rPr>
              <a:t>Chaouch, Marouane Temimi, Reza Khanbilvardi ; </a:t>
            </a:r>
            <a:r>
              <a:rPr lang="en-US" sz="1600" dirty="0" smtClean="0">
                <a:effectLst>
                  <a:outerShdw blurRad="38100" dist="38100" dir="2700000" algn="tl">
                    <a:srgbClr val="000000">
                      <a:alpha val="43137"/>
                    </a:srgbClr>
                  </a:outerShdw>
                </a:effectLst>
                <a:ea typeface="ＭＳ Ｐゴシック"/>
                <a:cs typeface="Arial" charset="0"/>
              </a:rPr>
              <a:t>NOAA Collaborators: Mitch Goldberg, Reggina </a:t>
            </a:r>
            <a:r>
              <a:rPr lang="en-US" sz="1600" dirty="0">
                <a:effectLst>
                  <a:outerShdw blurRad="38100" dist="38100" dir="2700000" algn="tl">
                    <a:srgbClr val="000000">
                      <a:alpha val="43137"/>
                    </a:srgbClr>
                  </a:outerShdw>
                </a:effectLst>
                <a:ea typeface="ＭＳ Ｐゴシック"/>
                <a:cs typeface="Arial" charset="0"/>
              </a:rPr>
              <a:t>Cabrera, </a:t>
            </a:r>
          </a:p>
        </p:txBody>
      </p:sp>
      <p:sp>
        <p:nvSpPr>
          <p:cNvPr id="2" name="Rectangle 1"/>
          <p:cNvSpPr>
            <a:spLocks noChangeArrowheads="1"/>
          </p:cNvSpPr>
          <p:nvPr/>
        </p:nvSpPr>
        <p:spPr bwMode="auto">
          <a:xfrm>
            <a:off x="4580021" y="5662137"/>
            <a:ext cx="4237057" cy="900246"/>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95300" algn="l"/>
              </a:tabLst>
            </a:pPr>
            <a:r>
              <a:rPr kumimoji="0" lang="en-US" sz="105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Naira Chaouch, Marouane Temimi, Peter Romanov, Regina Cabrera, George </a:t>
            </a:r>
            <a:r>
              <a:rPr kumimoji="0" lang="en-US" sz="105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Mckillop</a:t>
            </a:r>
            <a:r>
              <a:rPr kumimoji="0" lang="en-US" sz="105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Reza Khanbilvardi. An Automated Algorithm for the Monitoring of River Ice over the Susquehanna River Basin using MODIS data. Hydrological Processes. (In press, 2012).</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Title 1"/>
          <p:cNvSpPr txBox="1">
            <a:spLocks/>
          </p:cNvSpPr>
          <p:nvPr/>
        </p:nvSpPr>
        <p:spPr>
          <a:xfrm>
            <a:off x="-2209800" y="1600200"/>
            <a:ext cx="72390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Yukon River</a:t>
            </a:r>
            <a:endParaRPr lang="en-US" dirty="0">
              <a:solidFill>
                <a:schemeClr val="tx2"/>
              </a:solidFill>
            </a:endParaRPr>
          </a:p>
        </p:txBody>
      </p:sp>
      <p:grpSp>
        <p:nvGrpSpPr>
          <p:cNvPr id="25" name="Group 24"/>
          <p:cNvGrpSpPr/>
          <p:nvPr/>
        </p:nvGrpSpPr>
        <p:grpSpPr>
          <a:xfrm>
            <a:off x="685800" y="1950093"/>
            <a:ext cx="8131278" cy="4450707"/>
            <a:chOff x="685800" y="1676400"/>
            <a:chExt cx="8131278" cy="4450707"/>
          </a:xfrm>
        </p:grpSpPr>
        <p:pic>
          <p:nvPicPr>
            <p:cNvPr id="26" name="Picture 2"/>
            <p:cNvPicPr>
              <a:picLocks noChangeAspect="1" noChangeArrowheads="1"/>
            </p:cNvPicPr>
            <p:nvPr/>
          </p:nvPicPr>
          <p:blipFill rotWithShape="1">
            <a:blip r:embed="rId4">
              <a:clrChange>
                <a:clrFrom>
                  <a:srgbClr val="CCCCCC"/>
                </a:clrFrom>
                <a:clrTo>
                  <a:srgbClr val="CCCCCC">
                    <a:alpha val="0"/>
                  </a:srgbClr>
                </a:clrTo>
              </a:clrChange>
              <a:extLst>
                <a:ext uri="{28A0092B-C50C-407E-A947-70E740481C1C}">
                  <a14:useLocalDpi xmlns:a14="http://schemas.microsoft.com/office/drawing/2010/main" val="0"/>
                </a:ext>
              </a:extLst>
            </a:blip>
            <a:srcRect l="18844" t="20161" r="44376" b="30444"/>
            <a:stretch/>
          </p:blipFill>
          <p:spPr bwMode="auto">
            <a:xfrm>
              <a:off x="4038600" y="1676400"/>
              <a:ext cx="4778478" cy="361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rotWithShape="1">
            <a:blip r:embed="rId5">
              <a:extLst>
                <a:ext uri="{28A0092B-C50C-407E-A947-70E740481C1C}">
                  <a14:useLocalDpi xmlns:a14="http://schemas.microsoft.com/office/drawing/2010/main" val="0"/>
                </a:ext>
              </a:extLst>
            </a:blip>
            <a:srcRect l="18617" t="19960" r="46987" b="34072"/>
            <a:stretch/>
          </p:blipFill>
          <p:spPr bwMode="auto">
            <a:xfrm>
              <a:off x="685800" y="3754028"/>
              <a:ext cx="3153697" cy="237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4191000" y="3483078"/>
              <a:ext cx="533400" cy="5555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685800" y="3483078"/>
              <a:ext cx="3505200" cy="2709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810000" y="4038600"/>
              <a:ext cx="914400" cy="208850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6200" y="2468562"/>
            <a:ext cx="2667000" cy="369332"/>
          </a:xfrm>
          <a:prstGeom prst="rect">
            <a:avLst/>
          </a:prstGeom>
          <a:noFill/>
        </p:spPr>
        <p:txBody>
          <a:bodyPr wrap="square" rtlCol="0">
            <a:spAutoFit/>
          </a:bodyPr>
          <a:lstStyle/>
          <a:p>
            <a:pPr algn="ctr"/>
            <a:r>
              <a:rPr lang="en-US" dirty="0" smtClean="0"/>
              <a:t>RGB, 01/03/2013</a:t>
            </a:r>
            <a:endParaRPr lang="en-US" dirty="0"/>
          </a:p>
        </p:txBody>
      </p:sp>
    </p:spTree>
    <p:extLst>
      <p:ext uri="{BB962C8B-B14F-4D97-AF65-F5344CB8AC3E}">
        <p14:creationId xmlns:p14="http://schemas.microsoft.com/office/powerpoint/2010/main" val="45911211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11" t="25606" r="33280" b="46622"/>
          <a:stretch/>
        </p:blipFill>
        <p:spPr bwMode="auto">
          <a:xfrm>
            <a:off x="76200" y="582300"/>
            <a:ext cx="4045058" cy="1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152399" y="0"/>
            <a:ext cx="10134601" cy="737282"/>
          </a:xfrm>
        </p:spPr>
        <p:txBody>
          <a:bodyPr>
            <a:noAutofit/>
          </a:bodyPr>
          <a:lstStyle/>
          <a:p>
            <a:pPr algn="l"/>
            <a:r>
              <a:rPr lang="en-US" sz="2800" b="1" dirty="0" smtClean="0"/>
              <a:t>Monitoring of Ice breakup in Alaska, VIIRS RGB5/09/2013</a:t>
            </a:r>
            <a:endParaRPr lang="en-US" sz="2800" b="1" dirty="0"/>
          </a:p>
        </p:txBody>
      </p:sp>
      <p:sp>
        <p:nvSpPr>
          <p:cNvPr id="2" name="Rectangle 1"/>
          <p:cNvSpPr/>
          <p:nvPr/>
        </p:nvSpPr>
        <p:spPr>
          <a:xfrm>
            <a:off x="1066800" y="1153113"/>
            <a:ext cx="627681" cy="32163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765304"/>
            <a:ext cx="767166" cy="5570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516" t="21395" r="33227" b="41682"/>
          <a:stretch/>
        </p:blipFill>
        <p:spPr bwMode="auto">
          <a:xfrm>
            <a:off x="76200" y="4697100"/>
            <a:ext cx="2789695" cy="1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575" r="3563" b="3260"/>
          <a:stretch/>
        </p:blipFill>
        <p:spPr>
          <a:xfrm>
            <a:off x="4648200" y="796364"/>
            <a:ext cx="4114800" cy="5783779"/>
          </a:xfrm>
          <a:prstGeom prst="rect">
            <a:avLst/>
          </a:prstGeom>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161" t="17138" r="36261" b="37550"/>
          <a:stretch/>
        </p:blipFill>
        <p:spPr bwMode="auto">
          <a:xfrm>
            <a:off x="1118870" y="2697827"/>
            <a:ext cx="3160492" cy="1687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800600" y="3266971"/>
            <a:ext cx="348712" cy="257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57600" y="5324371"/>
            <a:ext cx="348712" cy="257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8195" idx="0"/>
          </p:cNvCxnSpPr>
          <p:nvPr/>
        </p:nvCxnSpPr>
        <p:spPr>
          <a:xfrm flipH="1">
            <a:off x="2699116" y="1322344"/>
            <a:ext cx="1148985" cy="137548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8196" idx="0"/>
          </p:cNvCxnSpPr>
          <p:nvPr/>
        </p:nvCxnSpPr>
        <p:spPr>
          <a:xfrm>
            <a:off x="1409700" y="1474744"/>
            <a:ext cx="61348" cy="322235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800" y="6553200"/>
            <a:ext cx="2092271" cy="369332"/>
          </a:xfrm>
          <a:prstGeom prst="rect">
            <a:avLst/>
          </a:prstGeom>
          <a:noFill/>
        </p:spPr>
        <p:txBody>
          <a:bodyPr wrap="square" rtlCol="0">
            <a:spAutoFit/>
          </a:bodyPr>
          <a:lstStyle/>
          <a:p>
            <a:r>
              <a:rPr lang="en-US" dirty="0" smtClean="0"/>
              <a:t>Swath RGB images</a:t>
            </a:r>
            <a:endParaRPr lang="en-US" dirty="0"/>
          </a:p>
        </p:txBody>
      </p:sp>
      <p:sp>
        <p:nvSpPr>
          <p:cNvPr id="16" name="TextBox 15"/>
          <p:cNvSpPr txBox="1"/>
          <p:nvPr/>
        </p:nvSpPr>
        <p:spPr>
          <a:xfrm>
            <a:off x="4991100" y="6564868"/>
            <a:ext cx="3800959" cy="369332"/>
          </a:xfrm>
          <a:prstGeom prst="rect">
            <a:avLst/>
          </a:prstGeom>
          <a:noFill/>
        </p:spPr>
        <p:txBody>
          <a:bodyPr wrap="square" rtlCol="0">
            <a:spAutoFit/>
          </a:bodyPr>
          <a:lstStyle/>
          <a:p>
            <a:r>
              <a:rPr lang="en-US" dirty="0" smtClean="0"/>
              <a:t>Projected and masked RGB images</a:t>
            </a:r>
            <a:endParaRPr lang="en-US" dirty="0"/>
          </a:p>
        </p:txBody>
      </p:sp>
    </p:spTree>
    <p:extLst>
      <p:ext uri="{BB962C8B-B14F-4D97-AF65-F5344CB8AC3E}">
        <p14:creationId xmlns:p14="http://schemas.microsoft.com/office/powerpoint/2010/main" val="1057708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CREST-Symposium, 2013</a:t>
            </a:r>
            <a:endParaRPr lang="en-US"/>
          </a:p>
        </p:txBody>
      </p:sp>
      <p:sp>
        <p:nvSpPr>
          <p:cNvPr id="5" name="Slide Number Placeholder 4"/>
          <p:cNvSpPr>
            <a:spLocks noGrp="1"/>
          </p:cNvSpPr>
          <p:nvPr>
            <p:ph type="sldNum" sz="quarter" idx="12"/>
          </p:nvPr>
        </p:nvSpPr>
        <p:spPr/>
        <p:txBody>
          <a:bodyPr/>
          <a:lstStyle/>
          <a:p>
            <a:fld id="{EB68E42B-2978-4AE1-9DE9-FF99FEEB9CB8}" type="slidenum">
              <a:rPr lang="en-US" smtClean="0"/>
              <a:pPr/>
              <a:t>22</a:t>
            </a:fld>
            <a:endParaRPr lang="en-US"/>
          </a:p>
        </p:txBody>
      </p:sp>
      <p:sp>
        <p:nvSpPr>
          <p:cNvPr id="9" name="Rectangle 8"/>
          <p:cNvSpPr/>
          <p:nvPr/>
        </p:nvSpPr>
        <p:spPr>
          <a:xfrm>
            <a:off x="228600" y="914400"/>
            <a:ext cx="8077200" cy="307777"/>
          </a:xfrm>
          <a:prstGeom prst="rect">
            <a:avLst/>
          </a:prstGeom>
        </p:spPr>
        <p:txBody>
          <a:bodyPr wrap="square">
            <a:spAutoFit/>
          </a:bodyPr>
          <a:lstStyle/>
          <a:p>
            <a:r>
              <a:rPr lang="en-US" sz="1400" b="1" dirty="0">
                <a:effectLst>
                  <a:outerShdw blurRad="38100" dist="38100" dir="2700000" algn="tl">
                    <a:srgbClr val="000000">
                      <a:alpha val="43137"/>
                    </a:srgbClr>
                  </a:outerShdw>
                </a:effectLst>
              </a:rPr>
              <a:t>http</a:t>
            </a:r>
            <a:r>
              <a:rPr lang="en-US" sz="1400" b="1" dirty="0" smtClean="0">
                <a:effectLst>
                  <a:outerShdw blurRad="38100" dist="38100" dir="2700000" algn="tl">
                    <a:srgbClr val="000000">
                      <a:alpha val="43137"/>
                    </a:srgbClr>
                  </a:outerShdw>
                </a:effectLst>
              </a:rPr>
              <a:t>://water.ccny.cuny.edu/CRIOS/JPSS</a:t>
            </a:r>
            <a:endParaRPr lang="en-US" sz="14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423" b="7462"/>
          <a:stretch/>
        </p:blipFill>
        <p:spPr bwMode="auto">
          <a:xfrm>
            <a:off x="1600200" y="2057400"/>
            <a:ext cx="6435956" cy="406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52399" y="152400"/>
            <a:ext cx="7883757" cy="737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Monitoring of Ice breakup in Alaska, VIIRS RGB</a:t>
            </a:r>
            <a:endParaRPr lang="en-US" sz="2800" b="1" dirty="0"/>
          </a:p>
        </p:txBody>
      </p:sp>
      <p:sp>
        <p:nvSpPr>
          <p:cNvPr id="3" name="TextBox 2"/>
          <p:cNvSpPr txBox="1"/>
          <p:nvPr/>
        </p:nvSpPr>
        <p:spPr>
          <a:xfrm>
            <a:off x="228600" y="1383268"/>
            <a:ext cx="9067739" cy="369332"/>
          </a:xfrm>
          <a:prstGeom prst="rect">
            <a:avLst/>
          </a:prstGeom>
          <a:noFill/>
        </p:spPr>
        <p:txBody>
          <a:bodyPr wrap="none" rtlCol="0">
            <a:spAutoFit/>
          </a:bodyPr>
          <a:lstStyle/>
          <a:p>
            <a:r>
              <a:rPr lang="en-US" dirty="0" smtClean="0"/>
              <a:t>CSPP </a:t>
            </a:r>
            <a:r>
              <a:rPr lang="en-US" dirty="0"/>
              <a:t>tools (university of W</a:t>
            </a:r>
            <a:r>
              <a:rPr lang="en-US" dirty="0" smtClean="0"/>
              <a:t>isconsin) are used to download and </a:t>
            </a:r>
            <a:r>
              <a:rPr lang="en-US" dirty="0" err="1" smtClean="0"/>
              <a:t>reproject</a:t>
            </a:r>
            <a:r>
              <a:rPr lang="en-US" dirty="0" smtClean="0"/>
              <a:t> VIIRS images regularly </a:t>
            </a:r>
            <a:endParaRPr lang="en-US" dirty="0"/>
          </a:p>
        </p:txBody>
      </p:sp>
    </p:spTree>
    <p:extLst>
      <p:ext uri="{BB962C8B-B14F-4D97-AF65-F5344CB8AC3E}">
        <p14:creationId xmlns:p14="http://schemas.microsoft.com/office/powerpoint/2010/main" val="1523891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idx="4294967295"/>
          </p:nvPr>
        </p:nvSpPr>
        <p:spPr>
          <a:xfrm>
            <a:off x="685800" y="2130425"/>
            <a:ext cx="7772400" cy="1470025"/>
          </a:xfrm>
        </p:spPr>
        <p:txBody>
          <a:bodyPr/>
          <a:lstStyle/>
          <a:p>
            <a:endParaRPr lang="en-US" smtClean="0"/>
          </a:p>
        </p:txBody>
      </p:sp>
      <p:sp>
        <p:nvSpPr>
          <p:cNvPr id="20483" name="Subtitle 2"/>
          <p:cNvSpPr>
            <a:spLocks noGrp="1"/>
          </p:cNvSpPr>
          <p:nvPr>
            <p:ph type="subTitle" idx="4294967295"/>
          </p:nvPr>
        </p:nvSpPr>
        <p:spPr>
          <a:xfrm>
            <a:off x="1371600" y="3886200"/>
            <a:ext cx="6400800" cy="1752600"/>
          </a:xfrm>
        </p:spPr>
        <p:txBody>
          <a:bodyPr/>
          <a:lstStyle/>
          <a:p>
            <a:pPr marL="63500" indent="0" algn="ctr">
              <a:buFontTx/>
              <a:buNone/>
            </a:pPr>
            <a:endParaRPr lang="en-US" smtClean="0"/>
          </a:p>
        </p:txBody>
      </p:sp>
      <p:pic>
        <p:nvPicPr>
          <p:cNvPr id="2" name="Picture 1"/>
          <p:cNvPicPr>
            <a:picLocks noChangeAspect="1"/>
          </p:cNvPicPr>
          <p:nvPr/>
        </p:nvPicPr>
        <p:blipFill>
          <a:blip r:embed="rId3" cstate="prin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485" name="Rectangle 4"/>
          <p:cNvSpPr>
            <a:spLocks noChangeArrowheads="1"/>
          </p:cNvSpPr>
          <p:nvPr/>
        </p:nvSpPr>
        <p:spPr bwMode="auto">
          <a:xfrm>
            <a:off x="11113" y="609600"/>
            <a:ext cx="64658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a:latin typeface="Georgia" pitchFamily="18" charset="0"/>
                <a:cs typeface="Arial" pitchFamily="34" charset="0"/>
              </a:rPr>
              <a:t>CREST-</a:t>
            </a:r>
            <a:r>
              <a:rPr lang="en-US" sz="2800" b="1" dirty="0">
                <a:solidFill>
                  <a:srgbClr val="0070C0"/>
                </a:solidFill>
                <a:latin typeface="Georgia" pitchFamily="18" charset="0"/>
                <a:cs typeface="Arial" pitchFamily="34" charset="0"/>
              </a:rPr>
              <a:t>SMART</a:t>
            </a:r>
            <a:r>
              <a:rPr lang="en-US" sz="2800" b="1" dirty="0">
                <a:latin typeface="Georgia" pitchFamily="18" charset="0"/>
                <a:cs typeface="Arial" pitchFamily="34" charset="0"/>
              </a:rPr>
              <a:t> </a:t>
            </a:r>
            <a:r>
              <a:rPr lang="en-US" sz="2000" b="1" dirty="0">
                <a:latin typeface="Georgia" pitchFamily="18" charset="0"/>
                <a:cs typeface="Arial" pitchFamily="34" charset="0"/>
              </a:rPr>
              <a:t/>
            </a:r>
            <a:br>
              <a:rPr lang="en-US" sz="2000" b="1" dirty="0">
                <a:latin typeface="Georgia" pitchFamily="18" charset="0"/>
                <a:cs typeface="Arial" pitchFamily="34" charset="0"/>
              </a:rPr>
            </a:br>
            <a:r>
              <a:rPr lang="en-US" sz="2000" b="1" dirty="0">
                <a:solidFill>
                  <a:srgbClr val="0070C0"/>
                </a:solidFill>
                <a:latin typeface="Georgia" pitchFamily="18" charset="0"/>
                <a:cs typeface="Arial" pitchFamily="34" charset="0"/>
              </a:rPr>
              <a:t>S</a:t>
            </a:r>
            <a:r>
              <a:rPr lang="en-US" sz="2000" b="1" dirty="0">
                <a:latin typeface="Georgia" pitchFamily="18" charset="0"/>
                <a:cs typeface="Arial" pitchFamily="34" charset="0"/>
              </a:rPr>
              <a:t>oil</a:t>
            </a:r>
            <a:r>
              <a:rPr lang="en-US" sz="2000" b="1" dirty="0">
                <a:solidFill>
                  <a:srgbClr val="0070C0"/>
                </a:solidFill>
                <a:latin typeface="Georgia" pitchFamily="18" charset="0"/>
                <a:cs typeface="Arial" pitchFamily="34" charset="0"/>
              </a:rPr>
              <a:t> M</a:t>
            </a:r>
            <a:r>
              <a:rPr lang="en-US" sz="2000" b="1" dirty="0">
                <a:latin typeface="Georgia" pitchFamily="18" charset="0"/>
                <a:cs typeface="Arial" pitchFamily="34" charset="0"/>
              </a:rPr>
              <a:t>oisture</a:t>
            </a:r>
            <a:r>
              <a:rPr lang="en-US" sz="2000" b="1" dirty="0">
                <a:solidFill>
                  <a:srgbClr val="0070C0"/>
                </a:solidFill>
                <a:latin typeface="Georgia" pitchFamily="18" charset="0"/>
                <a:cs typeface="Arial" pitchFamily="34" charset="0"/>
              </a:rPr>
              <a:t> A</a:t>
            </a:r>
            <a:r>
              <a:rPr lang="en-US" sz="2000" b="1" dirty="0">
                <a:latin typeface="Georgia" pitchFamily="18" charset="0"/>
                <a:cs typeface="Arial" pitchFamily="34" charset="0"/>
              </a:rPr>
              <a:t>dvanced</a:t>
            </a:r>
            <a:r>
              <a:rPr lang="en-US" sz="2000" b="1" dirty="0">
                <a:solidFill>
                  <a:srgbClr val="0070C0"/>
                </a:solidFill>
                <a:latin typeface="Georgia" pitchFamily="18" charset="0"/>
                <a:cs typeface="Arial" pitchFamily="34" charset="0"/>
              </a:rPr>
              <a:t> R</a:t>
            </a:r>
            <a:r>
              <a:rPr lang="en-US" sz="2000" b="1" dirty="0">
                <a:latin typeface="Georgia" pitchFamily="18" charset="0"/>
                <a:cs typeface="Arial" pitchFamily="34" charset="0"/>
              </a:rPr>
              <a:t>adiometric</a:t>
            </a:r>
            <a:r>
              <a:rPr lang="en-US" sz="2000" b="1" dirty="0">
                <a:solidFill>
                  <a:srgbClr val="0070C0"/>
                </a:solidFill>
                <a:latin typeface="Georgia" pitchFamily="18" charset="0"/>
                <a:cs typeface="Arial" pitchFamily="34" charset="0"/>
              </a:rPr>
              <a:t> </a:t>
            </a:r>
            <a:r>
              <a:rPr lang="en-US" sz="2000" b="1" dirty="0" err="1">
                <a:solidFill>
                  <a:srgbClr val="0070C0"/>
                </a:solidFill>
                <a:latin typeface="Georgia" pitchFamily="18" charset="0"/>
                <a:cs typeface="Arial" pitchFamily="34" charset="0"/>
              </a:rPr>
              <a:t>T</a:t>
            </a:r>
            <a:r>
              <a:rPr lang="en-US" sz="2000" b="1" dirty="0" err="1">
                <a:latin typeface="Georgia" pitchFamily="18" charset="0"/>
                <a:cs typeface="Arial" pitchFamily="34" charset="0"/>
              </a:rPr>
              <a:t>estbed</a:t>
            </a:r>
            <a:endParaRPr lang="en-US" sz="2000" b="1" dirty="0">
              <a:latin typeface="Georgia" pitchFamily="18" charset="0"/>
              <a:cs typeface="Arial" pitchFamily="34" charset="0"/>
            </a:endParaRPr>
          </a:p>
        </p:txBody>
      </p:sp>
    </p:spTree>
    <p:extLst>
      <p:ext uri="{BB962C8B-B14F-4D97-AF65-F5344CB8AC3E}">
        <p14:creationId xmlns:p14="http://schemas.microsoft.com/office/powerpoint/2010/main" val="2063984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850"/>
          <a:stretch/>
        </p:blipFill>
        <p:spPr bwMode="auto">
          <a:xfrm>
            <a:off x="6732973" y="-6"/>
            <a:ext cx="2411026" cy="14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495800" y="2819400"/>
            <a:ext cx="4495800" cy="3810000"/>
            <a:chOff x="0" y="0"/>
            <a:chExt cx="9144000" cy="6858000"/>
          </a:xfrm>
        </p:grpSpPr>
        <p:pic>
          <p:nvPicPr>
            <p:cNvPr id="4" name="Picture 3"/>
            <p:cNvPicPr>
              <a:picLocks noChangeAspect="1"/>
            </p:cNvPicPr>
            <p:nvPr/>
          </p:nvPicPr>
          <p:blipFill>
            <a:blip r:embed="rId3" cstate="prin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a:spLocks noChangeArrowheads="1"/>
            </p:cNvSpPr>
            <p:nvPr/>
          </p:nvSpPr>
          <p:spPr bwMode="auto">
            <a:xfrm>
              <a:off x="11113" y="609601"/>
              <a:ext cx="6465887"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latin typeface="Georgia" pitchFamily="18" charset="0"/>
                  <a:cs typeface="Arial" pitchFamily="34" charset="0"/>
                </a:rPr>
                <a:t>CREST-</a:t>
              </a:r>
              <a:r>
                <a:rPr lang="en-US" b="1" dirty="0">
                  <a:solidFill>
                    <a:srgbClr val="0070C0"/>
                  </a:solidFill>
                  <a:latin typeface="Georgia" pitchFamily="18" charset="0"/>
                  <a:cs typeface="Arial" pitchFamily="34" charset="0"/>
                </a:rPr>
                <a:t>SMART</a:t>
              </a:r>
              <a:r>
                <a:rPr lang="en-US" b="1" dirty="0">
                  <a:latin typeface="Georgia" pitchFamily="18" charset="0"/>
                  <a:cs typeface="Arial" pitchFamily="34" charset="0"/>
                </a:rPr>
                <a:t> </a:t>
              </a:r>
              <a:r>
                <a:rPr lang="en-US" sz="1400" b="1" dirty="0">
                  <a:latin typeface="Georgia" pitchFamily="18" charset="0"/>
                  <a:cs typeface="Arial" pitchFamily="34" charset="0"/>
                </a:rPr>
                <a:t/>
              </a:r>
              <a:br>
                <a:rPr lang="en-US" sz="1400" b="1" dirty="0">
                  <a:latin typeface="Georgia" pitchFamily="18" charset="0"/>
                  <a:cs typeface="Arial" pitchFamily="34" charset="0"/>
                </a:rPr>
              </a:br>
              <a:r>
                <a:rPr lang="en-US" sz="1400" b="1" dirty="0">
                  <a:solidFill>
                    <a:srgbClr val="0070C0"/>
                  </a:solidFill>
                  <a:latin typeface="Georgia" pitchFamily="18" charset="0"/>
                  <a:cs typeface="Arial" pitchFamily="34" charset="0"/>
                </a:rPr>
                <a:t>S</a:t>
              </a:r>
              <a:r>
                <a:rPr lang="en-US" sz="1400" b="1" dirty="0">
                  <a:latin typeface="Georgia" pitchFamily="18" charset="0"/>
                  <a:cs typeface="Arial" pitchFamily="34" charset="0"/>
                </a:rPr>
                <a:t>oil</a:t>
              </a:r>
              <a:r>
                <a:rPr lang="en-US" sz="1400" b="1" dirty="0">
                  <a:solidFill>
                    <a:srgbClr val="0070C0"/>
                  </a:solidFill>
                  <a:latin typeface="Georgia" pitchFamily="18" charset="0"/>
                  <a:cs typeface="Arial" pitchFamily="34" charset="0"/>
                </a:rPr>
                <a:t> M</a:t>
              </a:r>
              <a:r>
                <a:rPr lang="en-US" sz="1400" b="1" dirty="0">
                  <a:latin typeface="Georgia" pitchFamily="18" charset="0"/>
                  <a:cs typeface="Arial" pitchFamily="34" charset="0"/>
                </a:rPr>
                <a:t>oisture</a:t>
              </a:r>
              <a:r>
                <a:rPr lang="en-US" sz="1400" b="1" dirty="0">
                  <a:solidFill>
                    <a:srgbClr val="0070C0"/>
                  </a:solidFill>
                  <a:latin typeface="Georgia" pitchFamily="18" charset="0"/>
                  <a:cs typeface="Arial" pitchFamily="34" charset="0"/>
                </a:rPr>
                <a:t> A</a:t>
              </a:r>
              <a:r>
                <a:rPr lang="en-US" sz="1400" b="1" dirty="0">
                  <a:latin typeface="Georgia" pitchFamily="18" charset="0"/>
                  <a:cs typeface="Arial" pitchFamily="34" charset="0"/>
                </a:rPr>
                <a:t>dvanced</a:t>
              </a:r>
              <a:r>
                <a:rPr lang="en-US" sz="1400" b="1" dirty="0">
                  <a:solidFill>
                    <a:srgbClr val="0070C0"/>
                  </a:solidFill>
                  <a:latin typeface="Georgia" pitchFamily="18" charset="0"/>
                  <a:cs typeface="Arial" pitchFamily="34" charset="0"/>
                </a:rPr>
                <a:t> R</a:t>
              </a:r>
              <a:r>
                <a:rPr lang="en-US" sz="1400" b="1" dirty="0">
                  <a:latin typeface="Georgia" pitchFamily="18" charset="0"/>
                  <a:cs typeface="Arial" pitchFamily="34" charset="0"/>
                </a:rPr>
                <a:t>adiometric</a:t>
              </a:r>
              <a:r>
                <a:rPr lang="en-US" sz="1400" b="1" dirty="0">
                  <a:solidFill>
                    <a:srgbClr val="0070C0"/>
                  </a:solidFill>
                  <a:latin typeface="Georgia" pitchFamily="18" charset="0"/>
                  <a:cs typeface="Arial" pitchFamily="34" charset="0"/>
                </a:rPr>
                <a:t> </a:t>
              </a:r>
              <a:r>
                <a:rPr lang="en-US" sz="1400" b="1" dirty="0" err="1">
                  <a:solidFill>
                    <a:srgbClr val="0070C0"/>
                  </a:solidFill>
                  <a:latin typeface="Georgia" pitchFamily="18" charset="0"/>
                  <a:cs typeface="Arial" pitchFamily="34" charset="0"/>
                </a:rPr>
                <a:t>T</a:t>
              </a:r>
              <a:r>
                <a:rPr lang="en-US" sz="1400" b="1" dirty="0" err="1">
                  <a:latin typeface="Georgia" pitchFamily="18" charset="0"/>
                  <a:cs typeface="Arial" pitchFamily="34" charset="0"/>
                </a:rPr>
                <a:t>estbed</a:t>
              </a:r>
              <a:endParaRPr lang="en-US" sz="1400" b="1" dirty="0">
                <a:latin typeface="Georgia" pitchFamily="18" charset="0"/>
                <a:cs typeface="Arial" pitchFamily="34" charset="0"/>
              </a:endParaRPr>
            </a:p>
          </p:txBody>
        </p:sp>
      </p:grpSp>
      <p:sp>
        <p:nvSpPr>
          <p:cNvPr id="7" name="Rectangle 6"/>
          <p:cNvSpPr/>
          <p:nvPr/>
        </p:nvSpPr>
        <p:spPr>
          <a:xfrm>
            <a:off x="304800" y="1219200"/>
            <a:ext cx="8077201" cy="646331"/>
          </a:xfrm>
          <a:prstGeom prst="rect">
            <a:avLst/>
          </a:prstGeom>
        </p:spPr>
        <p:txBody>
          <a:bodyPr wrap="square">
            <a:spAutoFit/>
          </a:bodyPr>
          <a:lstStyle/>
          <a:p>
            <a:r>
              <a:rPr lang="en-US" b="1" dirty="0" smtClean="0"/>
              <a:t>Team: Marouane Temimi</a:t>
            </a:r>
            <a:r>
              <a:rPr lang="en-US" b="1" dirty="0"/>
              <a:t>, </a:t>
            </a:r>
            <a:r>
              <a:rPr lang="en-US" b="1" dirty="0" smtClean="0"/>
              <a:t>Tarendra Lakhankar</a:t>
            </a:r>
            <a:r>
              <a:rPr lang="en-US" b="1" dirty="0"/>
              <a:t>, </a:t>
            </a:r>
            <a:r>
              <a:rPr lang="en-US" b="1" dirty="0" smtClean="0"/>
              <a:t>Xiwu Zhan, Mike Cosh, Nir</a:t>
            </a:r>
            <a:r>
              <a:rPr lang="en-US" b="1" dirty="0"/>
              <a:t> </a:t>
            </a:r>
            <a:r>
              <a:rPr lang="en-US" b="1" dirty="0" smtClean="0"/>
              <a:t>Krakauer Vicky Kelly, Laetitia Kumassi (graduate), Amelise Bonhomme (undergrad)</a:t>
            </a:r>
            <a:endParaRPr lang="en-US" dirty="0"/>
          </a:p>
        </p:txBody>
      </p:sp>
      <p:sp>
        <p:nvSpPr>
          <p:cNvPr id="8" name="TextBox 7"/>
          <p:cNvSpPr txBox="1"/>
          <p:nvPr/>
        </p:nvSpPr>
        <p:spPr>
          <a:xfrm>
            <a:off x="152400" y="2069068"/>
            <a:ext cx="9050042"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The established network was selected by NASA for the Cal/Val of the SMAP mission</a:t>
            </a:r>
            <a:endParaRPr lang="en-US" sz="2000" b="1" dirty="0">
              <a:effectLst>
                <a:outerShdw blurRad="38100" dist="38100" dir="2700000" algn="tl">
                  <a:srgbClr val="000000">
                    <a:alpha val="43137"/>
                  </a:srgbClr>
                </a:outerShdw>
              </a:effectLst>
            </a:endParaRPr>
          </a:p>
        </p:txBody>
      </p:sp>
      <p:sp>
        <p:nvSpPr>
          <p:cNvPr id="10" name="TextBox 1"/>
          <p:cNvSpPr txBox="1">
            <a:spLocks noChangeArrowheads="1"/>
          </p:cNvSpPr>
          <p:nvPr/>
        </p:nvSpPr>
        <p:spPr bwMode="auto">
          <a:xfrm>
            <a:off x="304800" y="2832669"/>
            <a:ext cx="4038600" cy="1107996"/>
          </a:xfrm>
          <a:prstGeom prst="rect">
            <a:avLst/>
          </a:prstGeom>
          <a:solidFill>
            <a:srgbClr val="00B0F0"/>
          </a:solidFill>
          <a:ln>
            <a:noFill/>
          </a:ln>
        </p:spPr>
        <p:txBody>
          <a:bodyPr wrap="squar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sz="1100" b="1" dirty="0" smtClean="0"/>
              <a:t>Marouane </a:t>
            </a:r>
            <a:r>
              <a:rPr lang="en-US" sz="1100" b="1" dirty="0"/>
              <a:t>Temimi, Tarendra Lakhankar, Xiwu Zhan, Mike Cosh, Nir Krakauer Vicky Kelly, Laetitia Kumassi (graduate), Amelise Bonhomme (</a:t>
            </a:r>
            <a:r>
              <a:rPr lang="en-US" sz="1100" b="1" dirty="0" smtClean="0"/>
              <a:t>undergrad)</a:t>
            </a:r>
            <a:r>
              <a:rPr lang="en-US" sz="1100" dirty="0" smtClean="0"/>
              <a:t>. </a:t>
            </a:r>
            <a:r>
              <a:rPr lang="en-US" sz="1100" b="1" dirty="0" smtClean="0"/>
              <a:t>A </a:t>
            </a:r>
            <a:r>
              <a:rPr lang="en-US" sz="1100" b="1" dirty="0"/>
              <a:t>GROUND BASED L BAND RADIOMETER FOR THE MONITRING OF SOIL MOISTURE IN THE REGION OF MILLBROOK </a:t>
            </a:r>
            <a:r>
              <a:rPr lang="en-US" sz="1100" b="1" dirty="0" smtClean="0"/>
              <a:t>NY. </a:t>
            </a:r>
            <a:r>
              <a:rPr lang="en-US" sz="1100" b="1" dirty="0" err="1" smtClean="0"/>
              <a:t>Vadose</a:t>
            </a:r>
            <a:r>
              <a:rPr lang="en-US" sz="1100" b="1" dirty="0" smtClean="0"/>
              <a:t> Zone Journal. Submitted.</a:t>
            </a:r>
            <a:endParaRPr lang="en-US" sz="1100" b="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495800"/>
            <a:ext cx="3435171" cy="2290114"/>
          </a:xfrm>
          <a:prstGeom prst="rect">
            <a:avLst/>
          </a:prstGeom>
        </p:spPr>
      </p:pic>
      <p:sp>
        <p:nvSpPr>
          <p:cNvPr id="12" name="TextBox 11"/>
          <p:cNvSpPr txBox="1"/>
          <p:nvPr/>
        </p:nvSpPr>
        <p:spPr>
          <a:xfrm>
            <a:off x="588144" y="4114800"/>
            <a:ext cx="3531351"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Joint Field Experiment in May 2012</a:t>
            </a:r>
            <a:endParaRPr lang="en-US" b="1" dirty="0">
              <a:effectLst>
                <a:outerShdw blurRad="38100" dist="38100" dir="2700000" algn="tl">
                  <a:srgbClr val="000000">
                    <a:alpha val="43137"/>
                  </a:srgbClr>
                </a:outerShdw>
              </a:effectLst>
            </a:endParaRPr>
          </a:p>
        </p:txBody>
      </p:sp>
      <p:sp>
        <p:nvSpPr>
          <p:cNvPr id="13" name="Rectangle 4"/>
          <p:cNvSpPr>
            <a:spLocks noChangeArrowheads="1"/>
          </p:cNvSpPr>
          <p:nvPr/>
        </p:nvSpPr>
        <p:spPr bwMode="auto">
          <a:xfrm>
            <a:off x="249238" y="197642"/>
            <a:ext cx="64658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latin typeface="Georgia" pitchFamily="18" charset="0"/>
                <a:cs typeface="Arial" pitchFamily="34" charset="0"/>
              </a:rPr>
              <a:t>CREST-</a:t>
            </a:r>
            <a:r>
              <a:rPr lang="en-US" sz="2800" b="1" dirty="0">
                <a:solidFill>
                  <a:srgbClr val="0070C0"/>
                </a:solidFill>
                <a:latin typeface="Georgia" pitchFamily="18" charset="0"/>
                <a:cs typeface="Arial" pitchFamily="34" charset="0"/>
              </a:rPr>
              <a:t>SMART</a:t>
            </a:r>
            <a:r>
              <a:rPr lang="en-US" sz="2800" b="1" dirty="0">
                <a:latin typeface="Georgia" pitchFamily="18" charset="0"/>
                <a:cs typeface="Arial" pitchFamily="34" charset="0"/>
              </a:rPr>
              <a:t> </a:t>
            </a:r>
            <a:r>
              <a:rPr lang="en-US" sz="2000" b="1" dirty="0">
                <a:latin typeface="Georgia" pitchFamily="18" charset="0"/>
                <a:cs typeface="Arial" pitchFamily="34" charset="0"/>
              </a:rPr>
              <a:t/>
            </a:r>
            <a:br>
              <a:rPr lang="en-US" sz="2000" b="1" dirty="0">
                <a:latin typeface="Georgia" pitchFamily="18" charset="0"/>
                <a:cs typeface="Arial" pitchFamily="34" charset="0"/>
              </a:rPr>
            </a:br>
            <a:r>
              <a:rPr lang="en-US" sz="2000" b="1" dirty="0">
                <a:solidFill>
                  <a:srgbClr val="0070C0"/>
                </a:solidFill>
                <a:latin typeface="Georgia" pitchFamily="18" charset="0"/>
                <a:cs typeface="Arial" pitchFamily="34" charset="0"/>
              </a:rPr>
              <a:t>S</a:t>
            </a:r>
            <a:r>
              <a:rPr lang="en-US" sz="2000" b="1" dirty="0">
                <a:latin typeface="Georgia" pitchFamily="18" charset="0"/>
                <a:cs typeface="Arial" pitchFamily="34" charset="0"/>
              </a:rPr>
              <a:t>oil</a:t>
            </a:r>
            <a:r>
              <a:rPr lang="en-US" sz="2000" b="1" dirty="0">
                <a:solidFill>
                  <a:srgbClr val="0070C0"/>
                </a:solidFill>
                <a:latin typeface="Georgia" pitchFamily="18" charset="0"/>
                <a:cs typeface="Arial" pitchFamily="34" charset="0"/>
              </a:rPr>
              <a:t> M</a:t>
            </a:r>
            <a:r>
              <a:rPr lang="en-US" sz="2000" b="1" dirty="0">
                <a:latin typeface="Georgia" pitchFamily="18" charset="0"/>
                <a:cs typeface="Arial" pitchFamily="34" charset="0"/>
              </a:rPr>
              <a:t>oisture</a:t>
            </a:r>
            <a:r>
              <a:rPr lang="en-US" sz="2000" b="1" dirty="0">
                <a:solidFill>
                  <a:srgbClr val="0070C0"/>
                </a:solidFill>
                <a:latin typeface="Georgia" pitchFamily="18" charset="0"/>
                <a:cs typeface="Arial" pitchFamily="34" charset="0"/>
              </a:rPr>
              <a:t> A</a:t>
            </a:r>
            <a:r>
              <a:rPr lang="en-US" sz="2000" b="1" dirty="0">
                <a:latin typeface="Georgia" pitchFamily="18" charset="0"/>
                <a:cs typeface="Arial" pitchFamily="34" charset="0"/>
              </a:rPr>
              <a:t>dvanced</a:t>
            </a:r>
            <a:r>
              <a:rPr lang="en-US" sz="2000" b="1" dirty="0">
                <a:solidFill>
                  <a:srgbClr val="0070C0"/>
                </a:solidFill>
                <a:latin typeface="Georgia" pitchFamily="18" charset="0"/>
                <a:cs typeface="Arial" pitchFamily="34" charset="0"/>
              </a:rPr>
              <a:t> R</a:t>
            </a:r>
            <a:r>
              <a:rPr lang="en-US" sz="2000" b="1" dirty="0">
                <a:latin typeface="Georgia" pitchFamily="18" charset="0"/>
                <a:cs typeface="Arial" pitchFamily="34" charset="0"/>
              </a:rPr>
              <a:t>adiometric</a:t>
            </a:r>
            <a:r>
              <a:rPr lang="en-US" sz="2000" b="1" dirty="0">
                <a:solidFill>
                  <a:srgbClr val="0070C0"/>
                </a:solidFill>
                <a:latin typeface="Georgia" pitchFamily="18" charset="0"/>
                <a:cs typeface="Arial" pitchFamily="34" charset="0"/>
              </a:rPr>
              <a:t> </a:t>
            </a:r>
            <a:r>
              <a:rPr lang="en-US" sz="2000" b="1" dirty="0" err="1">
                <a:solidFill>
                  <a:srgbClr val="0070C0"/>
                </a:solidFill>
                <a:latin typeface="Georgia" pitchFamily="18" charset="0"/>
                <a:cs typeface="Arial" pitchFamily="34" charset="0"/>
              </a:rPr>
              <a:t>T</a:t>
            </a:r>
            <a:r>
              <a:rPr lang="en-US" sz="2000" b="1" dirty="0" err="1">
                <a:latin typeface="Georgia" pitchFamily="18" charset="0"/>
                <a:cs typeface="Arial" pitchFamily="34" charset="0"/>
              </a:rPr>
              <a:t>estbed</a:t>
            </a:r>
            <a:endParaRPr lang="en-US" sz="2000" b="1" dirty="0">
              <a:latin typeface="Georgia" pitchFamily="18" charset="0"/>
              <a:cs typeface="Arial" pitchFamily="34" charset="0"/>
            </a:endParaRPr>
          </a:p>
        </p:txBody>
      </p:sp>
    </p:spTree>
    <p:extLst>
      <p:ext uri="{BB962C8B-B14F-4D97-AF65-F5344CB8AC3E}">
        <p14:creationId xmlns:p14="http://schemas.microsoft.com/office/powerpoint/2010/main" val="1859353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750111055"/>
              </p:ext>
            </p:extLst>
          </p:nvPr>
        </p:nvGraphicFramePr>
        <p:xfrm>
          <a:off x="0" y="-9524"/>
          <a:ext cx="5810250" cy="4352925"/>
        </p:xfrm>
        <a:graphic>
          <a:graphicData uri="http://schemas.openxmlformats.org/presentationml/2006/ole">
            <mc:AlternateContent xmlns:mc="http://schemas.openxmlformats.org/markup-compatibility/2006">
              <mc:Choice xmlns:v="urn:schemas-microsoft-com:vml" Requires="v">
                <p:oleObj spid="_x0000_s3081" name="Slide" r:id="rId3" imgW="4570530" imgH="3427618" progId="PowerPoint.Slide.12">
                  <p:embed/>
                </p:oleObj>
              </mc:Choice>
              <mc:Fallback>
                <p:oleObj name="Slide" r:id="rId3" imgW="4570530" imgH="3427618"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4"/>
                        <a:ext cx="5810250" cy="435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Arrow Connector 6"/>
          <p:cNvCxnSpPr/>
          <p:nvPr/>
        </p:nvCxnSpPr>
        <p:spPr>
          <a:xfrm>
            <a:off x="3733800" y="1524000"/>
            <a:ext cx="2438400" cy="7225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descr="centre9kmnw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208530"/>
            <a:ext cx="2516505" cy="2363470"/>
          </a:xfrm>
          <a:prstGeom prst="rect">
            <a:avLst/>
          </a:prstGeom>
          <a:noFill/>
        </p:spPr>
      </p:pic>
      <p:sp>
        <p:nvSpPr>
          <p:cNvPr id="9" name="TextBox 8"/>
          <p:cNvSpPr txBox="1"/>
          <p:nvPr/>
        </p:nvSpPr>
        <p:spPr>
          <a:xfrm>
            <a:off x="6324600" y="1600200"/>
            <a:ext cx="2440305" cy="646331"/>
          </a:xfrm>
          <a:prstGeom prst="rect">
            <a:avLst/>
          </a:prstGeom>
          <a:noFill/>
        </p:spPr>
        <p:txBody>
          <a:bodyPr wrap="square" rtlCol="0">
            <a:spAutoFit/>
          </a:bodyPr>
          <a:lstStyle/>
          <a:p>
            <a:pPr algn="ctr"/>
            <a:r>
              <a:rPr lang="en-US" b="1" dirty="0" smtClean="0"/>
              <a:t>Soil moisture monitoring in Kuwait</a:t>
            </a:r>
            <a:endParaRPr lang="en-US" b="1" dirty="0"/>
          </a:p>
        </p:txBody>
      </p:sp>
      <p:sp>
        <p:nvSpPr>
          <p:cNvPr id="10" name="TextBox 9"/>
          <p:cNvSpPr txBox="1"/>
          <p:nvPr/>
        </p:nvSpPr>
        <p:spPr>
          <a:xfrm>
            <a:off x="5718963" y="674132"/>
            <a:ext cx="2489977" cy="338554"/>
          </a:xfrm>
          <a:prstGeom prst="rect">
            <a:avLst/>
          </a:prstGeom>
          <a:noFill/>
        </p:spPr>
        <p:txBody>
          <a:bodyPr wrap="none" rtlCol="0">
            <a:spAutoFit/>
          </a:bodyPr>
          <a:lstStyle/>
          <a:p>
            <a:r>
              <a:rPr lang="en-US" sz="1600" b="1" u="sng" dirty="0" smtClean="0">
                <a:effectLst>
                  <a:outerShdw blurRad="38100" dist="38100" dir="2700000" algn="tl">
                    <a:srgbClr val="000000">
                      <a:alpha val="43137"/>
                    </a:srgbClr>
                  </a:outerShdw>
                </a:effectLst>
              </a:rPr>
              <a:t>NASA SMAP Early adopters</a:t>
            </a:r>
            <a:endParaRPr lang="en-US" sz="1600" b="1" u="sng" dirty="0">
              <a:effectLst>
                <a:outerShdw blurRad="38100" dist="38100" dir="2700000" algn="tl">
                  <a:srgbClr val="000000">
                    <a:alpha val="43137"/>
                  </a:srgbClr>
                </a:outerShdw>
              </a:effectLst>
            </a:endParaRPr>
          </a:p>
        </p:txBody>
      </p:sp>
      <p:sp>
        <p:nvSpPr>
          <p:cNvPr id="11" name="TextBox 10"/>
          <p:cNvSpPr txBox="1"/>
          <p:nvPr/>
        </p:nvSpPr>
        <p:spPr>
          <a:xfrm>
            <a:off x="5718963" y="1066800"/>
            <a:ext cx="3332515" cy="646331"/>
          </a:xfrm>
          <a:prstGeom prst="rect">
            <a:avLst/>
          </a:prstGeom>
          <a:noFill/>
        </p:spPr>
        <p:txBody>
          <a:bodyPr wrap="none" rtlCol="0">
            <a:spAutoFit/>
          </a:bodyPr>
          <a:lstStyle/>
          <a:p>
            <a:pPr marL="285750" indent="-285750">
              <a:buFont typeface="Arial" pitchFamily="34" charset="0"/>
              <a:buChar char="•"/>
            </a:pPr>
            <a:r>
              <a:rPr lang="en-US" b="1" dirty="0" smtClean="0">
                <a:effectLst>
                  <a:outerShdw blurRad="38100" dist="38100" dir="2700000" algn="tl">
                    <a:srgbClr val="000000">
                      <a:alpha val="43137"/>
                    </a:srgbClr>
                  </a:outerShdw>
                </a:effectLst>
              </a:rPr>
              <a:t>NOAA NCEP</a:t>
            </a:r>
          </a:p>
          <a:p>
            <a:pPr marL="285750" indent="-285750">
              <a:buFont typeface="Arial" pitchFamily="34" charset="0"/>
              <a:buChar char="•"/>
            </a:pPr>
            <a:r>
              <a:rPr lang="en-US" b="1" dirty="0" smtClean="0">
                <a:effectLst>
                  <a:outerShdw blurRad="38100" dist="38100" dir="2700000" algn="tl">
                    <a:srgbClr val="000000">
                      <a:alpha val="43137"/>
                    </a:srgbClr>
                  </a:outerShdw>
                </a:effectLst>
              </a:rPr>
              <a:t>NY DEP Water Supply Division</a:t>
            </a:r>
            <a:endParaRPr lang="en-US" b="1" dirty="0">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800600"/>
            <a:ext cx="2857500" cy="19050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4800600"/>
            <a:ext cx="2941444" cy="1901360"/>
          </a:xfrm>
          <a:prstGeom prst="rect">
            <a:avLst/>
          </a:prstGeom>
        </p:spPr>
      </p:pic>
      <p:cxnSp>
        <p:nvCxnSpPr>
          <p:cNvPr id="21" name="Straight Arrow Connector 20"/>
          <p:cNvCxnSpPr/>
          <p:nvPr/>
        </p:nvCxnSpPr>
        <p:spPr>
          <a:xfrm flipH="1">
            <a:off x="1828800" y="1389965"/>
            <a:ext cx="1219200" cy="3410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048000" y="1389965"/>
            <a:ext cx="1447800" cy="3410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03095" y="4191000"/>
            <a:ext cx="2440305" cy="646331"/>
          </a:xfrm>
          <a:prstGeom prst="rect">
            <a:avLst/>
          </a:prstGeom>
          <a:noFill/>
        </p:spPr>
        <p:txBody>
          <a:bodyPr wrap="square" rtlCol="0">
            <a:spAutoFit/>
          </a:bodyPr>
          <a:lstStyle/>
          <a:p>
            <a:pPr algn="ctr"/>
            <a:r>
              <a:rPr lang="en-US" b="1" dirty="0" smtClean="0"/>
              <a:t>Soil moisture monitoring in Tunisia</a:t>
            </a:r>
            <a:endParaRPr lang="en-US" b="1" dirty="0"/>
          </a:p>
        </p:txBody>
      </p:sp>
    </p:spTree>
    <p:extLst>
      <p:ext uri="{BB962C8B-B14F-4D97-AF65-F5344CB8AC3E}">
        <p14:creationId xmlns:p14="http://schemas.microsoft.com/office/powerpoint/2010/main" val="1368201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6"/>
          <p:cNvSpPr txBox="1">
            <a:spLocks noChangeArrowheads="1"/>
          </p:cNvSpPr>
          <p:nvPr/>
        </p:nvSpPr>
        <p:spPr bwMode="auto">
          <a:xfrm>
            <a:off x="152400" y="370357"/>
            <a:ext cx="7696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sz="1400" b="1" u="sng" dirty="0"/>
              <a:t>Examples of data products </a:t>
            </a:r>
          </a:p>
          <a:p>
            <a:pPr eaLnBrk="1" hangingPunct="1"/>
            <a:endParaRPr lang="en-US" sz="1400" b="1" u="sng" dirty="0"/>
          </a:p>
          <a:p>
            <a:pPr eaLnBrk="1" hangingPunct="1">
              <a:buFontTx/>
              <a:buChar char="•"/>
            </a:pPr>
            <a:r>
              <a:rPr lang="en-US" sz="1400" dirty="0" smtClean="0"/>
              <a:t> Application </a:t>
            </a:r>
            <a:r>
              <a:rPr lang="en-US" sz="1400" dirty="0"/>
              <a:t>of high resolution satellite imagery to improve coastal and estuarine models</a:t>
            </a:r>
          </a:p>
          <a:p>
            <a:pPr eaLnBrk="1" hangingPunct="1">
              <a:buFontTx/>
              <a:buChar char="•"/>
            </a:pPr>
            <a:r>
              <a:rPr lang="en-US" sz="1400" dirty="0"/>
              <a:t> Improvement and validation of </a:t>
            </a:r>
            <a:r>
              <a:rPr lang="en-US" sz="1400" dirty="0" smtClean="0"/>
              <a:t>land surface emission </a:t>
            </a:r>
            <a:r>
              <a:rPr lang="en-US" sz="1400" dirty="0"/>
              <a:t>models using NOAA-CREST Microwave </a:t>
            </a:r>
            <a:r>
              <a:rPr lang="en-US" sz="1400" dirty="0" smtClean="0"/>
              <a:t>Radiometers</a:t>
            </a:r>
            <a:endParaRPr lang="en-US" sz="1400" dirty="0"/>
          </a:p>
          <a:p>
            <a:pPr eaLnBrk="1" hangingPunct="1">
              <a:buFontTx/>
              <a:buChar char="•"/>
            </a:pPr>
            <a:r>
              <a:rPr lang="en-US" sz="1400" dirty="0"/>
              <a:t> Application of satellite based soil moisture </a:t>
            </a:r>
            <a:r>
              <a:rPr lang="en-US" sz="1400" dirty="0" smtClean="0"/>
              <a:t>data for weather modeling and prediction</a:t>
            </a:r>
            <a:endParaRPr lang="en-US" sz="1400" dirty="0"/>
          </a:p>
          <a:p>
            <a:pPr eaLnBrk="1" hangingPunct="1">
              <a:buFontTx/>
              <a:buChar char="•"/>
            </a:pPr>
            <a:r>
              <a:rPr lang="en-US" sz="1400" dirty="0"/>
              <a:t> Improvement and validation of soil moisture algorithm using NOAA-CREST L-band microwave </a:t>
            </a:r>
            <a:r>
              <a:rPr lang="en-US" sz="1400" dirty="0" smtClean="0"/>
              <a:t>radiometer</a:t>
            </a:r>
          </a:p>
          <a:p>
            <a:pPr eaLnBrk="1" hangingPunct="1">
              <a:buFontTx/>
              <a:buChar char="•"/>
            </a:pPr>
            <a:r>
              <a:rPr lang="en-US" sz="1400" dirty="0" smtClean="0"/>
              <a:t> Use of Geostationary satellites for drought monitoring. </a:t>
            </a:r>
            <a:endParaRPr lang="en-US" sz="1400" dirty="0"/>
          </a:p>
          <a:p>
            <a:pPr eaLnBrk="1" hangingPunct="1">
              <a:buFontTx/>
              <a:buChar char="•"/>
            </a:pPr>
            <a:r>
              <a:rPr lang="en-US" sz="1400" dirty="0"/>
              <a:t> </a:t>
            </a:r>
            <a:r>
              <a:rPr lang="en-US" sz="1400" dirty="0" smtClean="0"/>
              <a:t>Global land surface emissivity product</a:t>
            </a:r>
            <a:endParaRPr lang="en-US" sz="1400" dirty="0"/>
          </a:p>
          <a:p>
            <a:pPr eaLnBrk="1" hangingPunct="1">
              <a:buFontTx/>
              <a:buChar char="•"/>
            </a:pPr>
            <a:r>
              <a:rPr lang="en-US" sz="1400" dirty="0" smtClean="0"/>
              <a:t> wetlands </a:t>
            </a:r>
            <a:r>
              <a:rPr lang="en-US" sz="1400" dirty="0"/>
              <a:t>and inundation maps </a:t>
            </a:r>
          </a:p>
        </p:txBody>
      </p:sp>
      <p:pic>
        <p:nvPicPr>
          <p:cNvPr id="3077" name="Picture 2" descr="E:\Copy of noaacrest_banner_large.jpg"/>
          <p:cNvPicPr>
            <a:picLocks noChangeAspect="1" noChangeArrowheads="1"/>
          </p:cNvPicPr>
          <p:nvPr/>
        </p:nvPicPr>
        <p:blipFill>
          <a:blip r:embed="rId2">
            <a:clrChange>
              <a:clrFrom>
                <a:srgbClr val="FAF9F4"/>
              </a:clrFrom>
              <a:clrTo>
                <a:srgbClr val="FAF9F4">
                  <a:alpha val="0"/>
                </a:srgbClr>
              </a:clrTo>
            </a:clrChange>
            <a:extLst>
              <a:ext uri="{28A0092B-C50C-407E-A947-70E740481C1C}">
                <a14:useLocalDpi xmlns:a14="http://schemas.microsoft.com/office/drawing/2010/main" val="0"/>
              </a:ext>
            </a:extLst>
          </a:blip>
          <a:srcRect/>
          <a:stretch>
            <a:fillRect/>
          </a:stretch>
        </p:blipFill>
        <p:spPr bwMode="auto">
          <a:xfrm>
            <a:off x="3886200" y="0"/>
            <a:ext cx="52578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
          <p:cNvGrpSpPr>
            <a:grpSpLocks/>
          </p:cNvGrpSpPr>
          <p:nvPr/>
        </p:nvGrpSpPr>
        <p:grpSpPr bwMode="auto">
          <a:xfrm>
            <a:off x="3481012" y="2743200"/>
            <a:ext cx="4215188" cy="3580889"/>
            <a:chOff x="432" y="-36"/>
            <a:chExt cx="4599" cy="3876"/>
          </a:xfrm>
        </p:grpSpPr>
        <p:pic>
          <p:nvPicPr>
            <p:cNvPr id="12" name="Picture 3" descr="7 Reasons Why You Shouldnt Wait To Invest In SEO"/>
            <p:cNvPicPr>
              <a:picLocks noChangeAspect="1" noChangeArrowheads="1"/>
            </p:cNvPicPr>
            <p:nvPr/>
          </p:nvPicPr>
          <p:blipFill>
            <a:blip r:embed="rId3">
              <a:extLst>
                <a:ext uri="{28A0092B-C50C-407E-A947-70E740481C1C}">
                  <a14:useLocalDpi xmlns:a14="http://schemas.microsoft.com/office/drawing/2010/main" val="0"/>
                </a:ext>
              </a:extLst>
            </a:blip>
            <a:srcRect t="13921"/>
            <a:stretch>
              <a:fillRect/>
            </a:stretch>
          </p:blipFill>
          <p:spPr bwMode="auto">
            <a:xfrm>
              <a:off x="723" y="1320"/>
              <a:ext cx="2606" cy="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7 Reasons Why You Shouldnt Wait To Invest In S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 y="2116"/>
              <a:ext cx="2606" cy="1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anEx-SM10"/>
            <p:cNvPicPr>
              <a:picLocks noChangeAspect="1" noChangeArrowheads="1"/>
            </p:cNvPicPr>
            <p:nvPr/>
          </p:nvPicPr>
          <p:blipFill>
            <a:blip r:embed="rId5">
              <a:extLst>
                <a:ext uri="{28A0092B-C50C-407E-A947-70E740481C1C}">
                  <a14:useLocalDpi xmlns:a14="http://schemas.microsoft.com/office/drawing/2010/main" val="0"/>
                </a:ext>
              </a:extLst>
            </a:blip>
            <a:srcRect l="24001" t="30075" r="61777"/>
            <a:stretch>
              <a:fillRect/>
            </a:stretch>
          </p:blipFill>
          <p:spPr bwMode="auto">
            <a:xfrm>
              <a:off x="2420" y="1966"/>
              <a:ext cx="707" cy="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anEx-SM10"/>
            <p:cNvPicPr>
              <a:picLocks noChangeAspect="1" noChangeArrowheads="1"/>
            </p:cNvPicPr>
            <p:nvPr/>
          </p:nvPicPr>
          <p:blipFill>
            <a:blip r:embed="rId5">
              <a:extLst>
                <a:ext uri="{28A0092B-C50C-407E-A947-70E740481C1C}">
                  <a14:useLocalDpi xmlns:a14="http://schemas.microsoft.com/office/drawing/2010/main" val="0"/>
                </a:ext>
              </a:extLst>
            </a:blip>
            <a:srcRect l="4889" t="30075" r="80000" b="6967"/>
            <a:stretch>
              <a:fillRect/>
            </a:stretch>
          </p:blipFill>
          <p:spPr bwMode="auto">
            <a:xfrm>
              <a:off x="3462" y="1512"/>
              <a:ext cx="968" cy="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family and radiometer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7" y="2530"/>
              <a:ext cx="469" cy="5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 y="2990"/>
              <a:ext cx="641" cy="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descr="rcm"/>
            <p:cNvPicPr>
              <a:picLocks noChangeAspect="1" noChangeArrowheads="1"/>
            </p:cNvPicPr>
            <p:nvPr/>
          </p:nvPicPr>
          <p:blipFill>
            <a:blip r:embed="rId8">
              <a:extLst>
                <a:ext uri="{28A0092B-C50C-407E-A947-70E740481C1C}">
                  <a14:useLocalDpi xmlns:a14="http://schemas.microsoft.com/office/drawing/2010/main" val="0"/>
                </a:ext>
              </a:extLst>
            </a:blip>
            <a:srcRect l="65874" r="10915" b="15805"/>
            <a:stretch>
              <a:fillRect/>
            </a:stretch>
          </p:blipFill>
          <p:spPr bwMode="auto">
            <a:xfrm rot="3161079">
              <a:off x="3277" y="2052"/>
              <a:ext cx="506" cy="2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cm"/>
            <p:cNvPicPr>
              <a:picLocks noChangeAspect="1" noChangeArrowheads="1"/>
            </p:cNvPicPr>
            <p:nvPr/>
          </p:nvPicPr>
          <p:blipFill>
            <a:blip r:embed="rId8">
              <a:extLst>
                <a:ext uri="{28A0092B-C50C-407E-A947-70E740481C1C}">
                  <a14:useLocalDpi xmlns:a14="http://schemas.microsoft.com/office/drawing/2010/main" val="0"/>
                </a:ext>
              </a:extLst>
            </a:blip>
            <a:srcRect l="65874" r="10915" b="15805"/>
            <a:stretch>
              <a:fillRect/>
            </a:stretch>
          </p:blipFill>
          <p:spPr bwMode="auto">
            <a:xfrm rot="3145464">
              <a:off x="1501" y="11"/>
              <a:ext cx="506" cy="26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
            <p:cNvSpPr txBox="1">
              <a:spLocks noChangeArrowheads="1"/>
            </p:cNvSpPr>
            <p:nvPr/>
          </p:nvSpPr>
          <p:spPr bwMode="auto">
            <a:xfrm rot="-2144495">
              <a:off x="3271" y="3589"/>
              <a:ext cx="746"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Upscaling</a:t>
              </a:r>
            </a:p>
          </p:txBody>
        </p:sp>
        <p:sp>
          <p:nvSpPr>
            <p:cNvPr id="21" name="Text Box 12"/>
            <p:cNvSpPr txBox="1">
              <a:spLocks noChangeArrowheads="1"/>
            </p:cNvSpPr>
            <p:nvPr/>
          </p:nvSpPr>
          <p:spPr bwMode="auto">
            <a:xfrm rot="-2144495">
              <a:off x="1006" y="1115"/>
              <a:ext cx="920"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Downscaling</a:t>
              </a:r>
            </a:p>
          </p:txBody>
        </p:sp>
        <p:sp>
          <p:nvSpPr>
            <p:cNvPr id="22" name="Text Box 13"/>
            <p:cNvSpPr txBox="1">
              <a:spLocks noChangeArrowheads="1"/>
            </p:cNvSpPr>
            <p:nvPr/>
          </p:nvSpPr>
          <p:spPr bwMode="auto">
            <a:xfrm rot="2957321">
              <a:off x="3206" y="-72"/>
              <a:ext cx="151"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200" b="1"/>
            </a:p>
          </p:txBody>
        </p:sp>
        <p:sp>
          <p:nvSpPr>
            <p:cNvPr id="23" name="AutoShape 14"/>
            <p:cNvSpPr>
              <a:spLocks noChangeArrowheads="1"/>
            </p:cNvSpPr>
            <p:nvPr/>
          </p:nvSpPr>
          <p:spPr bwMode="auto">
            <a:xfrm rot="-2104583">
              <a:off x="4416" y="2256"/>
              <a:ext cx="615" cy="306"/>
            </a:xfrm>
            <a:prstGeom prst="chevron">
              <a:avLst>
                <a:gd name="adj"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utoShape 15"/>
            <p:cNvSpPr>
              <a:spLocks noChangeArrowheads="1"/>
            </p:cNvSpPr>
            <p:nvPr/>
          </p:nvSpPr>
          <p:spPr bwMode="auto">
            <a:xfrm rot="8559680">
              <a:off x="2736" y="240"/>
              <a:ext cx="615" cy="306"/>
            </a:xfrm>
            <a:prstGeom prst="chevron">
              <a:avLst>
                <a:gd name="adj"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TextBox 3"/>
          <p:cNvSpPr txBox="1"/>
          <p:nvPr/>
        </p:nvSpPr>
        <p:spPr>
          <a:xfrm>
            <a:off x="152400" y="6195126"/>
            <a:ext cx="4543295" cy="369332"/>
          </a:xfrm>
          <a:prstGeom prst="rect">
            <a:avLst/>
          </a:prstGeom>
          <a:noFill/>
        </p:spPr>
        <p:txBody>
          <a:bodyPr wrap="none" rtlCol="0">
            <a:spAutoFit/>
          </a:bodyPr>
          <a:lstStyle/>
          <a:p>
            <a:r>
              <a:rPr lang="en-US" dirty="0">
                <a:hlinkClick r:id="rId9"/>
              </a:rPr>
              <a:t>http://water.ccny.cuny.edu/research-product</a:t>
            </a:r>
            <a:r>
              <a:rPr lang="en-US" dirty="0" smtClean="0">
                <a:hlinkClick r:id="rId9"/>
              </a:rPr>
              <a:t>/</a:t>
            </a:r>
            <a:endParaRPr lang="en-US" dirty="0"/>
          </a:p>
        </p:txBody>
      </p:sp>
    </p:spTree>
    <p:extLst>
      <p:ext uri="{BB962C8B-B14F-4D97-AF65-F5344CB8AC3E}">
        <p14:creationId xmlns:p14="http://schemas.microsoft.com/office/powerpoint/2010/main" val="2438436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Background </a:t>
            </a:r>
            <a:endParaRPr lang="en-US" sz="3600" b="1" dirty="0"/>
          </a:p>
        </p:txBody>
      </p:sp>
      <p:sp>
        <p:nvSpPr>
          <p:cNvPr id="3" name="Content Placeholder 2"/>
          <p:cNvSpPr>
            <a:spLocks noGrp="1"/>
          </p:cNvSpPr>
          <p:nvPr>
            <p:ph idx="1"/>
          </p:nvPr>
        </p:nvSpPr>
        <p:spPr/>
        <p:txBody>
          <a:bodyPr/>
          <a:lstStyle/>
          <a:p>
            <a:r>
              <a:rPr lang="en-US" dirty="0" smtClean="0"/>
              <a:t>The Advanced Technology Microwave Sounder (ATMS) onboard </a:t>
            </a:r>
            <a:r>
              <a:rPr lang="en-US" dirty="0" err="1" smtClean="0"/>
              <a:t>Soumi</a:t>
            </a:r>
            <a:r>
              <a:rPr lang="en-US" dirty="0" smtClean="0"/>
              <a:t>-NPP:</a:t>
            </a:r>
          </a:p>
          <a:p>
            <a:pPr lvl="1"/>
            <a:r>
              <a:rPr lang="en-US" sz="2400" dirty="0" smtClean="0"/>
              <a:t>One of the five sensor payloads on NPP</a:t>
            </a:r>
          </a:p>
          <a:p>
            <a:pPr lvl="1"/>
            <a:r>
              <a:rPr lang="en-US" sz="2400" dirty="0" smtClean="0"/>
              <a:t>Launched on October 28, 2011</a:t>
            </a:r>
          </a:p>
          <a:p>
            <a:pPr lvl="1"/>
            <a:r>
              <a:rPr lang="en-US" sz="2400" dirty="0" smtClean="0"/>
              <a:t>NOAA-NASA Joint project</a:t>
            </a:r>
          </a:p>
          <a:p>
            <a:pPr lvl="1"/>
            <a:r>
              <a:rPr lang="en-US" sz="2400" dirty="0" smtClean="0"/>
              <a:t>Cross-track scanning radiometer</a:t>
            </a:r>
          </a:p>
          <a:p>
            <a:pPr lvl="1"/>
            <a:r>
              <a:rPr lang="en-US" sz="2400" dirty="0" smtClean="0"/>
              <a:t>22 channel Microwave Sounder (23 to 183 GHz)</a:t>
            </a:r>
          </a:p>
          <a:p>
            <a:pPr lvl="1"/>
            <a:r>
              <a:rPr lang="en-US" sz="2400" dirty="0" smtClean="0"/>
              <a:t>~35 km spatial resolution</a:t>
            </a:r>
          </a:p>
          <a:p>
            <a:pPr lvl="1"/>
            <a:r>
              <a:rPr lang="en-US" sz="2400" dirty="0" smtClean="0"/>
              <a:t>Better than existing AMSU in terms of capabilities</a:t>
            </a:r>
            <a:endParaRPr lang="en-US" sz="2400" dirty="0"/>
          </a:p>
        </p:txBody>
      </p:sp>
      <p:sp>
        <p:nvSpPr>
          <p:cNvPr id="7" name="Footer Placeholder 6"/>
          <p:cNvSpPr>
            <a:spLocks noGrp="1"/>
          </p:cNvSpPr>
          <p:nvPr>
            <p:ph type="ftr" sz="quarter" idx="11"/>
          </p:nvPr>
        </p:nvSpPr>
        <p:spPr/>
        <p:txBody>
          <a:bodyPr/>
          <a:lstStyle/>
          <a:p>
            <a:r>
              <a:rPr lang="en-US" smtClean="0"/>
              <a:t>CREST-Symposium, 2013</a:t>
            </a:r>
            <a:endParaRPr lang="en-US"/>
          </a:p>
        </p:txBody>
      </p:sp>
      <p:sp>
        <p:nvSpPr>
          <p:cNvPr id="6" name="Slide Number Placeholder 5"/>
          <p:cNvSpPr>
            <a:spLocks noGrp="1"/>
          </p:cNvSpPr>
          <p:nvPr>
            <p:ph type="sldNum" sz="quarter" idx="12"/>
          </p:nvPr>
        </p:nvSpPr>
        <p:spPr/>
        <p:txBody>
          <a:bodyPr/>
          <a:lstStyle/>
          <a:p>
            <a:fld id="{EB68E42B-2978-4AE1-9DE9-FF99FEEB9CB8}" type="slidenum">
              <a:rPr lang="en-US" smtClean="0"/>
              <a:pPr/>
              <a:t>3</a:t>
            </a:fld>
            <a:endParaRPr lang="en-US"/>
          </a:p>
        </p:txBody>
      </p:sp>
      <p:pic>
        <p:nvPicPr>
          <p:cNvPr id="4" name="Picture 3" descr="nppsclabeled.jpg"/>
          <p:cNvPicPr>
            <a:picLocks noChangeAspect="1"/>
          </p:cNvPicPr>
          <p:nvPr/>
        </p:nvPicPr>
        <p:blipFill>
          <a:blip r:embed="rId2" cstate="print"/>
          <a:stretch>
            <a:fillRect/>
          </a:stretch>
        </p:blipFill>
        <p:spPr>
          <a:xfrm>
            <a:off x="7467600" y="2362200"/>
            <a:ext cx="1676400" cy="3248790"/>
          </a:xfrm>
          <a:prstGeom prst="rect">
            <a:avLst/>
          </a:prstGeom>
        </p:spPr>
      </p:pic>
      <p:sp>
        <p:nvSpPr>
          <p:cNvPr id="5" name="TextBox 4"/>
          <p:cNvSpPr txBox="1"/>
          <p:nvPr/>
        </p:nvSpPr>
        <p:spPr>
          <a:xfrm>
            <a:off x="7467600" y="5638800"/>
            <a:ext cx="1676400" cy="369332"/>
          </a:xfrm>
          <a:prstGeom prst="rect">
            <a:avLst/>
          </a:prstGeom>
          <a:noFill/>
        </p:spPr>
        <p:txBody>
          <a:bodyPr wrap="square" rtlCol="0">
            <a:spAutoFit/>
          </a:bodyPr>
          <a:lstStyle/>
          <a:p>
            <a:pPr algn="ctr"/>
            <a:r>
              <a:rPr lang="en-US" b="1" dirty="0" err="1" smtClean="0">
                <a:solidFill>
                  <a:srgbClr val="FF0000"/>
                </a:solidFill>
              </a:rPr>
              <a:t>Soumi</a:t>
            </a:r>
            <a:r>
              <a:rPr lang="en-US" b="1" dirty="0" smtClean="0">
                <a:solidFill>
                  <a:srgbClr val="FF0000"/>
                </a:solidFill>
              </a:rPr>
              <a:t>-NPP</a:t>
            </a:r>
            <a:endParaRPr lang="en-US" b="1" dirty="0">
              <a:solidFill>
                <a:srgbClr val="FF0000"/>
              </a:solidFill>
            </a:endParaRPr>
          </a:p>
        </p:txBody>
      </p:sp>
      <p:pic>
        <p:nvPicPr>
          <p:cNvPr id="8" name="Picture 3" descr="NOAA-CREST LOGO"/>
          <p:cNvPicPr>
            <a:picLocks noChangeAspect="1" noChangeArrowheads="1"/>
          </p:cNvPicPr>
          <p:nvPr/>
        </p:nvPicPr>
        <p:blipFill>
          <a:blip r:embed="rId3" cstate="print"/>
          <a:srcRect/>
          <a:stretch>
            <a:fillRect/>
          </a:stretch>
        </p:blipFill>
        <p:spPr bwMode="auto">
          <a:xfrm>
            <a:off x="5943600" y="0"/>
            <a:ext cx="32004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Methodology </a:t>
            </a:r>
            <a:endParaRPr lang="en-US" sz="3600" b="1" dirty="0"/>
          </a:p>
        </p:txBody>
      </p:sp>
      <p:sp>
        <p:nvSpPr>
          <p:cNvPr id="3" name="Content Placeholder 2"/>
          <p:cNvSpPr>
            <a:spLocks noGrp="1"/>
          </p:cNvSpPr>
          <p:nvPr>
            <p:ph idx="1"/>
          </p:nvPr>
        </p:nvSpPr>
        <p:spPr/>
        <p:txBody>
          <a:bodyPr>
            <a:normAutofit/>
          </a:bodyPr>
          <a:lstStyle/>
          <a:p>
            <a:r>
              <a:rPr lang="en-US" sz="2600" dirty="0" smtClean="0"/>
              <a:t>ATMS/AMSU include window channels (23.8, 31.4, 50.3 and 89.0 GHz) to monitor surface features, such as soil moisture. </a:t>
            </a:r>
          </a:p>
          <a:p>
            <a:r>
              <a:rPr lang="en-US" sz="2600" dirty="0" smtClean="0"/>
              <a:t>A combination of two or more of these channels can be used for a qualitative soil wetness estimation</a:t>
            </a:r>
          </a:p>
          <a:p>
            <a:r>
              <a:rPr lang="en-US" sz="2600" dirty="0" smtClean="0"/>
              <a:t>There are two well established methodologies to monitor inundation/flood using Microwave BT measurements.</a:t>
            </a:r>
          </a:p>
          <a:p>
            <a:pPr lvl="1"/>
            <a:r>
              <a:rPr lang="en-US" dirty="0" smtClean="0"/>
              <a:t>PRVI (Polarization Ratio Variational Index)</a:t>
            </a:r>
          </a:p>
          <a:p>
            <a:pPr lvl="1"/>
            <a:r>
              <a:rPr lang="en-US" dirty="0" smtClean="0"/>
              <a:t>SWVI (Soil Wetness Variational Index)</a:t>
            </a:r>
            <a:endParaRPr lang="en-US" dirty="0"/>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4" name="Slide Number Placeholder 3"/>
          <p:cNvSpPr>
            <a:spLocks noGrp="1"/>
          </p:cNvSpPr>
          <p:nvPr>
            <p:ph type="sldNum" sz="quarter" idx="12"/>
          </p:nvPr>
        </p:nvSpPr>
        <p:spPr/>
        <p:txBody>
          <a:bodyPr/>
          <a:lstStyle/>
          <a:p>
            <a:fld id="{EB68E42B-2978-4AE1-9DE9-FF99FEEB9CB8}" type="slidenum">
              <a:rPr lang="en-US" smtClean="0"/>
              <a:pPr/>
              <a:t>4</a:t>
            </a:fld>
            <a:endParaRPr lang="en-US"/>
          </a:p>
        </p:txBody>
      </p:sp>
      <p:pic>
        <p:nvPicPr>
          <p:cNvPr id="6"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NOAA-CREST LOGO"/>
          <p:cNvPicPr>
            <a:picLocks noChangeAspect="1" noChangeArrowheads="1"/>
          </p:cNvPicPr>
          <p:nvPr/>
        </p:nvPicPr>
        <p:blipFill>
          <a:blip r:embed="rId3"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Polarization Ratio Variational Index (PRVI)</a:t>
            </a:r>
            <a:endParaRPr lang="en-US" sz="3200" b="1" dirty="0"/>
          </a:p>
        </p:txBody>
      </p:sp>
      <p:sp>
        <p:nvSpPr>
          <p:cNvPr id="3" name="Content Placeholder 2"/>
          <p:cNvSpPr>
            <a:spLocks noGrp="1"/>
          </p:cNvSpPr>
          <p:nvPr>
            <p:ph idx="1"/>
          </p:nvPr>
        </p:nvSpPr>
        <p:spPr/>
        <p:txBody>
          <a:bodyPr/>
          <a:lstStyle/>
          <a:p>
            <a:r>
              <a:rPr lang="en-US" sz="2400" b="1" dirty="0" smtClean="0"/>
              <a:t>PRVI (</a:t>
            </a:r>
            <a:r>
              <a:rPr lang="en-US" sz="2400" b="1" dirty="0" err="1" smtClean="0"/>
              <a:t>Temimi</a:t>
            </a:r>
            <a:r>
              <a:rPr lang="en-US" sz="2400" b="1" dirty="0" smtClean="0"/>
              <a:t> et al., 2008, 2011), used to study the major flooding in Iowa in 2008</a:t>
            </a:r>
            <a:r>
              <a:rPr lang="en-US" sz="2400" b="1" dirty="0"/>
              <a:t>.</a:t>
            </a:r>
            <a:endParaRPr lang="en-US" sz="2400" b="1" dirty="0" smtClean="0"/>
          </a:p>
          <a:p>
            <a:endParaRPr lang="en-US" dirty="0" smtClean="0"/>
          </a:p>
          <a:p>
            <a:endParaRPr lang="en-US" dirty="0"/>
          </a:p>
        </p:txBody>
      </p:sp>
      <p:sp>
        <p:nvSpPr>
          <p:cNvPr id="8" name="Footer Placeholder 7"/>
          <p:cNvSpPr>
            <a:spLocks noGrp="1"/>
          </p:cNvSpPr>
          <p:nvPr>
            <p:ph type="ftr" sz="quarter" idx="11"/>
          </p:nvPr>
        </p:nvSpPr>
        <p:spPr/>
        <p:txBody>
          <a:bodyPr/>
          <a:lstStyle/>
          <a:p>
            <a:r>
              <a:rPr lang="en-US" smtClean="0"/>
              <a:t>CREST-Symposium, 2013</a:t>
            </a:r>
            <a:endParaRPr lang="en-US"/>
          </a:p>
        </p:txBody>
      </p:sp>
      <p:sp>
        <p:nvSpPr>
          <p:cNvPr id="7" name="Slide Number Placeholder 6"/>
          <p:cNvSpPr>
            <a:spLocks noGrp="1"/>
          </p:cNvSpPr>
          <p:nvPr>
            <p:ph type="sldNum" sz="quarter" idx="12"/>
          </p:nvPr>
        </p:nvSpPr>
        <p:spPr/>
        <p:txBody>
          <a:bodyPr/>
          <a:lstStyle/>
          <a:p>
            <a:fld id="{EB68E42B-2978-4AE1-9DE9-FF99FEEB9CB8}" type="slidenum">
              <a:rPr lang="en-US" smtClean="0"/>
              <a:pPr/>
              <a:t>5</a:t>
            </a:fld>
            <a:endParaRPr lang="en-US"/>
          </a:p>
        </p:txBody>
      </p:sp>
      <p:graphicFrame>
        <p:nvGraphicFramePr>
          <p:cNvPr id="1027" name="Object 3"/>
          <p:cNvGraphicFramePr>
            <a:graphicFrameLocks noChangeAspect="1"/>
          </p:cNvGraphicFramePr>
          <p:nvPr/>
        </p:nvGraphicFramePr>
        <p:xfrm>
          <a:off x="3044825" y="2667000"/>
          <a:ext cx="2367589" cy="990600"/>
        </p:xfrm>
        <a:graphic>
          <a:graphicData uri="http://schemas.openxmlformats.org/presentationml/2006/ole">
            <mc:AlternateContent xmlns:mc="http://schemas.openxmlformats.org/markup-compatibility/2006">
              <mc:Choice xmlns:v="urn:schemas-microsoft-com:vml" Requires="v">
                <p:oleObj spid="_x0000_s1034" name="Equation" r:id="rId4" imgW="1041120" imgH="431640" progId="Equation.3">
                  <p:embed/>
                </p:oleObj>
              </mc:Choice>
              <mc:Fallback>
                <p:oleObj name="Equation" r:id="rId4" imgW="1041120" imgH="4316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825" y="2667000"/>
                        <a:ext cx="2367589" cy="990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8"/>
          <p:cNvSpPr txBox="1">
            <a:spLocks noChangeArrowheads="1"/>
          </p:cNvSpPr>
          <p:nvPr/>
        </p:nvSpPr>
        <p:spPr bwMode="auto">
          <a:xfrm>
            <a:off x="304800" y="3810000"/>
            <a:ext cx="8458200" cy="2554545"/>
          </a:xfrm>
          <a:prstGeom prst="rect">
            <a:avLst/>
          </a:prstGeom>
          <a:noFill/>
          <a:ln w="9525">
            <a:noFill/>
            <a:miter lim="800000"/>
            <a:headEnd/>
            <a:tailEnd/>
          </a:ln>
          <a:effectLst/>
        </p:spPr>
        <p:txBody>
          <a:bodyPr wrap="square">
            <a:spAutoFit/>
          </a:bodyPr>
          <a:lstStyle/>
          <a:p>
            <a:r>
              <a:rPr lang="en-US" sz="2000" b="1" dirty="0"/>
              <a:t>Where, </a:t>
            </a:r>
            <a:r>
              <a:rPr lang="en-US" sz="2000" b="1" dirty="0" err="1"/>
              <a:t>μi</a:t>
            </a:r>
            <a:r>
              <a:rPr lang="en-US" sz="2000" b="1" dirty="0"/>
              <a:t> and </a:t>
            </a:r>
            <a:r>
              <a:rPr lang="en-US" sz="2000" b="1" dirty="0" err="1"/>
              <a:t>σi</a:t>
            </a:r>
            <a:r>
              <a:rPr lang="en-US" sz="2000" b="1" dirty="0"/>
              <a:t> are average and standard deviation of the </a:t>
            </a:r>
            <a:r>
              <a:rPr lang="en-US" sz="2000" b="1" dirty="0" smtClean="0"/>
              <a:t>Polarization Ratio, </a:t>
            </a:r>
            <a:r>
              <a:rPr lang="en-US" sz="2000" b="1" dirty="0" smtClean="0">
                <a:solidFill>
                  <a:srgbClr val="0070C0"/>
                </a:solidFill>
              </a:rPr>
              <a:t>PR</a:t>
            </a:r>
            <a:r>
              <a:rPr lang="en-US" sz="2000" b="1" dirty="0">
                <a:solidFill>
                  <a:srgbClr val="0070C0"/>
                </a:solidFill>
              </a:rPr>
              <a:t>=(</a:t>
            </a:r>
            <a:r>
              <a:rPr lang="en-US" sz="2000" b="1" dirty="0" err="1">
                <a:solidFill>
                  <a:srgbClr val="0070C0"/>
                </a:solidFill>
              </a:rPr>
              <a:t>Tbv-Tbh</a:t>
            </a:r>
            <a:r>
              <a:rPr lang="en-US" sz="2000" b="1" dirty="0">
                <a:solidFill>
                  <a:srgbClr val="0070C0"/>
                </a:solidFill>
              </a:rPr>
              <a:t>)/(</a:t>
            </a:r>
            <a:r>
              <a:rPr lang="en-US" sz="2000" b="1" dirty="0" err="1">
                <a:solidFill>
                  <a:srgbClr val="0070C0"/>
                </a:solidFill>
              </a:rPr>
              <a:t>Tbv+Tbh</a:t>
            </a:r>
            <a:r>
              <a:rPr lang="en-US" sz="2000" b="1" dirty="0">
                <a:solidFill>
                  <a:srgbClr val="0070C0"/>
                </a:solidFill>
              </a:rPr>
              <a:t>) </a:t>
            </a:r>
            <a:r>
              <a:rPr lang="en-US" sz="2000" b="1" dirty="0"/>
              <a:t>respectively for a given month </a:t>
            </a:r>
            <a:r>
              <a:rPr lang="en-US" sz="2000" b="1" dirty="0" err="1"/>
              <a:t>i</a:t>
            </a:r>
            <a:r>
              <a:rPr lang="en-US" sz="2000" b="1" dirty="0"/>
              <a:t>. Average and standard deviation were estimated on a monthly basis to account for changes in surface conditions </a:t>
            </a:r>
            <a:r>
              <a:rPr lang="en-US" sz="2000" b="1" dirty="0" smtClean="0"/>
              <a:t>(i.e. </a:t>
            </a:r>
            <a:r>
              <a:rPr lang="en-US" sz="2000" b="1" dirty="0"/>
              <a:t>soil roughness and vegetation density) which might affect the microwave signal. </a:t>
            </a:r>
            <a:endParaRPr lang="en-US" sz="2000" b="1" dirty="0" smtClean="0"/>
          </a:p>
          <a:p>
            <a:pPr lvl="1">
              <a:buFont typeface="Arial" pitchFamily="34" charset="0"/>
              <a:buChar char="•"/>
            </a:pPr>
            <a:r>
              <a:rPr lang="en-US" sz="2000" b="1" dirty="0"/>
              <a:t> </a:t>
            </a:r>
            <a:r>
              <a:rPr lang="en-US" sz="2000" b="1" dirty="0" smtClean="0"/>
              <a:t>	Theoretically PRVI ranges from negative infinity to positive infinity.</a:t>
            </a:r>
          </a:p>
          <a:p>
            <a:pPr lvl="1">
              <a:buFont typeface="Arial" pitchFamily="34" charset="0"/>
              <a:buChar char="•"/>
            </a:pPr>
            <a:r>
              <a:rPr lang="en-US" sz="2000" b="1" dirty="0" smtClean="0"/>
              <a:t> 	Positive PRVI means surface wetness</a:t>
            </a:r>
          </a:p>
          <a:p>
            <a:pPr lvl="1">
              <a:buFont typeface="Arial" pitchFamily="34" charset="0"/>
              <a:buChar char="•"/>
            </a:pPr>
            <a:r>
              <a:rPr lang="en-US" sz="2000" b="1" dirty="0" smtClean="0"/>
              <a:t> 	Negative PRVI means the area is drier than normal (long term mean)</a:t>
            </a:r>
            <a:endParaRPr lang="en-US" sz="20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OAA-CREST LOGO"/>
          <p:cNvPicPr>
            <a:picLocks noChangeAspect="1" noChangeArrowheads="1"/>
          </p:cNvPicPr>
          <p:nvPr/>
        </p:nvPicPr>
        <p:blipFill>
          <a:blip r:embed="rId2"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Example: using PRVI for the 2008 Iowa flooding</a:t>
            </a:r>
            <a:endParaRPr lang="en-US" sz="3200" b="1" dirty="0"/>
          </a:p>
        </p:txBody>
      </p:sp>
      <p:sp>
        <p:nvSpPr>
          <p:cNvPr id="9" name="Footer Placeholder 8"/>
          <p:cNvSpPr>
            <a:spLocks noGrp="1"/>
          </p:cNvSpPr>
          <p:nvPr>
            <p:ph type="ftr" sz="quarter" idx="11"/>
          </p:nvPr>
        </p:nvSpPr>
        <p:spPr/>
        <p:txBody>
          <a:bodyPr/>
          <a:lstStyle/>
          <a:p>
            <a:r>
              <a:rPr lang="en-US" smtClean="0"/>
              <a:t>CREST-Symposium, 2013</a:t>
            </a:r>
            <a:endParaRPr lang="en-US"/>
          </a:p>
        </p:txBody>
      </p:sp>
      <p:sp>
        <p:nvSpPr>
          <p:cNvPr id="8" name="Slide Number Placeholder 7"/>
          <p:cNvSpPr>
            <a:spLocks noGrp="1"/>
          </p:cNvSpPr>
          <p:nvPr>
            <p:ph type="sldNum" sz="quarter" idx="12"/>
          </p:nvPr>
        </p:nvSpPr>
        <p:spPr/>
        <p:txBody>
          <a:bodyPr/>
          <a:lstStyle/>
          <a:p>
            <a:fld id="{EB68E42B-2978-4AE1-9DE9-FF99FEEB9CB8}" type="slidenum">
              <a:rPr lang="en-US" smtClean="0"/>
              <a:pPr/>
              <a:t>6</a:t>
            </a:fld>
            <a:endParaRPr lang="en-US" dirty="0"/>
          </a:p>
        </p:txBody>
      </p:sp>
      <p:pic>
        <p:nvPicPr>
          <p:cNvPr id="4" name="Picture 5"/>
          <p:cNvPicPr>
            <a:picLocks noChangeAspect="1" noChangeArrowheads="1"/>
          </p:cNvPicPr>
          <p:nvPr/>
        </p:nvPicPr>
        <p:blipFill>
          <a:blip r:embed="rId3" cstate="print"/>
          <a:srcRect/>
          <a:stretch>
            <a:fillRect/>
          </a:stretch>
        </p:blipFill>
        <p:spPr bwMode="auto">
          <a:xfrm>
            <a:off x="1219200" y="1524000"/>
            <a:ext cx="6705600" cy="4575175"/>
          </a:xfrm>
          <a:prstGeom prst="rect">
            <a:avLst/>
          </a:prstGeom>
          <a:noFill/>
          <a:ln w="9525">
            <a:noFill/>
            <a:miter lim="800000"/>
            <a:headEnd/>
            <a:tailEnd/>
          </a:ln>
        </p:spPr>
      </p:pic>
      <p:sp>
        <p:nvSpPr>
          <p:cNvPr id="5" name="TextBox 4"/>
          <p:cNvSpPr txBox="1"/>
          <p:nvPr/>
        </p:nvSpPr>
        <p:spPr>
          <a:xfrm>
            <a:off x="1219200" y="6019800"/>
            <a:ext cx="6324600" cy="369332"/>
          </a:xfrm>
          <a:prstGeom prst="rect">
            <a:avLst/>
          </a:prstGeom>
          <a:noFill/>
        </p:spPr>
        <p:txBody>
          <a:bodyPr wrap="square" rtlCol="0">
            <a:spAutoFit/>
          </a:bodyPr>
          <a:lstStyle/>
          <a:p>
            <a:pPr algn="ctr"/>
            <a:r>
              <a:rPr lang="en-US" dirty="0" smtClean="0"/>
              <a:t>Assessing Iowa flooding using PRVI (</a:t>
            </a:r>
            <a:r>
              <a:rPr lang="en-US" dirty="0" err="1" smtClean="0"/>
              <a:t>Temimi</a:t>
            </a:r>
            <a:r>
              <a:rPr lang="en-US" dirty="0" smtClean="0"/>
              <a:t> et al., 2011)</a:t>
            </a:r>
            <a:endParaRPr lang="en-US" dirty="0"/>
          </a:p>
        </p:txBody>
      </p:sp>
      <p:sp>
        <p:nvSpPr>
          <p:cNvPr id="6" name="Oval 5"/>
          <p:cNvSpPr/>
          <p:nvPr/>
        </p:nvSpPr>
        <p:spPr>
          <a:xfrm>
            <a:off x="3962400" y="1981200"/>
            <a:ext cx="1600200" cy="1676400"/>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Callout 1 (Border and Accent Bar) 6"/>
          <p:cNvSpPr/>
          <p:nvPr/>
        </p:nvSpPr>
        <p:spPr>
          <a:xfrm>
            <a:off x="7391400" y="2057400"/>
            <a:ext cx="1752600" cy="762000"/>
          </a:xfrm>
          <a:prstGeom prst="accentBorderCallout1">
            <a:avLst>
              <a:gd name="adj1" fmla="val 18750"/>
              <a:gd name="adj2" fmla="val -8333"/>
              <a:gd name="adj3" fmla="val 85227"/>
              <a:gd name="adj4" fmla="val -10631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High values of PR during Iowa’s 2008 flooding</a:t>
            </a:r>
            <a:endParaRPr lang="en-US" sz="1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10"/>
          <p:cNvSpPr txBox="1">
            <a:spLocks noChangeArrowheads="1"/>
          </p:cNvSpPr>
          <p:nvPr/>
        </p:nvSpPr>
        <p:spPr bwMode="auto">
          <a:xfrm>
            <a:off x="0" y="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spcBef>
                <a:spcPct val="50000"/>
              </a:spcBef>
            </a:pPr>
            <a:endParaRPr lang="en-US">
              <a:cs typeface="Arial" pitchFamily="34" charset="0"/>
            </a:endParaRPr>
          </a:p>
        </p:txBody>
      </p:sp>
      <p:pic>
        <p:nvPicPr>
          <p:cNvPr id="7171" name="Picture 3" descr="NOAA-CRES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152400" y="5913438"/>
            <a:ext cx="3048000" cy="458787"/>
          </a:xfrm>
          <a:prstGeom prst="rect">
            <a:avLst/>
          </a:prstGeom>
          <a:noFill/>
          <a:ln w="9525">
            <a:noFill/>
            <a:miter lim="800000"/>
            <a:headEnd/>
            <a:tailEnd/>
          </a:ln>
          <a:effectLst/>
        </p:spPr>
        <p:txBody>
          <a:bodyPr anchor="ctr">
            <a:spAutoFit/>
          </a:bodyPr>
          <a:lstStyle/>
          <a:p>
            <a:pPr algn="just">
              <a:defRPr/>
            </a:pPr>
            <a:r>
              <a:rPr lang="en-US" sz="800" b="1">
                <a:effectLst>
                  <a:outerShdw blurRad="38100" dist="38100" dir="2700000" algn="tl">
                    <a:srgbClr val="C0C0C0"/>
                  </a:outerShdw>
                </a:effectLst>
              </a:rPr>
              <a:t>PRVI values obtained on June 9th, 2008 compared with observed water levels above flood stage as provide by the USGS (</a:t>
            </a:r>
            <a:r>
              <a:rPr lang="en-US" sz="800" b="1">
                <a:effectLst>
                  <a:outerShdw blurRad="38100" dist="38100" dir="2700000" algn="tl">
                    <a:srgbClr val="C0C0C0"/>
                  </a:outerShdw>
                </a:effectLst>
                <a:hlinkClick r:id="rId5"/>
              </a:rPr>
              <a:t>http://water.usgs.gov/osw/</a:t>
            </a:r>
            <a:r>
              <a:rPr lang="en-US" sz="800" b="1">
                <a:effectLst>
                  <a:outerShdw blurRad="38100" dist="38100" dir="2700000" algn="tl">
                    <a:srgbClr val="C0C0C0"/>
                  </a:outerShdw>
                </a:effectLst>
              </a:rPr>
              <a:t>)</a:t>
            </a:r>
          </a:p>
        </p:txBody>
      </p:sp>
      <p:pic>
        <p:nvPicPr>
          <p:cNvPr id="7173" name="Picture 5"/>
          <p:cNvPicPr>
            <a:picLocks noChangeArrowheads="1"/>
          </p:cNvPicPr>
          <p:nvPr/>
        </p:nvPicPr>
        <p:blipFill>
          <a:blip r:embed="rId6" cstate="print">
            <a:extLst>
              <a:ext uri="{28A0092B-C50C-407E-A947-70E740481C1C}">
                <a14:useLocalDpi xmlns:a14="http://schemas.microsoft.com/office/drawing/2010/main" val="0"/>
              </a:ext>
            </a:extLst>
          </a:blip>
          <a:srcRect l="8475" b="13063"/>
          <a:stretch>
            <a:fillRect/>
          </a:stretch>
        </p:blipFill>
        <p:spPr bwMode="auto">
          <a:xfrm>
            <a:off x="152400" y="4419600"/>
            <a:ext cx="3106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ChangeArrowheads="1"/>
          </p:cNvSpPr>
          <p:nvPr/>
        </p:nvSpPr>
        <p:spPr bwMode="auto">
          <a:xfrm>
            <a:off x="1447800" y="4724400"/>
            <a:ext cx="915988" cy="642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175" name="Picture 7" descr="Flood_L2A"/>
          <p:cNvPicPr>
            <a:picLocks noChangeAspect="1" noChangeArrowheads="1"/>
          </p:cNvPicPr>
          <p:nvPr/>
        </p:nvPicPr>
        <p:blipFill>
          <a:blip r:embed="rId7">
            <a:extLst>
              <a:ext uri="{28A0092B-C50C-407E-A947-70E740481C1C}">
                <a14:useLocalDpi xmlns:a14="http://schemas.microsoft.com/office/drawing/2010/main" val="0"/>
              </a:ext>
            </a:extLst>
          </a:blip>
          <a:srcRect l="6250" t="8588" r="10320" b="14122"/>
          <a:stretch>
            <a:fillRect/>
          </a:stretch>
        </p:blipFill>
        <p:spPr bwMode="auto">
          <a:xfrm>
            <a:off x="152400" y="2819400"/>
            <a:ext cx="3124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8"/>
          <p:cNvSpPr txBox="1">
            <a:spLocks noChangeArrowheads="1"/>
          </p:cNvSpPr>
          <p:nvPr/>
        </p:nvSpPr>
        <p:spPr bwMode="auto">
          <a:xfrm>
            <a:off x="0" y="152400"/>
            <a:ext cx="8077200" cy="336550"/>
          </a:xfrm>
          <a:prstGeom prst="rect">
            <a:avLst/>
          </a:prstGeom>
          <a:noFill/>
          <a:ln w="9525">
            <a:noFill/>
            <a:miter lim="800000"/>
            <a:headEnd/>
            <a:tailEnd/>
          </a:ln>
          <a:effectLst/>
        </p:spPr>
        <p:txBody>
          <a:bodyPr>
            <a:spAutoFit/>
          </a:bodyPr>
          <a:lstStyle/>
          <a:p>
            <a:pPr>
              <a:defRPr/>
            </a:pPr>
            <a:r>
              <a:rPr lang="en-US" sz="1600" b="1" dirty="0">
                <a:effectLst>
                  <a:outerShdw blurRad="38100" dist="38100" dir="2700000" algn="tl">
                    <a:srgbClr val="C0C0C0"/>
                  </a:outerShdw>
                </a:effectLst>
                <a:cs typeface="Arial" charset="0"/>
              </a:rPr>
              <a:t>Flood and discharge monitoring during the 2008 Iowa flood using AMSR-E data</a:t>
            </a:r>
            <a:endParaRPr lang="en-US" b="1" dirty="0">
              <a:effectLst>
                <a:outerShdw blurRad="38100" dist="38100" dir="2700000" algn="tl">
                  <a:srgbClr val="C0C0C0"/>
                </a:outerShdw>
              </a:effectLst>
              <a:cs typeface="Arial" charset="0"/>
            </a:endParaRPr>
          </a:p>
        </p:txBody>
      </p:sp>
      <p:graphicFrame>
        <p:nvGraphicFramePr>
          <p:cNvPr id="7177" name="Object 9"/>
          <p:cNvGraphicFramePr>
            <a:graphicFrameLocks noChangeAspect="1"/>
          </p:cNvGraphicFramePr>
          <p:nvPr/>
        </p:nvGraphicFramePr>
        <p:xfrm>
          <a:off x="381000" y="1819275"/>
          <a:ext cx="1295400" cy="542925"/>
        </p:xfrm>
        <a:graphic>
          <a:graphicData uri="http://schemas.openxmlformats.org/presentationml/2006/ole">
            <mc:AlternateContent xmlns:mc="http://schemas.openxmlformats.org/markup-compatibility/2006">
              <mc:Choice xmlns:v="urn:schemas-microsoft-com:vml" Requires="v">
                <p:oleObj spid="_x0000_s4102" name="Equation" r:id="rId8" imgW="1040948" imgH="431613" progId="Equation.3">
                  <p:embed/>
                </p:oleObj>
              </mc:Choice>
              <mc:Fallback>
                <p:oleObj name="Equation" r:id="rId8" imgW="1040948" imgH="4316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819275"/>
                        <a:ext cx="1295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oleObj>
              </mc:Fallback>
            </mc:AlternateContent>
          </a:graphicData>
        </a:graphic>
      </p:graphicFrame>
      <p:sp>
        <p:nvSpPr>
          <p:cNvPr id="2" name="Rectangle 10"/>
          <p:cNvSpPr>
            <a:spLocks noChangeArrowheads="1"/>
          </p:cNvSpPr>
          <p:nvPr/>
        </p:nvSpPr>
        <p:spPr bwMode="auto">
          <a:xfrm>
            <a:off x="228600" y="1371600"/>
            <a:ext cx="3657600" cy="457200"/>
          </a:xfrm>
          <a:prstGeom prst="rect">
            <a:avLst/>
          </a:prstGeom>
          <a:noFill/>
          <a:ln w="9525">
            <a:noFill/>
            <a:miter lim="800000"/>
            <a:headEnd/>
            <a:tailEnd/>
          </a:ln>
        </p:spPr>
        <p:txBody>
          <a:bodyPr anchor="ctr"/>
          <a:lstStyle/>
          <a:p>
            <a:pPr eaLnBrk="0" hangingPunct="0">
              <a:defRPr/>
            </a:pPr>
            <a:r>
              <a:rPr lang="en-US" sz="1600" b="1" i="1" dirty="0">
                <a:solidFill>
                  <a:schemeClr val="hlink"/>
                </a:solidFill>
                <a:effectLst>
                  <a:outerShdw blurRad="38100" dist="38100" dir="2700000" algn="tl">
                    <a:srgbClr val="C0C0C0"/>
                  </a:outerShdw>
                </a:effectLst>
                <a:latin typeface="Calibri" pitchFamily="34" charset="0"/>
                <a:cs typeface="Arial" charset="0"/>
              </a:rPr>
              <a:t>Polarization Ratio Variation Index (PRVI)</a:t>
            </a:r>
          </a:p>
        </p:txBody>
      </p:sp>
      <p:sp>
        <p:nvSpPr>
          <p:cNvPr id="3" name="Text Box 11"/>
          <p:cNvSpPr txBox="1">
            <a:spLocks noChangeArrowheads="1"/>
          </p:cNvSpPr>
          <p:nvPr/>
        </p:nvSpPr>
        <p:spPr bwMode="auto">
          <a:xfrm>
            <a:off x="152400" y="2314575"/>
            <a:ext cx="3292475" cy="581025"/>
          </a:xfrm>
          <a:prstGeom prst="rect">
            <a:avLst/>
          </a:prstGeom>
          <a:noFill/>
          <a:ln w="9525">
            <a:noFill/>
            <a:miter lim="800000"/>
            <a:headEnd/>
            <a:tailEnd/>
          </a:ln>
          <a:effectLst/>
        </p:spPr>
        <p:txBody>
          <a:bodyPr>
            <a:spAutoFit/>
          </a:bodyPr>
          <a:lstStyle/>
          <a:p>
            <a:pPr>
              <a:defRPr/>
            </a:pPr>
            <a:r>
              <a:rPr lang="en-US" sz="800" b="1" dirty="0">
                <a:effectLst>
                  <a:outerShdw blurRad="38100" dist="38100" dir="2700000" algn="tl">
                    <a:srgbClr val="C0C0C0"/>
                  </a:outerShdw>
                </a:effectLst>
              </a:rPr>
              <a:t>Where, </a:t>
            </a:r>
            <a:r>
              <a:rPr lang="en-US" sz="800" b="1" dirty="0" err="1">
                <a:effectLst>
                  <a:outerShdw blurRad="38100" dist="38100" dir="2700000" algn="tl">
                    <a:srgbClr val="C0C0C0"/>
                  </a:outerShdw>
                </a:effectLst>
              </a:rPr>
              <a:t>μi</a:t>
            </a:r>
            <a:r>
              <a:rPr lang="en-US" sz="800" b="1" dirty="0">
                <a:effectLst>
                  <a:outerShdw blurRad="38100" dist="38100" dir="2700000" algn="tl">
                    <a:srgbClr val="C0C0C0"/>
                  </a:outerShdw>
                </a:effectLst>
              </a:rPr>
              <a:t> and </a:t>
            </a:r>
            <a:r>
              <a:rPr lang="en-US" sz="800" b="1" dirty="0" err="1">
                <a:effectLst>
                  <a:outerShdw blurRad="38100" dist="38100" dir="2700000" algn="tl">
                    <a:srgbClr val="C0C0C0"/>
                  </a:outerShdw>
                </a:effectLst>
              </a:rPr>
              <a:t>σi</a:t>
            </a:r>
            <a:r>
              <a:rPr lang="en-US" sz="800" b="1" dirty="0">
                <a:effectLst>
                  <a:outerShdw blurRad="38100" dist="38100" dir="2700000" algn="tl">
                    <a:srgbClr val="C0C0C0"/>
                  </a:outerShdw>
                </a:effectLst>
              </a:rPr>
              <a:t> are average and standard deviation of the PR (PR=</a:t>
            </a:r>
            <a:r>
              <a:rPr lang="en-US" sz="800" b="1" dirty="0" err="1">
                <a:effectLst>
                  <a:outerShdw blurRad="38100" dist="38100" dir="2700000" algn="tl">
                    <a:srgbClr val="C0C0C0"/>
                  </a:outerShdw>
                </a:effectLst>
              </a:rPr>
              <a:t>Tbv-Tbh</a:t>
            </a:r>
            <a:r>
              <a:rPr lang="en-US" sz="800" b="1" dirty="0">
                <a:effectLst>
                  <a:outerShdw blurRad="38100" dist="38100" dir="2700000" algn="tl">
                    <a:srgbClr val="C0C0C0"/>
                  </a:outerShdw>
                </a:effectLst>
              </a:rPr>
              <a:t>/</a:t>
            </a:r>
            <a:r>
              <a:rPr lang="en-US" sz="800" b="1" dirty="0" err="1">
                <a:effectLst>
                  <a:outerShdw blurRad="38100" dist="38100" dir="2700000" algn="tl">
                    <a:srgbClr val="C0C0C0"/>
                  </a:outerShdw>
                </a:effectLst>
              </a:rPr>
              <a:t>Tbv+Tbh</a:t>
            </a:r>
            <a:r>
              <a:rPr lang="en-US" sz="800" b="1" dirty="0">
                <a:effectLst>
                  <a:outerShdw blurRad="38100" dist="38100" dir="2700000" algn="tl">
                    <a:srgbClr val="C0C0C0"/>
                  </a:outerShdw>
                </a:effectLst>
              </a:rPr>
              <a:t>) respectively for a given month i. Average and standard deviation were estimated on a monthly basis to account for changes in surface conditions</a:t>
            </a:r>
          </a:p>
        </p:txBody>
      </p:sp>
      <p:sp>
        <p:nvSpPr>
          <p:cNvPr id="4" name="Text Box 13"/>
          <p:cNvSpPr txBox="1">
            <a:spLocks noChangeArrowheads="1"/>
          </p:cNvSpPr>
          <p:nvPr/>
        </p:nvSpPr>
        <p:spPr bwMode="auto">
          <a:xfrm>
            <a:off x="4960938" y="1676400"/>
            <a:ext cx="2438400" cy="501650"/>
          </a:xfrm>
          <a:prstGeom prst="rect">
            <a:avLst/>
          </a:prstGeom>
          <a:noFill/>
          <a:ln w="38100">
            <a:noFill/>
            <a:miter lim="800000"/>
            <a:headEnd/>
            <a:tailEnd/>
          </a:ln>
          <a:effectLst/>
        </p:spPr>
        <p:txBody>
          <a:bodyPr>
            <a:spAutoFit/>
          </a:bodyPr>
          <a:lstStyle/>
          <a:p>
            <a:pPr eaLnBrk="0" hangingPunct="0">
              <a:defRPr/>
            </a:pPr>
            <a:r>
              <a:rPr lang="en-US" sz="900" b="1" dirty="0">
                <a:effectLst>
                  <a:outerShdw blurRad="38100" dist="38100" dir="2700000" algn="tl">
                    <a:srgbClr val="C0C0C0"/>
                  </a:outerShdw>
                </a:effectLst>
                <a:latin typeface="Times New Roman" pitchFamily="18" charset="0"/>
              </a:rPr>
              <a:t>Log (Q(t)) = log(a) + b log ( FA(t+ d.</a:t>
            </a:r>
            <a:r>
              <a:rPr lang="el-GR" sz="900" b="1" dirty="0">
                <a:effectLst>
                  <a:outerShdw blurRad="38100" dist="38100" dir="2700000" algn="tl">
                    <a:srgbClr val="C0C0C0"/>
                  </a:outerShdw>
                </a:effectLst>
                <a:latin typeface="Times New Roman" pitchFamily="18" charset="0"/>
                <a:cs typeface="Times New Roman" pitchFamily="18" charset="0"/>
                <a:sym typeface="UniversalMath1 BT" charset="2"/>
              </a:rPr>
              <a:t>Δ</a:t>
            </a:r>
            <a:r>
              <a:rPr lang="en-US" sz="900" b="1" dirty="0">
                <a:effectLst>
                  <a:outerShdw blurRad="38100" dist="38100" dir="2700000" algn="tl">
                    <a:srgbClr val="C0C0C0"/>
                  </a:outerShdw>
                </a:effectLst>
                <a:latin typeface="Times New Roman" pitchFamily="18" charset="0"/>
              </a:rPr>
              <a:t>t))</a:t>
            </a:r>
          </a:p>
          <a:p>
            <a:pPr eaLnBrk="0" hangingPunct="0">
              <a:defRPr/>
            </a:pPr>
            <a:r>
              <a:rPr lang="en-US" sz="900" b="1" dirty="0">
                <a:effectLst>
                  <a:outerShdw blurRad="38100" dist="38100" dir="2700000" algn="tl">
                    <a:srgbClr val="C0C0C0"/>
                  </a:outerShdw>
                </a:effectLst>
                <a:latin typeface="Times New Roman" pitchFamily="18" charset="0"/>
              </a:rPr>
              <a:t> </a:t>
            </a:r>
          </a:p>
          <a:p>
            <a:pPr eaLnBrk="0" hangingPunct="0">
              <a:defRPr/>
            </a:pPr>
            <a:r>
              <a:rPr lang="en-US" sz="900" b="1" dirty="0">
                <a:effectLst>
                  <a:outerShdw blurRad="38100" dist="38100" dir="2700000" algn="tl">
                    <a:srgbClr val="C0C0C0"/>
                  </a:outerShdw>
                </a:effectLst>
                <a:latin typeface="Times New Roman" pitchFamily="18" charset="0"/>
              </a:rPr>
              <a:t>                          Y = A X + B                                 </a:t>
            </a:r>
          </a:p>
        </p:txBody>
      </p:sp>
      <p:sp>
        <p:nvSpPr>
          <p:cNvPr id="5" name="Text Box 14"/>
          <p:cNvSpPr txBox="1">
            <a:spLocks noChangeArrowheads="1"/>
          </p:cNvSpPr>
          <p:nvPr/>
        </p:nvSpPr>
        <p:spPr bwMode="auto">
          <a:xfrm>
            <a:off x="5029200" y="2009775"/>
            <a:ext cx="2895600" cy="276225"/>
          </a:xfrm>
          <a:prstGeom prst="rect">
            <a:avLst/>
          </a:prstGeom>
          <a:noFill/>
          <a:ln w="38100">
            <a:noFill/>
            <a:miter lim="800000"/>
            <a:headEnd/>
            <a:tailEnd/>
          </a:ln>
          <a:effectLst/>
        </p:spPr>
        <p:txBody>
          <a:bodyPr>
            <a:spAutoFit/>
          </a:bodyPr>
          <a:lstStyle/>
          <a:p>
            <a:pPr eaLnBrk="0" hangingPunct="0">
              <a:defRPr/>
            </a:pPr>
            <a:r>
              <a:rPr lang="en-CA" b="1" dirty="0" err="1">
                <a:effectLst>
                  <a:outerShdw blurRad="38100" dist="38100" dir="2700000" algn="tl">
                    <a:srgbClr val="C0C0C0"/>
                  </a:outerShdw>
                </a:effectLst>
                <a:latin typeface="Times New Roman" pitchFamily="18" charset="0"/>
              </a:rPr>
              <a:t>Yt</a:t>
            </a:r>
            <a:r>
              <a:rPr lang="en-CA" b="1" dirty="0">
                <a:effectLst>
                  <a:outerShdw blurRad="38100" dist="38100" dir="2700000" algn="tl">
                    <a:srgbClr val="C0C0C0"/>
                  </a:outerShdw>
                </a:effectLst>
                <a:latin typeface="Times New Roman" pitchFamily="18" charset="0"/>
              </a:rPr>
              <a:t> = Ht. At                        </a:t>
            </a:r>
            <a:r>
              <a:rPr lang="en-CA" sz="800" b="1" dirty="0">
                <a:effectLst>
                  <a:outerShdw blurRad="38100" dist="38100" dir="2700000" algn="tl">
                    <a:srgbClr val="C0C0C0"/>
                  </a:outerShdw>
                </a:effectLst>
                <a:latin typeface="Times New Roman" pitchFamily="18" charset="0"/>
              </a:rPr>
              <a:t>where </a:t>
            </a:r>
            <a:r>
              <a:rPr lang="en-CA" sz="800" b="1" dirty="0" err="1">
                <a:effectLst>
                  <a:outerShdw blurRad="38100" dist="38100" dir="2700000" algn="tl">
                    <a:srgbClr val="C0C0C0"/>
                  </a:outerShdw>
                </a:effectLst>
                <a:latin typeface="Times New Roman" pitchFamily="18" charset="0"/>
              </a:rPr>
              <a:t>Yt</a:t>
            </a:r>
            <a:r>
              <a:rPr lang="en-CA" sz="800" b="1" dirty="0">
                <a:effectLst>
                  <a:outerShdw blurRad="38100" dist="38100" dir="2700000" algn="tl">
                    <a:srgbClr val="C0C0C0"/>
                  </a:outerShdw>
                </a:effectLst>
                <a:latin typeface="Times New Roman" pitchFamily="18" charset="0"/>
              </a:rPr>
              <a:t> = Y</a:t>
            </a:r>
            <a:endParaRPr lang="en-US" sz="800" b="1" dirty="0">
              <a:effectLst>
                <a:outerShdw blurRad="38100" dist="38100" dir="2700000" algn="tl">
                  <a:srgbClr val="C0C0C0"/>
                </a:outerShdw>
              </a:effectLst>
              <a:latin typeface="Times New Roman" pitchFamily="18" charset="0"/>
            </a:endParaRPr>
          </a:p>
        </p:txBody>
      </p:sp>
      <p:sp>
        <p:nvSpPr>
          <p:cNvPr id="6" name="Text Box 15"/>
          <p:cNvSpPr txBox="1">
            <a:spLocks noChangeArrowheads="1"/>
          </p:cNvSpPr>
          <p:nvPr/>
        </p:nvSpPr>
        <p:spPr bwMode="auto">
          <a:xfrm>
            <a:off x="5037138" y="2484437"/>
            <a:ext cx="1414462" cy="639763"/>
          </a:xfrm>
          <a:prstGeom prst="rect">
            <a:avLst/>
          </a:prstGeom>
          <a:noFill/>
          <a:ln w="38100">
            <a:noFill/>
            <a:miter lim="800000"/>
            <a:headEnd/>
            <a:tailEnd/>
          </a:ln>
          <a:effectLst/>
        </p:spPr>
        <p:txBody>
          <a:bodyPr wrap="none">
            <a:spAutoFit/>
          </a:bodyPr>
          <a:lstStyle/>
          <a:p>
            <a:pPr eaLnBrk="0" hangingPunct="0">
              <a:defRPr/>
            </a:pPr>
            <a:r>
              <a:rPr lang="en-CA" b="1" dirty="0">
                <a:effectLst>
                  <a:outerShdw blurRad="38100" dist="38100" dir="2700000" algn="tl">
                    <a:srgbClr val="C0C0C0"/>
                  </a:outerShdw>
                </a:effectLst>
                <a:latin typeface="Times New Roman" pitchFamily="18" charset="0"/>
              </a:rPr>
              <a:t>At+1 = </a:t>
            </a:r>
            <a:r>
              <a:rPr lang="el-GR" b="1" dirty="0">
                <a:effectLst>
                  <a:outerShdw blurRad="38100" dist="38100" dir="2700000" algn="tl">
                    <a:srgbClr val="C0C0C0"/>
                  </a:outerShdw>
                </a:effectLst>
                <a:latin typeface="Times New Roman" pitchFamily="18" charset="0"/>
                <a:cs typeface="Times New Roman" pitchFamily="18" charset="0"/>
                <a:sym typeface="UniversalMath1 BT" charset="2"/>
              </a:rPr>
              <a:t>Φ</a:t>
            </a:r>
            <a:r>
              <a:rPr lang="en-CA" b="1" dirty="0">
                <a:effectLst>
                  <a:outerShdw blurRad="38100" dist="38100" dir="2700000" algn="tl">
                    <a:srgbClr val="C0C0C0"/>
                  </a:outerShdw>
                </a:effectLst>
                <a:latin typeface="Times New Roman" pitchFamily="18" charset="0"/>
              </a:rPr>
              <a:t>t At +</a:t>
            </a:r>
            <a:r>
              <a:rPr lang="en-CA" b="1" dirty="0" err="1">
                <a:effectLst>
                  <a:outerShdw blurRad="38100" dist="38100" dir="2700000" algn="tl">
                    <a:srgbClr val="C0C0C0"/>
                  </a:outerShdw>
                </a:effectLst>
                <a:latin typeface="Times New Roman" pitchFamily="18" charset="0"/>
              </a:rPr>
              <a:t>Wt</a:t>
            </a:r>
            <a:r>
              <a:rPr lang="en-CA" b="1" dirty="0">
                <a:effectLst>
                  <a:outerShdw blurRad="38100" dist="38100" dir="2700000" algn="tl">
                    <a:srgbClr val="C0C0C0"/>
                  </a:outerShdw>
                </a:effectLst>
                <a:latin typeface="Times New Roman" pitchFamily="18" charset="0"/>
              </a:rPr>
              <a:t> </a:t>
            </a:r>
          </a:p>
          <a:p>
            <a:pPr eaLnBrk="0" hangingPunct="0">
              <a:defRPr/>
            </a:pPr>
            <a:endParaRPr lang="en-CA" b="1" dirty="0">
              <a:effectLst>
                <a:outerShdw blurRad="38100" dist="38100" dir="2700000" algn="tl">
                  <a:srgbClr val="C0C0C0"/>
                </a:outerShdw>
              </a:effectLst>
              <a:latin typeface="Times New Roman" pitchFamily="18" charset="0"/>
            </a:endParaRPr>
          </a:p>
          <a:p>
            <a:pPr eaLnBrk="0" hangingPunct="0">
              <a:defRPr/>
            </a:pPr>
            <a:r>
              <a:rPr lang="en-CA" b="1" dirty="0" err="1">
                <a:effectLst>
                  <a:outerShdw blurRad="38100" dist="38100" dir="2700000" algn="tl">
                    <a:srgbClr val="C0C0C0"/>
                  </a:outerShdw>
                </a:effectLst>
                <a:latin typeface="Times New Roman" pitchFamily="18" charset="0"/>
              </a:rPr>
              <a:t>Yt</a:t>
            </a:r>
            <a:r>
              <a:rPr lang="en-CA" b="1" dirty="0">
                <a:effectLst>
                  <a:outerShdw blurRad="38100" dist="38100" dir="2700000" algn="tl">
                    <a:srgbClr val="C0C0C0"/>
                  </a:outerShdw>
                </a:effectLst>
                <a:latin typeface="Times New Roman" pitchFamily="18" charset="0"/>
              </a:rPr>
              <a:t>    = </a:t>
            </a:r>
            <a:r>
              <a:rPr lang="en-CA" b="1" dirty="0" err="1">
                <a:effectLst>
                  <a:outerShdw blurRad="38100" dist="38100" dir="2700000" algn="tl">
                    <a:srgbClr val="C0C0C0"/>
                  </a:outerShdw>
                </a:effectLst>
                <a:latin typeface="Times New Roman" pitchFamily="18" charset="0"/>
              </a:rPr>
              <a:t>Ht</a:t>
            </a:r>
            <a:r>
              <a:rPr lang="en-CA" b="1" dirty="0">
                <a:effectLst>
                  <a:outerShdw blurRad="38100" dist="38100" dir="2700000" algn="tl">
                    <a:srgbClr val="C0C0C0"/>
                  </a:outerShdw>
                </a:effectLst>
                <a:latin typeface="Times New Roman" pitchFamily="18" charset="0"/>
              </a:rPr>
              <a:t> At+ </a:t>
            </a:r>
            <a:r>
              <a:rPr lang="en-CA" b="1" dirty="0" err="1">
                <a:effectLst>
                  <a:outerShdw blurRad="38100" dist="38100" dir="2700000" algn="tl">
                    <a:srgbClr val="C0C0C0"/>
                  </a:outerShdw>
                </a:effectLst>
                <a:latin typeface="Times New Roman" pitchFamily="18" charset="0"/>
              </a:rPr>
              <a:t>Vt</a:t>
            </a:r>
            <a:r>
              <a:rPr lang="en-CA" b="1" dirty="0">
                <a:effectLst>
                  <a:outerShdw blurRad="38100" dist="38100" dir="2700000" algn="tl">
                    <a:srgbClr val="C0C0C0"/>
                  </a:outerShdw>
                </a:effectLst>
                <a:latin typeface="Times New Roman" pitchFamily="18" charset="0"/>
              </a:rPr>
              <a:t> </a:t>
            </a:r>
            <a:endParaRPr lang="en-US" b="1" dirty="0">
              <a:effectLst>
                <a:outerShdw blurRad="38100" dist="38100" dir="2700000" algn="tl">
                  <a:srgbClr val="C0C0C0"/>
                </a:outerShdw>
              </a:effectLst>
              <a:latin typeface="Times New Roman" pitchFamily="18" charset="0"/>
            </a:endParaRPr>
          </a:p>
        </p:txBody>
      </p:sp>
      <p:sp>
        <p:nvSpPr>
          <p:cNvPr id="49168" name="Text Box 16"/>
          <p:cNvSpPr txBox="1">
            <a:spLocks noChangeArrowheads="1"/>
          </p:cNvSpPr>
          <p:nvPr/>
        </p:nvSpPr>
        <p:spPr bwMode="auto">
          <a:xfrm>
            <a:off x="6353175" y="2133600"/>
            <a:ext cx="962025" cy="228600"/>
          </a:xfrm>
          <a:prstGeom prst="rect">
            <a:avLst/>
          </a:prstGeom>
          <a:noFill/>
          <a:ln w="38100">
            <a:noFill/>
            <a:miter lim="800000"/>
            <a:headEnd/>
            <a:tailEnd/>
          </a:ln>
          <a:effectLst/>
        </p:spPr>
        <p:txBody>
          <a:bodyPr wrap="none">
            <a:spAutoFit/>
          </a:bodyPr>
          <a:lstStyle/>
          <a:p>
            <a:pPr eaLnBrk="0" hangingPunct="0">
              <a:defRPr/>
            </a:pPr>
            <a:r>
              <a:rPr lang="fr-CA" sz="900" b="1" dirty="0">
                <a:effectLst>
                  <a:outerShdw blurRad="38100" dist="38100" dir="2700000" algn="tl">
                    <a:srgbClr val="C0C0C0"/>
                  </a:outerShdw>
                </a:effectLst>
                <a:latin typeface="Times New Roman" pitchFamily="18" charset="0"/>
              </a:rPr>
              <a:t>(State </a:t>
            </a:r>
            <a:r>
              <a:rPr lang="en-US" sz="900" b="1" dirty="0">
                <a:effectLst>
                  <a:outerShdw blurRad="38100" dist="38100" dir="2700000" algn="tl">
                    <a:srgbClr val="C0C0C0"/>
                  </a:outerShdw>
                </a:effectLst>
                <a:latin typeface="Times New Roman" pitchFamily="18" charset="0"/>
              </a:rPr>
              <a:t>equation</a:t>
            </a:r>
            <a:r>
              <a:rPr lang="fr-CA" sz="900" b="1" dirty="0">
                <a:effectLst>
                  <a:outerShdw blurRad="38100" dist="38100" dir="2700000" algn="tl">
                    <a:srgbClr val="C0C0C0"/>
                  </a:outerShdw>
                </a:effectLst>
                <a:latin typeface="Times New Roman" pitchFamily="18" charset="0"/>
              </a:rPr>
              <a:t>)</a:t>
            </a:r>
            <a:endParaRPr lang="en-US" sz="900" b="1" dirty="0">
              <a:effectLst>
                <a:outerShdw blurRad="38100" dist="38100" dir="2700000" algn="tl">
                  <a:srgbClr val="C0C0C0"/>
                </a:outerShdw>
              </a:effectLst>
              <a:latin typeface="Times New Roman" pitchFamily="18" charset="0"/>
            </a:endParaRPr>
          </a:p>
        </p:txBody>
      </p:sp>
      <p:sp>
        <p:nvSpPr>
          <p:cNvPr id="49169" name="Text Box 17"/>
          <p:cNvSpPr txBox="1">
            <a:spLocks noChangeArrowheads="1"/>
          </p:cNvSpPr>
          <p:nvPr/>
        </p:nvSpPr>
        <p:spPr bwMode="auto">
          <a:xfrm>
            <a:off x="7010400" y="2590800"/>
            <a:ext cx="1317625" cy="228600"/>
          </a:xfrm>
          <a:prstGeom prst="rect">
            <a:avLst/>
          </a:prstGeom>
          <a:noFill/>
          <a:ln w="38100">
            <a:noFill/>
            <a:miter lim="800000"/>
            <a:headEnd/>
            <a:tailEnd/>
          </a:ln>
          <a:effectLst/>
        </p:spPr>
        <p:txBody>
          <a:bodyPr wrap="none">
            <a:spAutoFit/>
          </a:bodyPr>
          <a:lstStyle/>
          <a:p>
            <a:pPr eaLnBrk="0" hangingPunct="0">
              <a:defRPr/>
            </a:pPr>
            <a:r>
              <a:rPr lang="en-US" sz="900" b="1" dirty="0">
                <a:effectLst>
                  <a:outerShdw blurRad="38100" dist="38100" dir="2700000" algn="tl">
                    <a:srgbClr val="C0C0C0"/>
                  </a:outerShdw>
                </a:effectLst>
                <a:latin typeface="Times New Roman" pitchFamily="18" charset="0"/>
              </a:rPr>
              <a:t>(Observation equation)</a:t>
            </a:r>
          </a:p>
        </p:txBody>
      </p:sp>
      <p:sp>
        <p:nvSpPr>
          <p:cNvPr id="7185" name="Text Box 18"/>
          <p:cNvSpPr txBox="1">
            <a:spLocks noChangeArrowheads="1"/>
          </p:cNvSpPr>
          <p:nvPr/>
        </p:nvSpPr>
        <p:spPr bwMode="auto">
          <a:xfrm>
            <a:off x="7334250" y="2065338"/>
            <a:ext cx="334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r>
              <a:rPr lang="en-US" sz="600" dirty="0">
                <a:latin typeface="Times New Roman" pitchFamily="18" charset="0"/>
              </a:rPr>
              <a:t>A</a:t>
            </a:r>
            <a:r>
              <a:rPr lang="en-US" sz="600" baseline="-25000" dirty="0">
                <a:latin typeface="Times New Roman" pitchFamily="18" charset="0"/>
              </a:rPr>
              <a:t>t</a:t>
            </a:r>
            <a:r>
              <a:rPr lang="en-US" sz="600" dirty="0">
                <a:latin typeface="Times New Roman" pitchFamily="18" charset="0"/>
              </a:rPr>
              <a:t> = </a:t>
            </a:r>
          </a:p>
        </p:txBody>
      </p:sp>
      <p:sp>
        <p:nvSpPr>
          <p:cNvPr id="7186" name="AutoShape 19"/>
          <p:cNvSpPr>
            <a:spLocks/>
          </p:cNvSpPr>
          <p:nvPr/>
        </p:nvSpPr>
        <p:spPr bwMode="auto">
          <a:xfrm>
            <a:off x="7773988" y="1905000"/>
            <a:ext cx="69850" cy="576263"/>
          </a:xfrm>
          <a:prstGeom prst="leftBracket">
            <a:avLst>
              <a:gd name="adj" fmla="val 6875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7" name="Text Box 20"/>
          <p:cNvSpPr txBox="1">
            <a:spLocks noChangeArrowheads="1"/>
          </p:cNvSpPr>
          <p:nvPr/>
        </p:nvSpPr>
        <p:spPr bwMode="auto">
          <a:xfrm>
            <a:off x="7773988" y="1906588"/>
            <a:ext cx="2397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r>
              <a:rPr lang="en-US" sz="600">
                <a:latin typeface="Times New Roman" pitchFamily="18" charset="0"/>
              </a:rPr>
              <a:t>A</a:t>
            </a:r>
          </a:p>
        </p:txBody>
      </p:sp>
      <p:sp>
        <p:nvSpPr>
          <p:cNvPr id="7188" name="Text Box 21"/>
          <p:cNvSpPr txBox="1">
            <a:spLocks noChangeArrowheads="1"/>
          </p:cNvSpPr>
          <p:nvPr/>
        </p:nvSpPr>
        <p:spPr bwMode="auto">
          <a:xfrm>
            <a:off x="7780338" y="2209800"/>
            <a:ext cx="234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r>
              <a:rPr lang="en-US" sz="600">
                <a:latin typeface="Times New Roman" pitchFamily="18" charset="0"/>
              </a:rPr>
              <a:t>B</a:t>
            </a:r>
          </a:p>
        </p:txBody>
      </p:sp>
      <p:sp>
        <p:nvSpPr>
          <p:cNvPr id="7189" name="AutoShape 22"/>
          <p:cNvSpPr>
            <a:spLocks/>
          </p:cNvSpPr>
          <p:nvPr/>
        </p:nvSpPr>
        <p:spPr bwMode="auto">
          <a:xfrm>
            <a:off x="7926388" y="1906588"/>
            <a:ext cx="100012" cy="569912"/>
          </a:xfrm>
          <a:prstGeom prst="rightBracket">
            <a:avLst>
              <a:gd name="adj" fmla="val 4748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0" name="Text Box 23"/>
          <p:cNvSpPr txBox="1">
            <a:spLocks noChangeArrowheads="1"/>
          </p:cNvSpPr>
          <p:nvPr/>
        </p:nvSpPr>
        <p:spPr bwMode="auto">
          <a:xfrm>
            <a:off x="8161338" y="2057400"/>
            <a:ext cx="3349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r>
              <a:rPr lang="en-US" sz="600">
                <a:latin typeface="Times New Roman" pitchFamily="18" charset="0"/>
              </a:rPr>
              <a:t>H</a:t>
            </a:r>
            <a:r>
              <a:rPr lang="en-US" sz="600" baseline="-25000">
                <a:latin typeface="Times New Roman" pitchFamily="18" charset="0"/>
              </a:rPr>
              <a:t>t</a:t>
            </a:r>
            <a:r>
              <a:rPr lang="en-US" sz="600">
                <a:latin typeface="Times New Roman" pitchFamily="18" charset="0"/>
              </a:rPr>
              <a:t> = </a:t>
            </a:r>
          </a:p>
        </p:txBody>
      </p:sp>
      <p:sp>
        <p:nvSpPr>
          <p:cNvPr id="7191" name="AutoShape 24"/>
          <p:cNvSpPr>
            <a:spLocks/>
          </p:cNvSpPr>
          <p:nvPr/>
        </p:nvSpPr>
        <p:spPr bwMode="auto">
          <a:xfrm>
            <a:off x="8466138" y="1993900"/>
            <a:ext cx="71437" cy="360363"/>
          </a:xfrm>
          <a:prstGeom prst="leftBracket">
            <a:avLst>
              <a:gd name="adj" fmla="val 4203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2" name="Text Box 25"/>
          <p:cNvSpPr txBox="1">
            <a:spLocks noChangeArrowheads="1"/>
          </p:cNvSpPr>
          <p:nvPr/>
        </p:nvSpPr>
        <p:spPr bwMode="auto">
          <a:xfrm>
            <a:off x="8466138" y="2070100"/>
            <a:ext cx="3730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r>
              <a:rPr lang="en-US" sz="600">
                <a:latin typeface="Times New Roman" pitchFamily="18" charset="0"/>
              </a:rPr>
              <a:t>X     1</a:t>
            </a:r>
          </a:p>
        </p:txBody>
      </p:sp>
      <p:sp>
        <p:nvSpPr>
          <p:cNvPr id="7193" name="AutoShape 26"/>
          <p:cNvSpPr>
            <a:spLocks/>
          </p:cNvSpPr>
          <p:nvPr/>
        </p:nvSpPr>
        <p:spPr bwMode="auto">
          <a:xfrm>
            <a:off x="8747125" y="1981200"/>
            <a:ext cx="71438" cy="360363"/>
          </a:xfrm>
          <a:prstGeom prst="rightBracket">
            <a:avLst>
              <a:gd name="adj" fmla="val 4203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94" name="Picture 27" descr="Iowa_watershed"/>
          <p:cNvPicPr>
            <a:picLocks noChangeAspect="1" noChangeArrowheads="1"/>
          </p:cNvPicPr>
          <p:nvPr/>
        </p:nvPicPr>
        <p:blipFill>
          <a:blip r:embed="rId10">
            <a:extLst>
              <a:ext uri="{28A0092B-C50C-407E-A947-70E740481C1C}">
                <a14:useLocalDpi xmlns:a14="http://schemas.microsoft.com/office/drawing/2010/main" val="0"/>
              </a:ext>
            </a:extLst>
          </a:blip>
          <a:srcRect l="10663" t="7059" r="10124" b="7059"/>
          <a:stretch>
            <a:fillRect/>
          </a:stretch>
        </p:blipFill>
        <p:spPr bwMode="auto">
          <a:xfrm>
            <a:off x="3359150" y="1784350"/>
            <a:ext cx="13573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8"/>
          <p:cNvSpPr txBox="1">
            <a:spLocks noChangeArrowheads="1"/>
          </p:cNvSpPr>
          <p:nvPr/>
        </p:nvSpPr>
        <p:spPr bwMode="auto">
          <a:xfrm>
            <a:off x="0" y="1050925"/>
            <a:ext cx="8550275" cy="396875"/>
          </a:xfrm>
          <a:prstGeom prst="rect">
            <a:avLst/>
          </a:prstGeom>
          <a:solidFill>
            <a:srgbClr val="00B0F0"/>
          </a:solidFill>
          <a:ln w="9525">
            <a:noFill/>
            <a:miter lim="800000"/>
            <a:headEnd/>
            <a:tailEnd/>
          </a:ln>
          <a:effectLst/>
        </p:spPr>
        <p:txBody>
          <a:bodyPr>
            <a:spAutoFit/>
          </a:bodyPr>
          <a:lstStyle/>
          <a:p>
            <a:pPr>
              <a:defRPr/>
            </a:pPr>
            <a:r>
              <a:rPr lang="fr-CA" sz="1000" b="1" dirty="0">
                <a:effectLst>
                  <a:outerShdw blurRad="38100" dist="38100" dir="2700000" algn="tl">
                    <a:srgbClr val="C0C0C0"/>
                  </a:outerShdw>
                </a:effectLst>
              </a:rPr>
              <a:t>Marouane Temimi, </a:t>
            </a:r>
            <a:r>
              <a:rPr lang="fr-CA" sz="1000" b="1" dirty="0" err="1">
                <a:effectLst>
                  <a:outerShdw blurRad="38100" dist="38100" dir="2700000" algn="tl">
                    <a:srgbClr val="C0C0C0"/>
                  </a:outerShdw>
                </a:effectLst>
              </a:rPr>
              <a:t>Teodosio</a:t>
            </a:r>
            <a:r>
              <a:rPr lang="fr-CA" sz="1000" b="1" dirty="0">
                <a:effectLst>
                  <a:outerShdw blurRad="38100" dist="38100" dir="2700000" algn="tl">
                    <a:srgbClr val="C0C0C0"/>
                  </a:outerShdw>
                </a:effectLst>
              </a:rPr>
              <a:t> </a:t>
            </a:r>
            <a:r>
              <a:rPr lang="fr-CA" sz="1000" b="1" dirty="0" err="1">
                <a:effectLst>
                  <a:outerShdw blurRad="38100" dist="38100" dir="2700000" algn="tl">
                    <a:srgbClr val="C0C0C0"/>
                  </a:outerShdw>
                </a:effectLst>
              </a:rPr>
              <a:t>Lacava</a:t>
            </a:r>
            <a:r>
              <a:rPr lang="fr-CA" sz="1000" b="1" dirty="0">
                <a:effectLst>
                  <a:outerShdw blurRad="38100" dist="38100" dir="2700000" algn="tl">
                    <a:srgbClr val="C0C0C0"/>
                  </a:outerShdw>
                </a:effectLst>
              </a:rPr>
              <a:t>, Tarendra Lakhankar, Hosni </a:t>
            </a:r>
            <a:r>
              <a:rPr lang="fr-CA" sz="1000" b="1" dirty="0" err="1">
                <a:effectLst>
                  <a:outerShdw blurRad="38100" dist="38100" dir="2700000" algn="tl">
                    <a:srgbClr val="C0C0C0"/>
                  </a:outerShdw>
                </a:effectLst>
              </a:rPr>
              <a:t>Ghdira</a:t>
            </a:r>
            <a:r>
              <a:rPr lang="fr-CA" sz="1000" b="1" dirty="0">
                <a:effectLst>
                  <a:outerShdw blurRad="38100" dist="38100" dir="2700000" algn="tl">
                    <a:srgbClr val="C0C0C0"/>
                  </a:outerShdw>
                </a:effectLst>
              </a:rPr>
              <a:t>, Reza Khanbilvardi, </a:t>
            </a:r>
            <a:r>
              <a:rPr lang="fr-CA" sz="1000" b="1" dirty="0" err="1">
                <a:effectLst>
                  <a:outerShdw blurRad="38100" dist="38100" dir="2700000" algn="tl">
                    <a:srgbClr val="C0C0C0"/>
                  </a:outerShdw>
                </a:effectLst>
              </a:rPr>
              <a:t>Trumatoli</a:t>
            </a:r>
            <a:r>
              <a:rPr lang="fr-CA" sz="1000" b="1" dirty="0">
                <a:effectLst>
                  <a:outerShdw blurRad="38100" dist="38100" dir="2700000" algn="tl">
                    <a:srgbClr val="C0C0C0"/>
                  </a:outerShdw>
                </a:effectLst>
              </a:rPr>
              <a:t>, V. Flood and </a:t>
            </a:r>
            <a:r>
              <a:rPr lang="fr-CA" sz="1000" b="1" dirty="0" err="1">
                <a:effectLst>
                  <a:outerShdw blurRad="38100" dist="38100" dir="2700000" algn="tl">
                    <a:srgbClr val="C0C0C0"/>
                  </a:outerShdw>
                </a:effectLst>
              </a:rPr>
              <a:t>discharge</a:t>
            </a:r>
            <a:r>
              <a:rPr lang="fr-CA" sz="1000" b="1" dirty="0">
                <a:effectLst>
                  <a:outerShdw blurRad="38100" dist="38100" dir="2700000" algn="tl">
                    <a:srgbClr val="C0C0C0"/>
                  </a:outerShdw>
                </a:effectLst>
              </a:rPr>
              <a:t> monitoring </a:t>
            </a:r>
            <a:r>
              <a:rPr lang="fr-CA" sz="1000" b="1" dirty="0" err="1">
                <a:effectLst>
                  <a:outerShdw blurRad="38100" dist="38100" dir="2700000" algn="tl">
                    <a:srgbClr val="C0C0C0"/>
                  </a:outerShdw>
                </a:effectLst>
              </a:rPr>
              <a:t>during</a:t>
            </a:r>
            <a:r>
              <a:rPr lang="fr-CA" sz="1000" b="1" dirty="0">
                <a:effectLst>
                  <a:outerShdw blurRad="38100" dist="38100" dir="2700000" algn="tl">
                    <a:srgbClr val="C0C0C0"/>
                  </a:outerShdw>
                </a:effectLst>
              </a:rPr>
              <a:t> the 2008 flood In Iowa </a:t>
            </a:r>
            <a:r>
              <a:rPr lang="fr-CA" sz="1000" b="1" dirty="0" err="1">
                <a:effectLst>
                  <a:outerShdw blurRad="38100" dist="38100" dir="2700000" algn="tl">
                    <a:srgbClr val="C0C0C0"/>
                  </a:outerShdw>
                </a:effectLst>
              </a:rPr>
              <a:t>using</a:t>
            </a:r>
            <a:r>
              <a:rPr lang="fr-CA" sz="1000" b="1" dirty="0">
                <a:effectLst>
                  <a:outerShdw blurRad="38100" dist="38100" dir="2700000" algn="tl">
                    <a:srgbClr val="C0C0C0"/>
                  </a:outerShdw>
                </a:effectLst>
              </a:rPr>
              <a:t> AMSR-E data. 2011. </a:t>
            </a:r>
            <a:r>
              <a:rPr lang="fr-CA" sz="1000" b="1" dirty="0" err="1">
                <a:effectLst>
                  <a:outerShdw blurRad="38100" dist="38100" dir="2700000" algn="tl">
                    <a:srgbClr val="C0C0C0"/>
                  </a:outerShdw>
                </a:effectLst>
              </a:rPr>
              <a:t>Hydrological</a:t>
            </a:r>
            <a:r>
              <a:rPr lang="fr-CA" sz="1000" b="1" dirty="0">
                <a:effectLst>
                  <a:outerShdw blurRad="38100" dist="38100" dir="2700000" algn="tl">
                    <a:srgbClr val="C0C0C0"/>
                  </a:outerShdw>
                </a:effectLst>
              </a:rPr>
              <a:t> </a:t>
            </a:r>
            <a:r>
              <a:rPr lang="fr-CA" sz="1000" b="1" dirty="0" err="1">
                <a:effectLst>
                  <a:outerShdw blurRad="38100" dist="38100" dir="2700000" algn="tl">
                    <a:srgbClr val="C0C0C0"/>
                  </a:outerShdw>
                </a:effectLst>
              </a:rPr>
              <a:t>Processes</a:t>
            </a:r>
            <a:r>
              <a:rPr lang="fr-CA" sz="1000" b="1" dirty="0">
                <a:effectLst>
                  <a:outerShdw blurRad="38100" dist="38100" dir="2700000" algn="tl">
                    <a:srgbClr val="C0C0C0"/>
                  </a:outerShdw>
                </a:effectLst>
              </a:rPr>
              <a:t>. </a:t>
            </a:r>
            <a:r>
              <a:rPr lang="en-US" sz="1000" b="1" dirty="0">
                <a:effectLst>
                  <a:outerShdw blurRad="38100" dist="38100" dir="2700000" algn="tl">
                    <a:srgbClr val="C0C0C0"/>
                  </a:outerShdw>
                </a:effectLst>
              </a:rPr>
              <a:t>(In press)</a:t>
            </a:r>
          </a:p>
        </p:txBody>
      </p:sp>
      <p:sp>
        <p:nvSpPr>
          <p:cNvPr id="8" name="Rectangle 10"/>
          <p:cNvSpPr>
            <a:spLocks noChangeArrowheads="1"/>
          </p:cNvSpPr>
          <p:nvPr/>
        </p:nvSpPr>
        <p:spPr bwMode="auto">
          <a:xfrm>
            <a:off x="4800600" y="1371600"/>
            <a:ext cx="4343400" cy="457200"/>
          </a:xfrm>
          <a:prstGeom prst="rect">
            <a:avLst/>
          </a:prstGeom>
          <a:noFill/>
          <a:ln w="9525">
            <a:noFill/>
            <a:miter lim="800000"/>
            <a:headEnd/>
            <a:tailEnd/>
          </a:ln>
        </p:spPr>
        <p:txBody>
          <a:bodyPr anchor="ctr"/>
          <a:lstStyle/>
          <a:p>
            <a:pPr eaLnBrk="0" hangingPunct="0">
              <a:defRPr/>
            </a:pPr>
            <a:r>
              <a:rPr lang="en-US" sz="1600" b="1" i="1" dirty="0">
                <a:solidFill>
                  <a:schemeClr val="hlink"/>
                </a:solidFill>
                <a:effectLst>
                  <a:outerShdw blurRad="38100" dist="38100" dir="2700000" algn="tl">
                    <a:srgbClr val="C0C0C0"/>
                  </a:outerShdw>
                </a:effectLst>
                <a:latin typeface="Calibri" pitchFamily="34" charset="0"/>
                <a:cs typeface="Arial" charset="0"/>
              </a:rPr>
              <a:t>Data assimilation using the </a:t>
            </a:r>
            <a:r>
              <a:rPr lang="en-US" sz="1600" b="1" i="1" dirty="0" err="1">
                <a:solidFill>
                  <a:schemeClr val="hlink"/>
                </a:solidFill>
                <a:effectLst>
                  <a:outerShdw blurRad="38100" dist="38100" dir="2700000" algn="tl">
                    <a:srgbClr val="C0C0C0"/>
                  </a:outerShdw>
                </a:effectLst>
                <a:latin typeface="Calibri" pitchFamily="34" charset="0"/>
                <a:cs typeface="Arial" charset="0"/>
              </a:rPr>
              <a:t>Kalman</a:t>
            </a:r>
            <a:r>
              <a:rPr lang="en-US" sz="1600" b="1" i="1" dirty="0">
                <a:solidFill>
                  <a:schemeClr val="hlink"/>
                </a:solidFill>
                <a:effectLst>
                  <a:outerShdw blurRad="38100" dist="38100" dir="2700000" algn="tl">
                    <a:srgbClr val="C0C0C0"/>
                  </a:outerShdw>
                </a:effectLst>
                <a:latin typeface="Calibri" pitchFamily="34" charset="0"/>
                <a:cs typeface="Arial" charset="0"/>
              </a:rPr>
              <a:t> Filter</a:t>
            </a:r>
          </a:p>
        </p:txBody>
      </p:sp>
      <p:pic>
        <p:nvPicPr>
          <p:cNvPr id="7197" name="Picture 2"/>
          <p:cNvPicPr>
            <a:picLocks noChangeAspect="1" noChangeArrowheads="1"/>
          </p:cNvPicPr>
          <p:nvPr/>
        </p:nvPicPr>
        <p:blipFill>
          <a:blip r:embed="rId11">
            <a:extLst>
              <a:ext uri="{28A0092B-C50C-407E-A947-70E740481C1C}">
                <a14:useLocalDpi xmlns:a14="http://schemas.microsoft.com/office/drawing/2010/main" val="0"/>
              </a:ext>
            </a:extLst>
          </a:blip>
          <a:srcRect t="14606" b="4945"/>
          <a:stretch>
            <a:fillRect/>
          </a:stretch>
        </p:blipFill>
        <p:spPr bwMode="auto">
          <a:xfrm>
            <a:off x="3702050" y="3757613"/>
            <a:ext cx="4995863"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TextBox 8"/>
          <p:cNvSpPr txBox="1">
            <a:spLocks noChangeArrowheads="1"/>
          </p:cNvSpPr>
          <p:nvPr/>
        </p:nvSpPr>
        <p:spPr bwMode="auto">
          <a:xfrm>
            <a:off x="3886200" y="6324600"/>
            <a:ext cx="4678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a:t>PRVI used for the monitoring of the major flood in Pakistan in 2010</a:t>
            </a:r>
          </a:p>
        </p:txBody>
      </p:sp>
    </p:spTree>
    <p:extLst>
      <p:ext uri="{BB962C8B-B14F-4D97-AF65-F5344CB8AC3E}">
        <p14:creationId xmlns:p14="http://schemas.microsoft.com/office/powerpoint/2010/main" val="32684024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Observing the evolution of lake Eyre, Australia using PRVI</a:t>
            </a:r>
            <a:endParaRPr lang="en-US" dirty="0"/>
          </a:p>
        </p:txBody>
      </p:sp>
      <p:pic>
        <p:nvPicPr>
          <p:cNvPr id="4" name="Content Placeholder 3" descr="PRVI_EyreAll201101.png"/>
          <p:cNvPicPr>
            <a:picLocks noGrp="1" noChangeAspect="1"/>
          </p:cNvPicPr>
          <p:nvPr>
            <p:ph idx="1"/>
          </p:nvPr>
        </p:nvPicPr>
        <p:blipFill>
          <a:blip r:embed="rId2" cstate="print"/>
          <a:srcRect l="26763" t="1684" r="27780" b="5717"/>
          <a:stretch>
            <a:fillRect/>
          </a:stretch>
        </p:blipFill>
        <p:spPr>
          <a:xfrm>
            <a:off x="0" y="0"/>
            <a:ext cx="2286000" cy="3492500"/>
          </a:xfrm>
        </p:spPr>
      </p:pic>
      <p:sp>
        <p:nvSpPr>
          <p:cNvPr id="16" name="Footer Placeholder 15"/>
          <p:cNvSpPr>
            <a:spLocks noGrp="1"/>
          </p:cNvSpPr>
          <p:nvPr>
            <p:ph type="ftr" sz="quarter" idx="11"/>
          </p:nvPr>
        </p:nvSpPr>
        <p:spPr/>
        <p:txBody>
          <a:bodyPr/>
          <a:lstStyle/>
          <a:p>
            <a:r>
              <a:rPr lang="en-US" smtClean="0"/>
              <a:t>CREST-Symposium, 2013</a:t>
            </a:r>
            <a:endParaRPr lang="en-US"/>
          </a:p>
        </p:txBody>
      </p:sp>
      <p:sp>
        <p:nvSpPr>
          <p:cNvPr id="15" name="Slide Number Placeholder 14"/>
          <p:cNvSpPr>
            <a:spLocks noGrp="1"/>
          </p:cNvSpPr>
          <p:nvPr>
            <p:ph type="sldNum" sz="quarter" idx="12"/>
          </p:nvPr>
        </p:nvSpPr>
        <p:spPr/>
        <p:txBody>
          <a:bodyPr/>
          <a:lstStyle/>
          <a:p>
            <a:fld id="{EB68E42B-2978-4AE1-9DE9-FF99FEEB9CB8}" type="slidenum">
              <a:rPr lang="en-US" smtClean="0"/>
              <a:pPr/>
              <a:t>8</a:t>
            </a:fld>
            <a:endParaRPr lang="en-US"/>
          </a:p>
        </p:txBody>
      </p:sp>
      <p:pic>
        <p:nvPicPr>
          <p:cNvPr id="9" name="Picture 8" descr="PRVI_EyreAll201106.png"/>
          <p:cNvPicPr>
            <a:picLocks noChangeAspect="1"/>
          </p:cNvPicPr>
          <p:nvPr/>
        </p:nvPicPr>
        <p:blipFill>
          <a:blip r:embed="rId3" cstate="print"/>
          <a:srcRect l="28287" t="215" r="27959" b="6722"/>
          <a:stretch>
            <a:fillRect/>
          </a:stretch>
        </p:blipFill>
        <p:spPr>
          <a:xfrm>
            <a:off x="0" y="3332843"/>
            <a:ext cx="2209800" cy="3525157"/>
          </a:xfrm>
          <a:prstGeom prst="rect">
            <a:avLst/>
          </a:prstGeom>
        </p:spPr>
      </p:pic>
      <p:pic>
        <p:nvPicPr>
          <p:cNvPr id="10" name="Picture 9" descr="PRVI_EyreAll201107.png"/>
          <p:cNvPicPr>
            <a:picLocks noChangeAspect="1"/>
          </p:cNvPicPr>
          <p:nvPr/>
        </p:nvPicPr>
        <p:blipFill>
          <a:blip r:embed="rId4" cstate="print"/>
          <a:srcRect l="28320" t="258" r="27926" b="6678"/>
          <a:stretch>
            <a:fillRect/>
          </a:stretch>
        </p:blipFill>
        <p:spPr>
          <a:xfrm>
            <a:off x="1828800" y="3352800"/>
            <a:ext cx="2190466" cy="3494314"/>
          </a:xfrm>
          <a:prstGeom prst="rect">
            <a:avLst/>
          </a:prstGeom>
        </p:spPr>
      </p:pic>
      <p:pic>
        <p:nvPicPr>
          <p:cNvPr id="11" name="Picture 10" descr="PRVI_EyreAll201108.png"/>
          <p:cNvPicPr>
            <a:picLocks noChangeAspect="1"/>
          </p:cNvPicPr>
          <p:nvPr/>
        </p:nvPicPr>
        <p:blipFill>
          <a:blip r:embed="rId5" cstate="print"/>
          <a:srcRect l="28353" t="302" r="27893" b="6635"/>
          <a:stretch>
            <a:fillRect/>
          </a:stretch>
        </p:blipFill>
        <p:spPr>
          <a:xfrm>
            <a:off x="3581400" y="3332842"/>
            <a:ext cx="2209800" cy="3525158"/>
          </a:xfrm>
          <a:prstGeom prst="rect">
            <a:avLst/>
          </a:prstGeom>
        </p:spPr>
      </p:pic>
      <p:pic>
        <p:nvPicPr>
          <p:cNvPr id="12" name="Picture 11" descr="PRVI_EyreAll201109.png"/>
          <p:cNvPicPr>
            <a:picLocks noChangeAspect="1"/>
          </p:cNvPicPr>
          <p:nvPr/>
        </p:nvPicPr>
        <p:blipFill>
          <a:blip r:embed="rId6" cstate="print"/>
          <a:srcRect l="28386" t="346" r="27861" b="6591"/>
          <a:stretch>
            <a:fillRect/>
          </a:stretch>
        </p:blipFill>
        <p:spPr>
          <a:xfrm>
            <a:off x="5334000" y="3363686"/>
            <a:ext cx="2142698" cy="3418114"/>
          </a:xfrm>
          <a:prstGeom prst="rect">
            <a:avLst/>
          </a:prstGeom>
        </p:spPr>
      </p:pic>
      <p:pic>
        <p:nvPicPr>
          <p:cNvPr id="5" name="Picture 4" descr="PRVI_EyreAll201102.png"/>
          <p:cNvPicPr>
            <a:picLocks noChangeAspect="1"/>
          </p:cNvPicPr>
          <p:nvPr/>
        </p:nvPicPr>
        <p:blipFill>
          <a:blip r:embed="rId7" cstate="print"/>
          <a:srcRect l="28127" t="1389" r="28119" b="6937"/>
          <a:stretch>
            <a:fillRect/>
          </a:stretch>
        </p:blipFill>
        <p:spPr>
          <a:xfrm>
            <a:off x="1828800" y="0"/>
            <a:ext cx="2133600" cy="3352800"/>
          </a:xfrm>
          <a:prstGeom prst="rect">
            <a:avLst/>
          </a:prstGeom>
        </p:spPr>
      </p:pic>
      <p:pic>
        <p:nvPicPr>
          <p:cNvPr id="6" name="Picture 5" descr="PRVI_EyreAll201103.png"/>
          <p:cNvPicPr>
            <a:picLocks noChangeAspect="1"/>
          </p:cNvPicPr>
          <p:nvPr/>
        </p:nvPicPr>
        <p:blipFill>
          <a:blip r:embed="rId8" cstate="print"/>
          <a:srcRect l="28189" t="83" r="28058" b="5464"/>
          <a:stretch>
            <a:fillRect/>
          </a:stretch>
        </p:blipFill>
        <p:spPr>
          <a:xfrm>
            <a:off x="3533775" y="-19050"/>
            <a:ext cx="2117912" cy="3429000"/>
          </a:xfrm>
          <a:prstGeom prst="rect">
            <a:avLst/>
          </a:prstGeom>
        </p:spPr>
      </p:pic>
      <p:pic>
        <p:nvPicPr>
          <p:cNvPr id="7" name="Picture 6" descr="PRVI_EyreAll201104.png"/>
          <p:cNvPicPr>
            <a:picLocks noChangeAspect="1"/>
          </p:cNvPicPr>
          <p:nvPr/>
        </p:nvPicPr>
        <p:blipFill>
          <a:blip r:embed="rId9" cstate="print"/>
          <a:srcRect l="28127" r="28119" b="5548"/>
          <a:stretch>
            <a:fillRect/>
          </a:stretch>
        </p:blipFill>
        <p:spPr>
          <a:xfrm>
            <a:off x="5219700" y="0"/>
            <a:ext cx="2117912" cy="3429000"/>
          </a:xfrm>
          <a:prstGeom prst="rect">
            <a:avLst/>
          </a:prstGeom>
        </p:spPr>
      </p:pic>
      <p:pic>
        <p:nvPicPr>
          <p:cNvPr id="8" name="Picture 7" descr="PRVI_EyreAll201105.png"/>
          <p:cNvPicPr>
            <a:picLocks noChangeAspect="1"/>
          </p:cNvPicPr>
          <p:nvPr/>
        </p:nvPicPr>
        <p:blipFill>
          <a:blip r:embed="rId10" cstate="print"/>
          <a:srcRect l="28254" t="1560" r="27992" b="5377"/>
          <a:stretch>
            <a:fillRect/>
          </a:stretch>
        </p:blipFill>
        <p:spPr>
          <a:xfrm>
            <a:off x="6927802" y="0"/>
            <a:ext cx="2149523" cy="3429000"/>
          </a:xfrm>
          <a:prstGeom prst="rect">
            <a:avLst/>
          </a:prstGeom>
        </p:spPr>
      </p:pic>
      <p:sp>
        <p:nvSpPr>
          <p:cNvPr id="13" name="TextBox 12"/>
          <p:cNvSpPr txBox="1"/>
          <p:nvPr/>
        </p:nvSpPr>
        <p:spPr>
          <a:xfrm>
            <a:off x="7391400" y="3581400"/>
            <a:ext cx="1676400" cy="3139321"/>
          </a:xfrm>
          <a:prstGeom prst="rect">
            <a:avLst/>
          </a:prstGeom>
          <a:noFill/>
        </p:spPr>
        <p:txBody>
          <a:bodyPr wrap="square" rtlCol="0">
            <a:spAutoFit/>
          </a:bodyPr>
          <a:lstStyle/>
          <a:p>
            <a:pPr>
              <a:buFont typeface="Arial" pitchFamily="34" charset="0"/>
              <a:buChar char="•"/>
            </a:pPr>
            <a:r>
              <a:rPr lang="en-US" dirty="0" smtClean="0"/>
              <a:t>Evolution of Lake Eyre, Australia using PRVIs</a:t>
            </a:r>
          </a:p>
          <a:p>
            <a:pPr>
              <a:buFont typeface="Arial" pitchFamily="34" charset="0"/>
              <a:buChar char="•"/>
            </a:pPr>
            <a:r>
              <a:rPr lang="en-US" dirty="0" smtClean="0"/>
              <a:t>Lake Eyre (North) was full in May 2011.</a:t>
            </a:r>
          </a:p>
          <a:p>
            <a:pPr>
              <a:buFont typeface="Arial" pitchFamily="34" charset="0"/>
              <a:buChar char="•"/>
            </a:pPr>
            <a:r>
              <a:rPr lang="en-US" dirty="0" smtClean="0"/>
              <a:t>The lake was almost completely dry in Jan. 2011.</a:t>
            </a:r>
            <a:endParaRPr lang="en-US" dirty="0"/>
          </a:p>
        </p:txBody>
      </p:sp>
      <p:sp>
        <p:nvSpPr>
          <p:cNvPr id="14" name="Oval 13"/>
          <p:cNvSpPr/>
          <p:nvPr/>
        </p:nvSpPr>
        <p:spPr>
          <a:xfrm>
            <a:off x="7162800" y="457200"/>
            <a:ext cx="1371600" cy="2286000"/>
          </a:xfrm>
          <a:prstGeom prst="ellipse">
            <a:avLst/>
          </a:prstGeom>
          <a:solidFill>
            <a:schemeClr val="accent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086600" y="228600"/>
            <a:ext cx="1143000" cy="369332"/>
          </a:xfrm>
          <a:prstGeom prst="rect">
            <a:avLst/>
          </a:prstGeom>
          <a:noFill/>
        </p:spPr>
        <p:txBody>
          <a:bodyPr wrap="square" rtlCol="0">
            <a:spAutoFit/>
          </a:bodyPr>
          <a:lstStyle/>
          <a:p>
            <a:r>
              <a:rPr lang="en-US" b="1" dirty="0" smtClean="0">
                <a:solidFill>
                  <a:schemeClr val="bg1"/>
                </a:solidFill>
              </a:rPr>
              <a:t>FULL</a:t>
            </a:r>
            <a:endParaRPr lang="en-US" b="1" dirty="0">
              <a:solidFill>
                <a:schemeClr val="bg1"/>
              </a:solidFill>
            </a:endParaRPr>
          </a:p>
        </p:txBody>
      </p:sp>
      <p:sp>
        <p:nvSpPr>
          <p:cNvPr id="18" name="TextBox 17"/>
          <p:cNvSpPr txBox="1"/>
          <p:nvPr/>
        </p:nvSpPr>
        <p:spPr>
          <a:xfrm>
            <a:off x="304800" y="228600"/>
            <a:ext cx="11430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NOAA-CREST LOGO"/>
          <p:cNvPicPr>
            <a:picLocks noChangeAspect="1" noChangeArrowheads="1"/>
          </p:cNvPicPr>
          <p:nvPr/>
        </p:nvPicPr>
        <p:blipFill>
          <a:blip r:embed="rId3" cstate="print"/>
          <a:srcRect/>
          <a:stretch>
            <a:fillRect/>
          </a:stretch>
        </p:blipFill>
        <p:spPr bwMode="auto">
          <a:xfrm>
            <a:off x="5943600" y="0"/>
            <a:ext cx="3200400" cy="1066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b="1" dirty="0" smtClean="0"/>
              <a:t>Soil Wetness Variational Index (SWVI)</a:t>
            </a:r>
            <a:endParaRPr lang="en-US" sz="3200" b="1" dirty="0"/>
          </a:p>
        </p:txBody>
      </p:sp>
      <p:sp>
        <p:nvSpPr>
          <p:cNvPr id="3" name="Content Placeholder 2"/>
          <p:cNvSpPr>
            <a:spLocks noGrp="1"/>
          </p:cNvSpPr>
          <p:nvPr>
            <p:ph idx="1"/>
          </p:nvPr>
        </p:nvSpPr>
        <p:spPr/>
        <p:txBody>
          <a:bodyPr/>
          <a:lstStyle/>
          <a:p>
            <a:r>
              <a:rPr lang="en-US" sz="2400" b="1" dirty="0" smtClean="0"/>
              <a:t>SWVI (</a:t>
            </a:r>
            <a:r>
              <a:rPr lang="en-US" sz="2400" b="1" dirty="0" err="1" smtClean="0"/>
              <a:t>Lacava</a:t>
            </a:r>
            <a:r>
              <a:rPr lang="en-US" sz="2400" b="1" dirty="0" smtClean="0"/>
              <a:t> et al., 2006), used to study the flooding in some parts of Europe (</a:t>
            </a:r>
            <a:r>
              <a:rPr lang="en-US" sz="2400" b="1" dirty="0" err="1" smtClean="0"/>
              <a:t>eg</a:t>
            </a:r>
            <a:r>
              <a:rPr lang="en-US" sz="2400" b="1" dirty="0" smtClean="0"/>
              <a:t>. Italy, Hungary, Spain).</a:t>
            </a:r>
          </a:p>
          <a:p>
            <a:endParaRPr lang="en-US" dirty="0" smtClean="0"/>
          </a:p>
          <a:p>
            <a:endParaRPr lang="en-US" dirty="0"/>
          </a:p>
        </p:txBody>
      </p:sp>
      <p:sp>
        <p:nvSpPr>
          <p:cNvPr id="13" name="Footer Placeholder 12"/>
          <p:cNvSpPr>
            <a:spLocks noGrp="1"/>
          </p:cNvSpPr>
          <p:nvPr>
            <p:ph type="ftr" sz="quarter" idx="11"/>
          </p:nvPr>
        </p:nvSpPr>
        <p:spPr/>
        <p:txBody>
          <a:bodyPr/>
          <a:lstStyle/>
          <a:p>
            <a:r>
              <a:rPr lang="en-US" smtClean="0"/>
              <a:t>CREST-Symposium, 2013</a:t>
            </a:r>
            <a:endParaRPr lang="en-US"/>
          </a:p>
        </p:txBody>
      </p:sp>
      <p:sp>
        <p:nvSpPr>
          <p:cNvPr id="12" name="Slide Number Placeholder 11"/>
          <p:cNvSpPr>
            <a:spLocks noGrp="1"/>
          </p:cNvSpPr>
          <p:nvPr>
            <p:ph type="sldNum" sz="quarter" idx="12"/>
          </p:nvPr>
        </p:nvSpPr>
        <p:spPr/>
        <p:txBody>
          <a:bodyPr/>
          <a:lstStyle/>
          <a:p>
            <a:fld id="{EB68E42B-2978-4AE1-9DE9-FF99FEEB9CB8}" type="slidenum">
              <a:rPr lang="en-US" smtClean="0"/>
              <a:pPr/>
              <a:t>9</a:t>
            </a:fld>
            <a:endParaRPr lang="en-US"/>
          </a:p>
        </p:txBody>
      </p:sp>
      <p:graphicFrame>
        <p:nvGraphicFramePr>
          <p:cNvPr id="1027" name="Object 3"/>
          <p:cNvGraphicFramePr>
            <a:graphicFrameLocks noChangeAspect="1"/>
          </p:cNvGraphicFramePr>
          <p:nvPr/>
        </p:nvGraphicFramePr>
        <p:xfrm>
          <a:off x="2719388" y="2667000"/>
          <a:ext cx="2636837" cy="830263"/>
        </p:xfrm>
        <a:graphic>
          <a:graphicData uri="http://schemas.openxmlformats.org/presentationml/2006/ole">
            <mc:AlternateContent xmlns:mc="http://schemas.openxmlformats.org/markup-compatibility/2006">
              <mc:Choice xmlns:v="urn:schemas-microsoft-com:vml" Requires="v">
                <p:oleObj spid="_x0000_s2058" name="Equation" r:id="rId4" imgW="1384200" imgH="431640" progId="Equation.3">
                  <p:embed/>
                </p:oleObj>
              </mc:Choice>
              <mc:Fallback>
                <p:oleObj name="Equation" r:id="rId4" imgW="138420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388" y="2667000"/>
                        <a:ext cx="2636837" cy="830263"/>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8"/>
          <p:cNvSpPr txBox="1">
            <a:spLocks noChangeArrowheads="1"/>
          </p:cNvSpPr>
          <p:nvPr/>
        </p:nvSpPr>
        <p:spPr bwMode="auto">
          <a:xfrm>
            <a:off x="609600" y="3657600"/>
            <a:ext cx="8001000" cy="2554545"/>
          </a:xfrm>
          <a:prstGeom prst="rect">
            <a:avLst/>
          </a:prstGeom>
          <a:noFill/>
          <a:ln w="9525">
            <a:noFill/>
            <a:miter lim="800000"/>
            <a:headEnd/>
            <a:tailEnd/>
          </a:ln>
          <a:effectLst/>
        </p:spPr>
        <p:txBody>
          <a:bodyPr wrap="square">
            <a:spAutoFit/>
          </a:bodyPr>
          <a:lstStyle/>
          <a:p>
            <a:r>
              <a:rPr lang="en-US" sz="2000" b="1" dirty="0"/>
              <a:t>Where, </a:t>
            </a:r>
            <a:r>
              <a:rPr lang="en-US" sz="2000" b="1" dirty="0" err="1" smtClean="0"/>
              <a:t>SWIμi</a:t>
            </a:r>
            <a:r>
              <a:rPr lang="en-US" sz="2000" b="1" dirty="0" smtClean="0"/>
              <a:t> </a:t>
            </a:r>
            <a:r>
              <a:rPr lang="en-US" sz="2000" b="1" dirty="0"/>
              <a:t>and </a:t>
            </a:r>
            <a:r>
              <a:rPr lang="en-US" sz="2000" b="1" dirty="0" err="1" smtClean="0"/>
              <a:t>SWIσi</a:t>
            </a:r>
            <a:r>
              <a:rPr lang="en-US" sz="2000" b="1" dirty="0" smtClean="0"/>
              <a:t> </a:t>
            </a:r>
            <a:r>
              <a:rPr lang="en-US" sz="2000" b="1" dirty="0"/>
              <a:t>are average and standard deviation of the </a:t>
            </a:r>
            <a:r>
              <a:rPr lang="en-US" sz="2000" b="1" dirty="0" smtClean="0"/>
              <a:t>Soil Wetness Index, </a:t>
            </a:r>
            <a:r>
              <a:rPr lang="en-US" sz="2000" b="1" dirty="0" smtClean="0">
                <a:solidFill>
                  <a:srgbClr val="0070C0"/>
                </a:solidFill>
              </a:rPr>
              <a:t>*SWI=(Tb15-Tb1) </a:t>
            </a:r>
            <a:r>
              <a:rPr lang="en-US" sz="2000" b="1" dirty="0"/>
              <a:t>respectively for a given month </a:t>
            </a:r>
            <a:r>
              <a:rPr lang="en-US" sz="2000" b="1" dirty="0" err="1"/>
              <a:t>i</a:t>
            </a:r>
            <a:r>
              <a:rPr lang="en-US" sz="2000" b="1" dirty="0"/>
              <a:t>. Average and standard deviation were estimated on a monthly basis to account for changes in surface conditions </a:t>
            </a:r>
            <a:r>
              <a:rPr lang="en-US" sz="2000" b="1" dirty="0" smtClean="0"/>
              <a:t>(i.e. </a:t>
            </a:r>
            <a:r>
              <a:rPr lang="en-US" sz="2000" b="1" dirty="0"/>
              <a:t>soil roughness and vegetation density) which might affect the microwave signal. </a:t>
            </a:r>
            <a:endParaRPr lang="en-US" sz="2000" b="1" dirty="0" smtClean="0"/>
          </a:p>
          <a:p>
            <a:pPr lvl="1">
              <a:buFont typeface="Arial" pitchFamily="34" charset="0"/>
              <a:buChar char="•"/>
            </a:pPr>
            <a:r>
              <a:rPr lang="en-US" sz="2000" b="1" dirty="0" smtClean="0"/>
              <a:t>	SWVI &gt; 2 &amp; SWVI &lt; 3 Medium wet</a:t>
            </a:r>
            <a:endParaRPr lang="en-US" sz="2000" b="1" dirty="0"/>
          </a:p>
          <a:p>
            <a:pPr lvl="1">
              <a:buFont typeface="Arial" pitchFamily="34" charset="0"/>
              <a:buChar char="•"/>
            </a:pPr>
            <a:r>
              <a:rPr lang="en-US" sz="2000" b="1" dirty="0" smtClean="0"/>
              <a:t>         SWVI &gt; 3 &amp; SWVI &lt; 4 Anomalous wet conditions</a:t>
            </a:r>
          </a:p>
          <a:p>
            <a:pPr lvl="1">
              <a:buFont typeface="Arial" pitchFamily="34" charset="0"/>
              <a:buChar char="•"/>
            </a:pPr>
            <a:r>
              <a:rPr lang="en-US" sz="2000" b="1" dirty="0" smtClean="0"/>
              <a:t>         SWVI &gt; 4 Very wet surface</a:t>
            </a:r>
          </a:p>
        </p:txBody>
      </p:sp>
      <p:sp>
        <p:nvSpPr>
          <p:cNvPr id="7" name="Line Callout 1 (Border and Accent Bar) 6"/>
          <p:cNvSpPr/>
          <p:nvPr/>
        </p:nvSpPr>
        <p:spPr>
          <a:xfrm>
            <a:off x="6096000" y="2590800"/>
            <a:ext cx="1905000" cy="457200"/>
          </a:xfrm>
          <a:prstGeom prst="accentBorderCallout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Based on AMSU-A</a:t>
            </a:r>
            <a:endParaRPr lang="en-US" b="1" dirty="0"/>
          </a:p>
        </p:txBody>
      </p:sp>
      <p:sp>
        <p:nvSpPr>
          <p:cNvPr id="8" name="Right Brace 7"/>
          <p:cNvSpPr/>
          <p:nvPr/>
        </p:nvSpPr>
        <p:spPr>
          <a:xfrm>
            <a:off x="6705600" y="5257800"/>
            <a:ext cx="228600" cy="9144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ine Callout 1 (Border and Accent Bar) 9"/>
          <p:cNvSpPr/>
          <p:nvPr/>
        </p:nvSpPr>
        <p:spPr>
          <a:xfrm>
            <a:off x="7239000" y="5486400"/>
            <a:ext cx="1905000" cy="457200"/>
          </a:xfrm>
          <a:prstGeom prst="accentBorderCallout1">
            <a:avLst>
              <a:gd name="adj1" fmla="val 53093"/>
              <a:gd name="adj2" fmla="val -7363"/>
              <a:gd name="adj3" fmla="val 55745"/>
              <a:gd name="adj4" fmla="val -1504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Qualitatively</a:t>
            </a:r>
            <a:endParaRPr lang="en-US" b="1" dirty="0"/>
          </a:p>
        </p:txBody>
      </p:sp>
      <p:sp>
        <p:nvSpPr>
          <p:cNvPr id="11" name="TextBox 10"/>
          <p:cNvSpPr txBox="1"/>
          <p:nvPr/>
        </p:nvSpPr>
        <p:spPr>
          <a:xfrm>
            <a:off x="609600" y="6172200"/>
            <a:ext cx="7086600" cy="369332"/>
          </a:xfrm>
          <a:prstGeom prst="rect">
            <a:avLst/>
          </a:prstGeom>
          <a:noFill/>
        </p:spPr>
        <p:txBody>
          <a:bodyPr wrap="square" rtlCol="0">
            <a:spAutoFit/>
          </a:bodyPr>
          <a:lstStyle/>
          <a:p>
            <a:pPr algn="ctr"/>
            <a:r>
              <a:rPr lang="en-US" dirty="0" smtClean="0"/>
              <a:t>*SWI was original proposed by </a:t>
            </a:r>
            <a:r>
              <a:rPr lang="en-US" dirty="0" err="1" smtClean="0"/>
              <a:t>Grody</a:t>
            </a:r>
            <a:r>
              <a:rPr lang="en-US" dirty="0" smtClean="0"/>
              <a:t> 2002</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793</TotalTime>
  <Words>1907</Words>
  <Application>Microsoft Office PowerPoint</Application>
  <PresentationFormat>On-screen Show (4:3)</PresentationFormat>
  <Paragraphs>219</Paragraphs>
  <Slides>26</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Office Theme</vt:lpstr>
      <vt:lpstr>Equation</vt:lpstr>
      <vt:lpstr>Slide</vt:lpstr>
      <vt:lpstr>Towards developing global flood monitoring system using ATMS</vt:lpstr>
      <vt:lpstr>Outline </vt:lpstr>
      <vt:lpstr>Background </vt:lpstr>
      <vt:lpstr>Methodology </vt:lpstr>
      <vt:lpstr>Polarization Ratio Variational Index (PRVI)</vt:lpstr>
      <vt:lpstr>Example: using PRVI for the 2008 Iowa flooding</vt:lpstr>
      <vt:lpstr>PowerPoint Presentation</vt:lpstr>
      <vt:lpstr>Observing the evolution of lake Eyre, Australia using PRVI</vt:lpstr>
      <vt:lpstr>Soil Wetness Variational Index (SWVI)</vt:lpstr>
      <vt:lpstr>Which one is feasible for our application?</vt:lpstr>
      <vt:lpstr>Towards global inundation monitoring system using ATMS</vt:lpstr>
      <vt:lpstr>Global SWI calculation from ATMS</vt:lpstr>
      <vt:lpstr>PowerPoint Presentation</vt:lpstr>
      <vt:lpstr>CREST Global Inundation Monitoring Website</vt:lpstr>
      <vt:lpstr>Examples of recent events</vt:lpstr>
      <vt:lpstr>Conclusion (PRVI)</vt:lpstr>
      <vt:lpstr>PowerPoint Presentation</vt:lpstr>
      <vt:lpstr>PowerPoint Presentation</vt:lpstr>
      <vt:lpstr>PowerPoint Presentation</vt:lpstr>
      <vt:lpstr>PowerPoint Presentation</vt:lpstr>
      <vt:lpstr>Monitoring of Ice breakup in Alaska, VIIRS RGB5/09/2013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developing global inundation/flood monitoring system using ATMS</dc:title>
  <dc:creator>student</dc:creator>
  <cp:lastModifiedBy>Marouane</cp:lastModifiedBy>
  <cp:revision>87</cp:revision>
  <dcterms:created xsi:type="dcterms:W3CDTF">2013-05-29T19:00:10Z</dcterms:created>
  <dcterms:modified xsi:type="dcterms:W3CDTF">2013-06-06T13:41:34Z</dcterms:modified>
</cp:coreProperties>
</file>