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9" r:id="rId4"/>
    <p:sldId id="283" r:id="rId5"/>
    <p:sldId id="284" r:id="rId6"/>
    <p:sldId id="280" r:id="rId7"/>
    <p:sldId id="260" r:id="rId8"/>
    <p:sldId id="261" r:id="rId9"/>
    <p:sldId id="262" r:id="rId10"/>
    <p:sldId id="258" r:id="rId11"/>
    <p:sldId id="273" r:id="rId12"/>
    <p:sldId id="274" r:id="rId13"/>
    <p:sldId id="263" r:id="rId14"/>
    <p:sldId id="264" r:id="rId15"/>
    <p:sldId id="265" r:id="rId16"/>
    <p:sldId id="266" r:id="rId17"/>
    <p:sldId id="271" r:id="rId18"/>
    <p:sldId id="269" r:id="rId19"/>
    <p:sldId id="267" r:id="rId20"/>
    <p:sldId id="272" r:id="rId21"/>
    <p:sldId id="275" r:id="rId22"/>
    <p:sldId id="279" r:id="rId23"/>
    <p:sldId id="27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8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BBB87-FF28-BE48-AAA4-76D705DA2E9F}" type="datetimeFigureOut">
              <a:rPr lang="en-US" smtClean="0"/>
              <a:t>6/5/13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BE299-AFD8-F44E-A7CF-41490E134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79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BE299-AFD8-F44E-A7CF-41490E134C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64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CF22B-9935-D940-AE48-9B9EE757C335}" type="datetimeFigureOut">
              <a:rPr lang="en-US" smtClean="0"/>
              <a:t>6/5/13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3188-6ED9-354F-B81D-B9AD24447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96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CF22B-9935-D940-AE48-9B9EE757C335}" type="datetimeFigureOut">
              <a:rPr lang="en-US" smtClean="0"/>
              <a:t>6/5/13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3188-6ED9-354F-B81D-B9AD24447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70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CF22B-9935-D940-AE48-9B9EE757C335}" type="datetimeFigureOut">
              <a:rPr lang="en-US" smtClean="0"/>
              <a:t>6/5/13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3188-6ED9-354F-B81D-B9AD24447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16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CF22B-9935-D940-AE48-9B9EE757C335}" type="datetimeFigureOut">
              <a:rPr lang="en-US" smtClean="0"/>
              <a:t>6/5/13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3188-6ED9-354F-B81D-B9AD24447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CF22B-9935-D940-AE48-9B9EE757C335}" type="datetimeFigureOut">
              <a:rPr lang="en-US" smtClean="0"/>
              <a:t>6/5/13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3188-6ED9-354F-B81D-B9AD24447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7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CF22B-9935-D940-AE48-9B9EE757C335}" type="datetimeFigureOut">
              <a:rPr lang="en-US" smtClean="0"/>
              <a:t>6/5/13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3188-6ED9-354F-B81D-B9AD24447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14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CF22B-9935-D940-AE48-9B9EE757C335}" type="datetimeFigureOut">
              <a:rPr lang="en-US" smtClean="0"/>
              <a:t>6/5/13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3188-6ED9-354F-B81D-B9AD24447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78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CF22B-9935-D940-AE48-9B9EE757C335}" type="datetimeFigureOut">
              <a:rPr lang="en-US" smtClean="0"/>
              <a:t>6/5/13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3188-6ED9-354F-B81D-B9AD24447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80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CF22B-9935-D940-AE48-9B9EE757C335}" type="datetimeFigureOut">
              <a:rPr lang="en-US" smtClean="0"/>
              <a:t>6/5/13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3188-6ED9-354F-B81D-B9AD24447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40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CF22B-9935-D940-AE48-9B9EE757C335}" type="datetimeFigureOut">
              <a:rPr lang="en-US" smtClean="0"/>
              <a:t>6/5/13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3188-6ED9-354F-B81D-B9AD24447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56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CF22B-9935-D940-AE48-9B9EE757C335}" type="datetimeFigureOut">
              <a:rPr lang="en-US" smtClean="0"/>
              <a:t>6/5/13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3188-6ED9-354F-B81D-B9AD24447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7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CF22B-9935-D940-AE48-9B9EE757C335}" type="datetimeFigureOut">
              <a:rPr lang="en-US" smtClean="0"/>
              <a:t>6/5/13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D3188-6ED9-354F-B81D-B9AD24447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3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2.emf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emf"/><Relationship Id="rId8" Type="http://schemas.openxmlformats.org/officeDocument/2006/relationships/image" Target="../media/image3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7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8" Type="http://schemas.openxmlformats.org/officeDocument/2006/relationships/image" Target="../media/image45.emf"/><Relationship Id="rId9" Type="http://schemas.openxmlformats.org/officeDocument/2006/relationships/image" Target="../media/image4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5862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7459" y="162283"/>
            <a:ext cx="889729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PR" sz="2000" b="1" dirty="0">
                <a:solidFill>
                  <a:srgbClr val="0000FF"/>
                </a:solidFill>
                <a:latin typeface="Arial"/>
                <a:cs typeface="Arial"/>
              </a:rPr>
              <a:t>Hyperspectral Remote Sensing of Tropical Coastal Environments: the use of</a:t>
            </a:r>
            <a:r>
              <a:rPr lang="es-PR" sz="2000" b="1" i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s-PR" sz="2000" b="1" dirty="0">
                <a:solidFill>
                  <a:srgbClr val="0000FF"/>
                </a:solidFill>
                <a:latin typeface="Arial"/>
                <a:cs typeface="Arial"/>
              </a:rPr>
              <a:t> HICO data to derive water quality parameters in </a:t>
            </a:r>
            <a:r>
              <a:rPr lang="es-PR" sz="2000" b="1" dirty="0" smtClean="0">
                <a:solidFill>
                  <a:srgbClr val="0000FF"/>
                </a:solidFill>
                <a:latin typeface="Arial"/>
                <a:cs typeface="Arial"/>
              </a:rPr>
              <a:t>SW </a:t>
            </a:r>
            <a:r>
              <a:rPr lang="es-PR" sz="2000" b="1" dirty="0">
                <a:solidFill>
                  <a:srgbClr val="0000FF"/>
                </a:solidFill>
                <a:latin typeface="Arial"/>
                <a:cs typeface="Arial"/>
              </a:rPr>
              <a:t>Puerto Rico</a:t>
            </a:r>
            <a:endParaRPr lang="en-US" sz="20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5948" y="861868"/>
            <a:ext cx="7099563" cy="8602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Roy A. Armstrong, Ph.D.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NOAA-</a:t>
            </a:r>
            <a:r>
              <a:rPr lang="en-US" dirty="0" smtClean="0">
                <a:latin typeface="Arial"/>
                <a:cs typeface="Arial"/>
              </a:rPr>
              <a:t>CREST, </a:t>
            </a:r>
            <a:r>
              <a:rPr lang="es-PR" dirty="0" smtClean="0">
                <a:latin typeface="Arial"/>
                <a:cs typeface="Arial"/>
              </a:rPr>
              <a:t>University </a:t>
            </a:r>
            <a:r>
              <a:rPr lang="es-PR" dirty="0">
                <a:latin typeface="Arial"/>
                <a:cs typeface="Arial"/>
              </a:rPr>
              <a:t>of Puerto </a:t>
            </a:r>
            <a:r>
              <a:rPr lang="es-PR" dirty="0" smtClean="0">
                <a:latin typeface="Arial"/>
                <a:cs typeface="Arial"/>
              </a:rPr>
              <a:t>Rico, Mayagüez Campus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7007" y="1622594"/>
            <a:ext cx="428779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aseline="30000" dirty="0">
                <a:latin typeface="Arial"/>
                <a:cs typeface="Arial"/>
              </a:rPr>
              <a:t>8th Annual NOAA‐CREST Symposium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669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172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Arial"/>
                <a:cs typeface="Arial"/>
              </a:rPr>
              <a:t>HICO Summary</a:t>
            </a:r>
            <a:endParaRPr lang="en-US" sz="4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1413"/>
            <a:ext cx="9144000" cy="56702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58406"/>
            <a:ext cx="59811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HICO operating since September 25, 2009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Over 6000 scenes collected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Slot on ISS until July 2014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Data from OSU website – http://</a:t>
            </a:r>
            <a:r>
              <a:rPr lang="en-US" dirty="0" err="1" smtClean="0">
                <a:solidFill>
                  <a:schemeClr val="bg1"/>
                </a:solidFill>
              </a:rPr>
              <a:t>hico.coas.oregonstate.edu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0400" cy="950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018" y="48005"/>
            <a:ext cx="1832885" cy="78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76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195" y="60078"/>
            <a:ext cx="1832885" cy="788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0400" cy="95053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34451"/>
            <a:ext cx="8229600" cy="1011363"/>
          </a:xfrm>
          <a:ln>
            <a:noFill/>
          </a:ln>
        </p:spPr>
        <p:txBody>
          <a:bodyPr/>
          <a:lstStyle/>
          <a:p>
            <a:r>
              <a:rPr lang="en-US" sz="3600" dirty="0" smtClean="0">
                <a:solidFill>
                  <a:srgbClr val="0000FF"/>
                </a:solidFill>
                <a:latin typeface="Arial"/>
                <a:cs typeface="Arial"/>
              </a:rPr>
              <a:t>HICO Data</a:t>
            </a:r>
            <a:endParaRPr lang="en-US" sz="3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075" y="1322912"/>
            <a:ext cx="4856890" cy="48727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815" y="1322912"/>
            <a:ext cx="3220759" cy="355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64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681" y="0"/>
            <a:ext cx="170104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29" y="0"/>
            <a:ext cx="1709125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5999" y="1698074"/>
            <a:ext cx="467032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Targets cover an area 50 km wide by 200 km long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One scene per </a:t>
            </a:r>
            <a:r>
              <a:rPr lang="en-US" sz="2400" dirty="0" smtClean="0">
                <a:latin typeface="Arial"/>
                <a:cs typeface="Arial"/>
              </a:rPr>
              <a:t>orbit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Orbits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 dirty="0" smtClean="0">
                <a:latin typeface="Arial"/>
                <a:cs typeface="Arial"/>
              </a:rPr>
              <a:t>NW </a:t>
            </a:r>
            <a:r>
              <a:rPr lang="en-US" sz="2400" dirty="0">
                <a:latin typeface="Arial"/>
                <a:cs typeface="Arial"/>
              </a:rPr>
              <a:t>to SE (descending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 dirty="0" smtClean="0">
                <a:latin typeface="Arial"/>
                <a:cs typeface="Arial"/>
              </a:rPr>
              <a:t>SW </a:t>
            </a:r>
            <a:r>
              <a:rPr lang="en-US" sz="2400" dirty="0">
                <a:latin typeface="Arial"/>
                <a:cs typeface="Arial"/>
              </a:rPr>
              <a:t>to NE (ascending)	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87 bands (400 – 900 nm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5.7 nm spectral resolution</a:t>
            </a:r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SNR: 200:</a:t>
            </a:r>
            <a:r>
              <a:rPr lang="en-US" sz="2400" dirty="0" smtClean="0">
                <a:latin typeface="Arial"/>
                <a:cs typeface="Arial"/>
              </a:rPr>
              <a:t>1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Total of 38 images to date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15 are cloud free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2 images with simultaneous field measurements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14429" y="226678"/>
            <a:ext cx="278794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HICO </a:t>
            </a:r>
            <a:r>
              <a:rPr lang="en-US" sz="3200" dirty="0" smtClean="0">
                <a:solidFill>
                  <a:srgbClr val="0000FF"/>
                </a:solidFill>
                <a:latin typeface="Arial"/>
                <a:cs typeface="Arial"/>
              </a:rPr>
              <a:t>Data for </a:t>
            </a:r>
          </a:p>
          <a:p>
            <a:pPr algn="ctr"/>
            <a:r>
              <a:rPr lang="en-US" sz="3200" dirty="0" smtClean="0">
                <a:solidFill>
                  <a:srgbClr val="0000FF"/>
                </a:solidFill>
                <a:latin typeface="Arial"/>
                <a:cs typeface="Arial"/>
              </a:rPr>
              <a:t>Puerto Rico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2242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Arial"/>
                <a:cs typeface="Arial"/>
              </a:rPr>
              <a:t>   Atmospheric Correction</a:t>
            </a:r>
            <a:endParaRPr lang="en-US" sz="3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50400" cy="9505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744" y="63955"/>
            <a:ext cx="1832885" cy="788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46" y="1481783"/>
            <a:ext cx="6219151" cy="48214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57878" y="6357758"/>
            <a:ext cx="2334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courtesy of Z. Lee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846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Arial"/>
                <a:cs typeface="Arial"/>
              </a:rPr>
              <a:t>TAFKAA Vs. CSS</a:t>
            </a:r>
            <a:br>
              <a:rPr lang="en-US" sz="32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Puerto Rico</a:t>
            </a:r>
            <a:endParaRPr lang="en-US"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50400" cy="9505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155" y="60078"/>
            <a:ext cx="1832885" cy="7880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45184" y="6353910"/>
            <a:ext cx="2334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Slide courtesy of Z. Lee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92" y="1626174"/>
            <a:ext cx="8852111" cy="461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49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Arial"/>
                <a:cs typeface="Arial"/>
              </a:rPr>
              <a:t>TAFKAA Vs. CSS</a:t>
            </a:r>
            <a:br>
              <a:rPr lang="en-US" sz="32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Puerto Rico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50400" cy="9505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743" y="162478"/>
            <a:ext cx="1832885" cy="7880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17772" y="6377001"/>
            <a:ext cx="2334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Slide courtesy of Z. Lee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55" y="1674195"/>
            <a:ext cx="8911673" cy="463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9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7889"/>
          </a:xfrm>
          <a:ln>
            <a:solidFill>
              <a:srgbClr val="0000FF"/>
            </a:solidFill>
          </a:ln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Arial"/>
                <a:cs typeface="Arial"/>
              </a:rPr>
              <a:t>TAFKAA Vs. CSS</a:t>
            </a:r>
            <a:br>
              <a:rPr lang="en-US" sz="32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3200" dirty="0" smtClean="0">
                <a:latin typeface="Arial"/>
                <a:cs typeface="Arial"/>
              </a:rPr>
              <a:t>Yangtze River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50400" cy="9505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332" y="162478"/>
            <a:ext cx="1832885" cy="788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" y="1477818"/>
            <a:ext cx="9033809" cy="48628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90361" y="6411501"/>
            <a:ext cx="2334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Slide courtesy of Z. Lee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05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co image 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114"/>
            <a:ext cx="350661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753" y="0"/>
            <a:ext cx="3228190" cy="2421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391" y="2421142"/>
            <a:ext cx="3133610" cy="22732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6611" y="2375820"/>
            <a:ext cx="2503780" cy="2273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6611" y="0"/>
            <a:ext cx="2536348" cy="2375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6611" y="4649046"/>
            <a:ext cx="2503780" cy="22089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0391" y="4694368"/>
            <a:ext cx="3133609" cy="21636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478089"/>
            <a:ext cx="2614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HICO September 20, 2012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53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8136"/>
          </a:xfrm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Arial"/>
                <a:cs typeface="Arial"/>
              </a:rPr>
              <a:t>Variability of Field </a:t>
            </a:r>
            <a:r>
              <a:rPr lang="en-US" sz="3200" dirty="0" err="1" smtClean="0">
                <a:solidFill>
                  <a:srgbClr val="0000FF"/>
                </a:solidFill>
                <a:latin typeface="Arial"/>
                <a:cs typeface="Arial"/>
              </a:rPr>
              <a:t>Rrs</a:t>
            </a:r>
            <a:endParaRPr lang="en-US" sz="3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744" y="151442"/>
            <a:ext cx="1832885" cy="7880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0400" cy="950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66" y="1383071"/>
            <a:ext cx="2322700" cy="22138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7" name="Picture 6" descr="G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0991" y="1383070"/>
            <a:ext cx="2336551" cy="2213897"/>
          </a:xfrm>
          <a:prstGeom prst="rect">
            <a:avLst/>
          </a:prstGeom>
        </p:spPr>
      </p:pic>
      <p:pic>
        <p:nvPicPr>
          <p:cNvPr id="8" name="Picture 7" descr="G2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742" y="1383071"/>
            <a:ext cx="2190919" cy="2213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0" y="3777227"/>
            <a:ext cx="2963795" cy="2691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593" y="3777227"/>
            <a:ext cx="2694439" cy="269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08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620"/>
            <a:ext cx="8229600" cy="1065019"/>
          </a:xfrm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Arial"/>
                <a:cs typeface="Arial"/>
              </a:rPr>
              <a:t>   </a:t>
            </a:r>
            <a:r>
              <a:rPr lang="en-US" sz="3000" dirty="0" smtClean="0">
                <a:solidFill>
                  <a:srgbClr val="0000FF"/>
                </a:solidFill>
                <a:latin typeface="Arial"/>
                <a:cs typeface="Arial"/>
              </a:rPr>
              <a:t>Comparison with Field </a:t>
            </a:r>
            <a:r>
              <a:rPr lang="en-US" sz="3000" dirty="0" err="1" smtClean="0">
                <a:solidFill>
                  <a:srgbClr val="0000FF"/>
                </a:solidFill>
                <a:latin typeface="Arial"/>
                <a:cs typeface="Arial"/>
              </a:rPr>
              <a:t>Rrs</a:t>
            </a:r>
            <a:endParaRPr lang="en-US" sz="3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195" y="60078"/>
            <a:ext cx="1832885" cy="7880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0400" cy="95053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089127" y="1575615"/>
            <a:ext cx="3030237" cy="2435697"/>
            <a:chOff x="345795" y="1575615"/>
            <a:chExt cx="3030237" cy="243569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795" y="1575615"/>
              <a:ext cx="3030237" cy="243569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261855" y="1575615"/>
              <a:ext cx="13423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Field </a:t>
              </a:r>
              <a:r>
                <a:rPr lang="en-US" sz="1400" dirty="0" err="1" smtClean="0"/>
                <a:t>Rrs</a:t>
              </a:r>
              <a:r>
                <a:rPr lang="en-US" sz="1400" dirty="0" smtClean="0"/>
                <a:t> – G1</a:t>
              </a:r>
              <a:endParaRPr lang="en-US" sz="1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12538" y="1575615"/>
            <a:ext cx="2895725" cy="2488616"/>
            <a:chOff x="4223177" y="2234690"/>
            <a:chExt cx="2895725" cy="248861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3177" y="2234690"/>
              <a:ext cx="2895725" cy="248861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690412" y="2308890"/>
              <a:ext cx="13474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HICO </a:t>
              </a:r>
              <a:r>
                <a:rPr lang="en-US" sz="1600" dirty="0" err="1" smtClean="0"/>
                <a:t>Rrs</a:t>
              </a:r>
              <a:r>
                <a:rPr lang="en-US" sz="1600" dirty="0" smtClean="0"/>
                <a:t> – G1</a:t>
              </a:r>
              <a:endParaRPr lang="en-US" sz="1600" dirty="0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875" y="4283991"/>
            <a:ext cx="3032489" cy="20002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2538" y="4227728"/>
            <a:ext cx="2905168" cy="238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40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955"/>
            <a:ext cx="8229600" cy="941047"/>
          </a:xfrm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Arial"/>
                <a:cs typeface="Arial"/>
              </a:rPr>
              <a:t>Introduction </a:t>
            </a:r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and </a:t>
            </a:r>
            <a:r>
              <a:rPr lang="en-US" sz="3200" dirty="0" smtClean="0">
                <a:solidFill>
                  <a:srgbClr val="0000FF"/>
                </a:solidFill>
                <a:latin typeface="Arial"/>
                <a:cs typeface="Arial"/>
              </a:rPr>
              <a:t>Outline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9734" y="1419351"/>
            <a:ext cx="7397065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Justification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Direct vs. Indirect Monitoring of Coral </a:t>
            </a:r>
            <a:r>
              <a:rPr lang="en-US" sz="2800" dirty="0" smtClean="0">
                <a:latin typeface="Arial"/>
                <a:cs typeface="Arial"/>
              </a:rPr>
              <a:t>Reefs 	Using </a:t>
            </a:r>
            <a:r>
              <a:rPr lang="en-US" sz="2800" dirty="0">
                <a:latin typeface="Arial"/>
                <a:cs typeface="Arial"/>
              </a:rPr>
              <a:t>Remote Sensing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Sampling Sites and Measurements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>
                <a:latin typeface="Arial"/>
                <a:cs typeface="Arial"/>
              </a:rPr>
              <a:t>AOPs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>
                <a:latin typeface="Arial"/>
                <a:cs typeface="Arial"/>
              </a:rPr>
              <a:t>IOPs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>
                <a:latin typeface="Arial"/>
                <a:cs typeface="Arial"/>
              </a:rPr>
              <a:t>Water Quality Parameters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HICO Summary</a:t>
            </a:r>
            <a:endParaRPr lang="en-US" sz="28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Atmospheric Correction</a:t>
            </a:r>
            <a:endParaRPr lang="en-US" sz="28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Comparison with Field </a:t>
            </a:r>
            <a:r>
              <a:rPr lang="en-US" sz="2800" dirty="0" err="1" smtClean="0">
                <a:latin typeface="Arial"/>
                <a:cs typeface="Arial"/>
              </a:rPr>
              <a:t>Rrs</a:t>
            </a:r>
            <a:endParaRPr lang="en-US" sz="28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Ongoing and Future Work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115" y="0"/>
            <a:ext cx="1832885" cy="788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0400" cy="95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27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15620"/>
            <a:ext cx="8229600" cy="1065019"/>
          </a:xfrm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Arial"/>
                <a:cs typeface="Arial"/>
              </a:rPr>
              <a:t>   </a:t>
            </a:r>
            <a:r>
              <a:rPr lang="en-US" sz="3000" dirty="0" smtClean="0">
                <a:solidFill>
                  <a:srgbClr val="0000FF"/>
                </a:solidFill>
                <a:latin typeface="Arial"/>
                <a:cs typeface="Arial"/>
              </a:rPr>
              <a:t>Comparison with Field </a:t>
            </a:r>
            <a:r>
              <a:rPr lang="en-US" sz="3000" dirty="0" err="1" smtClean="0">
                <a:solidFill>
                  <a:srgbClr val="0000FF"/>
                </a:solidFill>
                <a:latin typeface="Arial"/>
                <a:cs typeface="Arial"/>
              </a:rPr>
              <a:t>Rrs</a:t>
            </a:r>
            <a:endParaRPr lang="en-US" sz="3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195" y="60078"/>
            <a:ext cx="1832885" cy="788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0400" cy="950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252" y="1500376"/>
            <a:ext cx="2730084" cy="16507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207" y="1500376"/>
            <a:ext cx="2464988" cy="16507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252" y="3312815"/>
            <a:ext cx="2702237" cy="1593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207" y="3312815"/>
            <a:ext cx="2464988" cy="1592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252" y="5019736"/>
            <a:ext cx="2685579" cy="16158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208" y="5100111"/>
            <a:ext cx="2464987" cy="161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08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15620"/>
            <a:ext cx="8229600" cy="1065019"/>
          </a:xfrm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Arial"/>
                <a:cs typeface="Arial"/>
              </a:rPr>
              <a:t>   </a:t>
            </a:r>
            <a:endParaRPr lang="en-US" sz="3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195" y="60078"/>
            <a:ext cx="1832885" cy="788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0400" cy="9505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50400" y="795863"/>
            <a:ext cx="46786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Arial"/>
                <a:cs typeface="Arial"/>
              </a:rPr>
              <a:t>Ongoing and future work</a:t>
            </a:r>
            <a:endParaRPr lang="en-US" sz="3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2223" y="2007219"/>
            <a:ext cx="7951516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Q</a:t>
            </a:r>
            <a:r>
              <a:rPr lang="en-US" sz="2400" dirty="0" smtClean="0">
                <a:latin typeface="Arial"/>
                <a:cs typeface="Arial"/>
              </a:rPr>
              <a:t>uality control of field data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Spatial patterns and trends in AOPs, IOPs, </a:t>
            </a:r>
          </a:p>
          <a:p>
            <a:r>
              <a:rPr lang="en-US" sz="2400" dirty="0" smtClean="0">
                <a:latin typeface="Arial"/>
                <a:cs typeface="Arial"/>
              </a:rPr>
              <a:t>	</a:t>
            </a:r>
            <a:r>
              <a:rPr lang="en-US" sz="2400" dirty="0" err="1" smtClean="0">
                <a:latin typeface="Arial"/>
                <a:cs typeface="Arial"/>
              </a:rPr>
              <a:t>Chl</a:t>
            </a:r>
            <a:r>
              <a:rPr lang="en-US" sz="2400" dirty="0" smtClean="0">
                <a:latin typeface="Arial"/>
                <a:cs typeface="Arial"/>
              </a:rPr>
              <a:t>-a, TSS, and CDOM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Algorithm development using derivative analysis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Using field </a:t>
            </a:r>
            <a:r>
              <a:rPr lang="en-US" sz="2400" dirty="0" err="1" smtClean="0">
                <a:latin typeface="Arial"/>
                <a:cs typeface="Arial"/>
              </a:rPr>
              <a:t>Rrs</a:t>
            </a:r>
            <a:endParaRPr lang="en-US" sz="2400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Using HICO data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Relate spatial patterns in water quality, as determined </a:t>
            </a:r>
          </a:p>
          <a:p>
            <a:r>
              <a:rPr lang="en-US" sz="2400" dirty="0">
                <a:latin typeface="Arial"/>
                <a:cs typeface="Arial"/>
              </a:rPr>
              <a:t>	</a:t>
            </a:r>
            <a:r>
              <a:rPr lang="en-US" sz="2400" dirty="0" smtClean="0">
                <a:latin typeface="Arial"/>
                <a:cs typeface="Arial"/>
              </a:rPr>
              <a:t>by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bio-optical properties to the condition of coral reefs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2643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pPr lvl="0"/>
            <a:r>
              <a:rPr lang="en-US" sz="2800" dirty="0">
                <a:solidFill>
                  <a:srgbClr val="0000FF"/>
                </a:solidFill>
                <a:latin typeface="Arial"/>
                <a:cs typeface="Arial"/>
              </a:rPr>
              <a:t>Image-derived </a:t>
            </a:r>
            <a:r>
              <a:rPr lang="en-US" sz="2800" dirty="0" err="1">
                <a:solidFill>
                  <a:srgbClr val="0000FF"/>
                </a:solidFill>
                <a:latin typeface="Arial"/>
                <a:cs typeface="Arial"/>
              </a:rPr>
              <a:t>Kd</a:t>
            </a:r>
            <a:r>
              <a:rPr lang="en-US" sz="28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values</a:t>
            </a:r>
            <a:b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(Using AVIRIS Data)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646" y="133170"/>
            <a:ext cx="1832885" cy="7880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0400" cy="950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095" y="1477310"/>
            <a:ext cx="5996468" cy="36032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310" y="5662531"/>
            <a:ext cx="8918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Poster 14:  Benthic Habitat Mapping for La </a:t>
            </a:r>
            <a:r>
              <a:rPr lang="en-US" dirty="0" err="1" smtClean="0"/>
              <a:t>PargueraMarine</a:t>
            </a:r>
            <a:r>
              <a:rPr lang="en-US" dirty="0" smtClean="0"/>
              <a:t>  Reserve, Southwestern Puerto 		  	   Rico, Using Passive and Active Remote Sensing Data. </a:t>
            </a:r>
          </a:p>
          <a:p>
            <a:r>
              <a:rPr lang="en-US" b="1" dirty="0" smtClean="0"/>
              <a:t>		   William Hernandez, Doctoral Candidate, NOAA-CREST, UPRM-Mayaguez Campus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383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3096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Acknowledgments</a:t>
            </a:r>
            <a:endParaRPr lang="en-US" sz="28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646" y="133170"/>
            <a:ext cx="1832885" cy="7880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0400" cy="9505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6163" y="2161741"/>
            <a:ext cx="77126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Arial"/>
                <a:cs typeface="Arial"/>
              </a:rPr>
              <a:t>Belitza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Brocco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and  William Hernandez</a:t>
            </a: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Fernando </a:t>
            </a:r>
            <a:r>
              <a:rPr lang="en-US" sz="2000" dirty="0" err="1" smtClean="0">
                <a:latin typeface="Arial"/>
                <a:cs typeface="Arial"/>
              </a:rPr>
              <a:t>Gilbes</a:t>
            </a:r>
            <a:endParaRPr lang="en-US" sz="2000" dirty="0" smtClean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000" dirty="0" err="1" smtClean="0">
                <a:latin typeface="Arial"/>
                <a:cs typeface="Arial"/>
              </a:rPr>
              <a:t>Zhong</a:t>
            </a:r>
            <a:r>
              <a:rPr lang="en-US" sz="2000" dirty="0" smtClean="0">
                <a:latin typeface="Arial"/>
                <a:cs typeface="Arial"/>
              </a:rPr>
              <a:t> Pin Lee</a:t>
            </a: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Curtiss Davis and the HICO Science Team</a:t>
            </a: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000" dirty="0" err="1" smtClean="0">
                <a:latin typeface="Arial"/>
                <a:cs typeface="Arial"/>
              </a:rPr>
              <a:t>CariCOOS</a:t>
            </a:r>
            <a:r>
              <a:rPr lang="en-US" sz="2000" dirty="0" smtClean="0">
                <a:latin typeface="Arial"/>
                <a:cs typeface="Arial"/>
              </a:rPr>
              <a:t>  - IOOS – NOAA</a:t>
            </a: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NOAA CREST CSC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8947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Justification</a:t>
            </a:r>
            <a:r>
              <a:rPr lang="en-US" dirty="0">
                <a:solidFill>
                  <a:srgbClr val="3366FF"/>
                </a:solidFill>
                <a:latin typeface="Arial"/>
                <a:cs typeface="Arial"/>
              </a:rPr>
              <a:t/>
            </a:r>
            <a:br>
              <a:rPr lang="en-US" dirty="0">
                <a:solidFill>
                  <a:srgbClr val="3366FF"/>
                </a:solidFill>
                <a:latin typeface="Arial"/>
                <a:cs typeface="Arial"/>
              </a:rPr>
            </a:b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749" y="102627"/>
            <a:ext cx="1832885" cy="788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627"/>
            <a:ext cx="2250400" cy="9505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199" y="1695743"/>
            <a:ext cx="83867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Coral reefs are highly productive coastal ecosystems that are often described as the marine equivalent of terrestrial rainforests in terms of biodiversity.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199" y="2996805"/>
            <a:ext cx="8386712" cy="2172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Coral reefs are among the most threatened coastal ecosystems worldwide resulting in unprecedented degradation over the past few decades.</a:t>
            </a:r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Recent accelerated coral reef decline is mostly related to anthropogenic impacts such as increased sedimentation and nutrient overloading.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5312167"/>
            <a:ext cx="8386711" cy="91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There is an urgent need to monitor changes in water quality parameters that are detrimental to coral reefs.</a:t>
            </a:r>
          </a:p>
          <a:p>
            <a:pPr>
              <a:lnSpc>
                <a:spcPct val="80000"/>
              </a:lnSpc>
            </a:pP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28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955"/>
            <a:ext cx="8229600" cy="941047"/>
          </a:xfrm>
          <a:ln>
            <a:solidFill>
              <a:srgbClr val="0000FF"/>
            </a:solidFill>
          </a:ln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Direct vs. Indirect Monitoring of 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Coral </a:t>
            </a:r>
            <a:b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Reefs Using 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Remote Sensing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446" y="1155375"/>
            <a:ext cx="87756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Direct </a:t>
            </a:r>
            <a:r>
              <a:rPr lang="en-US" sz="2000" dirty="0" smtClean="0">
                <a:latin typeface="Arial"/>
                <a:cs typeface="Arial"/>
              </a:rPr>
              <a:t>– includes benthic mapping and characterization of coral reefs and other biotopes using a </a:t>
            </a:r>
            <a:r>
              <a:rPr lang="ja-JP" altLang="en-US" sz="2000" dirty="0" smtClean="0">
                <a:latin typeface="Arial"/>
                <a:cs typeface="Arial"/>
              </a:rPr>
              <a:t>“</a:t>
            </a:r>
            <a:r>
              <a:rPr lang="en-US" sz="2000" dirty="0" smtClean="0">
                <a:latin typeface="Arial"/>
                <a:cs typeface="Arial"/>
              </a:rPr>
              <a:t>sensor down</a:t>
            </a:r>
            <a:r>
              <a:rPr lang="ja-JP" altLang="en-US" sz="2000" dirty="0" smtClean="0">
                <a:latin typeface="Arial"/>
                <a:cs typeface="Arial"/>
              </a:rPr>
              <a:t>”</a:t>
            </a:r>
            <a:r>
              <a:rPr lang="en-US" altLang="ja-JP" sz="2000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approach.</a:t>
            </a: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For example, AVIRIS airborne </a:t>
            </a:r>
            <a:r>
              <a:rPr lang="en-US" sz="2000" dirty="0" err="1" smtClean="0">
                <a:latin typeface="Arial"/>
                <a:cs typeface="Arial"/>
              </a:rPr>
              <a:t>hyperspectral</a:t>
            </a:r>
            <a:r>
              <a:rPr lang="en-US" sz="2000" dirty="0" smtClean="0">
                <a:latin typeface="Arial"/>
                <a:cs typeface="Arial"/>
              </a:rPr>
              <a:t> data is combined with </a:t>
            </a:r>
            <a:r>
              <a:rPr lang="en-US" sz="2000" dirty="0" err="1" smtClean="0">
                <a:latin typeface="Arial"/>
                <a:cs typeface="Arial"/>
              </a:rPr>
              <a:t>LiDAR</a:t>
            </a:r>
            <a:r>
              <a:rPr lang="en-US" sz="2000" dirty="0" smtClean="0">
                <a:latin typeface="Arial"/>
                <a:cs typeface="Arial"/>
              </a:rPr>
              <a:t> bathymetry data to produce a benthic classification map of La </a:t>
            </a:r>
            <a:r>
              <a:rPr lang="en-US" sz="2000" dirty="0" err="1" smtClean="0">
                <a:latin typeface="Arial"/>
                <a:cs typeface="Arial"/>
              </a:rPr>
              <a:t>Parguera</a:t>
            </a:r>
            <a:r>
              <a:rPr lang="en-US" sz="2000" dirty="0" smtClean="0">
                <a:latin typeface="Arial"/>
                <a:cs typeface="Arial"/>
              </a:rPr>
              <a:t>. Requires atmospheric and water column corrections. See Poster #</a:t>
            </a:r>
            <a:r>
              <a:rPr lang="en-US" sz="2000" dirty="0" smtClean="0">
                <a:latin typeface="Arial"/>
                <a:cs typeface="Arial"/>
              </a:rPr>
              <a:t>14.</a:t>
            </a:r>
            <a:endParaRPr lang="en-US" sz="2000" dirty="0" smtClean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115" y="0"/>
            <a:ext cx="1832885" cy="788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0400" cy="95053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446" y="3283933"/>
            <a:ext cx="4191000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7133" y="3283932"/>
            <a:ext cx="4511531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0676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955"/>
            <a:ext cx="8229600" cy="941047"/>
          </a:xfrm>
          <a:ln>
            <a:solidFill>
              <a:srgbClr val="0000FF"/>
            </a:solidFill>
          </a:ln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Direct vs. Indirect Monitoring of 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Coral </a:t>
            </a:r>
            <a:b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Reefs Using 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Remote Sensing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446" y="1155375"/>
            <a:ext cx="87756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Indirect</a:t>
            </a:r>
            <a:r>
              <a:rPr lang="en-US" sz="2000" dirty="0" smtClean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– addresses the oceanic environment around the reef.</a:t>
            </a:r>
          </a:p>
          <a:p>
            <a:pPr lvl="1"/>
            <a:endParaRPr lang="en-US" sz="2000" dirty="0">
              <a:latin typeface="Arial"/>
              <a:cs typeface="Arial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Sea surface temperatures (SSTs) and bleaching events.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Low salinities and high turbidity from episodic rainfall events.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Water optical properties (AOP and IOP) and coral reef parameters</a:t>
            </a:r>
            <a:r>
              <a:rPr lang="en-US" sz="2000" dirty="0" smtClean="0">
                <a:latin typeface="Arial"/>
                <a:cs typeface="Arial"/>
              </a:rPr>
              <a:t>.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115" y="0"/>
            <a:ext cx="1832885" cy="788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0400" cy="950530"/>
          </a:xfrm>
          <a:prstGeom prst="rect">
            <a:avLst/>
          </a:prstGeom>
        </p:spPr>
      </p:pic>
      <p:pic>
        <p:nvPicPr>
          <p:cNvPr id="10" name="Picture 9" descr="MERIS Chl-a 9:19:05 Puerto Ric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190" y="2796709"/>
            <a:ext cx="6530120" cy="39606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05468" y="6096796"/>
            <a:ext cx="1438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MERIS 300 m derived </a:t>
            </a:r>
            <a:r>
              <a:rPr lang="en-US" dirty="0" err="1" smtClean="0"/>
              <a:t>Chl</a:t>
            </a:r>
            <a:r>
              <a:rPr lang="en-US" dirty="0" smtClean="0"/>
              <a:t>-a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244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Water 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Optical Properties 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(AOP and IOP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b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and 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Coral Reef Parameters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646" y="133170"/>
            <a:ext cx="1832885" cy="7880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0400" cy="950530"/>
          </a:xfrm>
          <a:prstGeom prst="rect">
            <a:avLst/>
          </a:prstGeom>
        </p:spPr>
      </p:pic>
      <p:pic>
        <p:nvPicPr>
          <p:cNvPr id="150" name="Picture 149" descr="K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046" y="1537823"/>
            <a:ext cx="6139939" cy="49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79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137"/>
            <a:ext cx="8229600" cy="940502"/>
          </a:xfrm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Arial"/>
                <a:cs typeface="Arial"/>
              </a:rPr>
              <a:t>Sampling Sites</a:t>
            </a:r>
            <a:endParaRPr lang="en-US" sz="4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1" y="1417638"/>
            <a:ext cx="9144000" cy="522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1" y="0"/>
            <a:ext cx="2250400" cy="950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1115" y="0"/>
            <a:ext cx="1832885" cy="78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5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7911"/>
          </a:xfrm>
          <a:ln>
            <a:solidFill>
              <a:srgbClr val="0000FF"/>
            </a:solidFill>
          </a:ln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Arial"/>
                <a:cs typeface="Arial"/>
              </a:rPr>
              <a:t>Field Sampling:</a:t>
            </a:r>
            <a:br>
              <a:rPr lang="en-US" sz="32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3200" dirty="0" smtClean="0">
                <a:solidFill>
                  <a:srgbClr val="0000FF"/>
                </a:solidFill>
                <a:latin typeface="Arial"/>
                <a:cs typeface="Arial"/>
              </a:rPr>
              <a:t>Instrumentation</a:t>
            </a:r>
            <a:endParaRPr lang="en-US" sz="3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276" y="1847488"/>
            <a:ext cx="2686321" cy="2014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46276" y="4106699"/>
            <a:ext cx="27607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cs typeface="Arial"/>
              </a:rPr>
              <a:t>P</a:t>
            </a:r>
            <a:r>
              <a:rPr lang="en-US" dirty="0" smtClean="0">
                <a:cs typeface="Arial"/>
              </a:rPr>
              <a:t>rofiling sensor package that includes a CTD, a </a:t>
            </a:r>
            <a:r>
              <a:rPr lang="en-US" dirty="0" err="1" smtClean="0">
                <a:cs typeface="Arial"/>
              </a:rPr>
              <a:t>WetStar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fluorometer</a:t>
            </a:r>
            <a:r>
              <a:rPr lang="en-US" dirty="0" smtClean="0">
                <a:cs typeface="Arial"/>
              </a:rPr>
              <a:t>, an ac-9 for absorption and attenuation, and a HydroScat-6 for backscattering.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30" y="1847488"/>
            <a:ext cx="2687618" cy="2015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349"/>
          <a:stretch/>
        </p:blipFill>
        <p:spPr>
          <a:xfrm>
            <a:off x="6263515" y="1847488"/>
            <a:ext cx="2183777" cy="23571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63515" y="4116840"/>
            <a:ext cx="22020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Arial"/>
              </a:rPr>
              <a:t>GER-1500 </a:t>
            </a:r>
            <a:r>
              <a:rPr lang="en-US" dirty="0" err="1" smtClean="0">
                <a:cs typeface="Arial"/>
              </a:rPr>
              <a:t>spectroradiometer</a:t>
            </a:r>
            <a:r>
              <a:rPr lang="en-US" dirty="0" smtClean="0">
                <a:cs typeface="Arial"/>
              </a:rPr>
              <a:t> measures Lu, </a:t>
            </a:r>
            <a:r>
              <a:rPr lang="en-US" dirty="0" err="1" smtClean="0">
                <a:cs typeface="Arial"/>
              </a:rPr>
              <a:t>Ls</a:t>
            </a:r>
            <a:r>
              <a:rPr lang="en-US" dirty="0" smtClean="0">
                <a:cs typeface="Arial"/>
              </a:rPr>
              <a:t>, and Ed. This was used to calculate </a:t>
            </a:r>
            <a:r>
              <a:rPr lang="en-US" dirty="0" err="1" smtClean="0">
                <a:cs typeface="Arial"/>
              </a:rPr>
              <a:t>Rrs</a:t>
            </a:r>
            <a:r>
              <a:rPr lang="en-US" dirty="0" smtClean="0">
                <a:cs typeface="Arial"/>
              </a:rPr>
              <a:t>.</a:t>
            </a:r>
            <a:endParaRPr lang="en-US" dirty="0"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0030" y="4026381"/>
            <a:ext cx="2623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water samples are used for measuring CDOM, Total Suspended Matter, and Chlorophyll.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0030" y="1478156"/>
            <a:ext cx="268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Biogeochemical Properties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75373" y="1476218"/>
            <a:ext cx="134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IOPs: a, c, b</a:t>
            </a:r>
            <a:r>
              <a:rPr lang="en-US" baseline="-25000" dirty="0" smtClean="0">
                <a:solidFill>
                  <a:srgbClr val="0000FF"/>
                </a:solidFill>
              </a:rPr>
              <a:t>b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05648" y="1478156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AOP: Lu, Ed, </a:t>
            </a:r>
            <a:r>
              <a:rPr lang="en-US" dirty="0" err="1" smtClean="0">
                <a:solidFill>
                  <a:srgbClr val="0000FF"/>
                </a:solidFill>
              </a:rPr>
              <a:t>Rrs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1115" y="60078"/>
            <a:ext cx="1832885" cy="788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250400" cy="95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45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Arial"/>
                <a:cs typeface="Arial"/>
              </a:rPr>
              <a:t>   Water Quality Parameters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627"/>
            <a:ext cx="2250400" cy="9505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115" y="60078"/>
            <a:ext cx="1832885" cy="788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078" y="1624062"/>
            <a:ext cx="2914073" cy="2319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620" y="1588731"/>
            <a:ext cx="3084137" cy="2455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178" y="1588731"/>
            <a:ext cx="3084137" cy="24553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8061" y="4102546"/>
            <a:ext cx="788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Median values for </a:t>
            </a:r>
            <a:r>
              <a:rPr lang="en-US" dirty="0" err="1" smtClean="0"/>
              <a:t>Chl</a:t>
            </a:r>
            <a:r>
              <a:rPr lang="en-US" dirty="0" smtClean="0"/>
              <a:t>-a, TSM, and CDOM absorption at 350 nm at the six stations.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474" y="4541682"/>
            <a:ext cx="7598650" cy="20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19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2372</TotalTime>
  <Words>572</Words>
  <Application>Microsoft Macintosh PowerPoint</Application>
  <PresentationFormat>On-screen Show (4:3)</PresentationFormat>
  <Paragraphs>104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Introduction and Outline</vt:lpstr>
      <vt:lpstr>Justification </vt:lpstr>
      <vt:lpstr>Direct vs. Indirect Monitoring of Coral  Reefs Using Remote Sensing</vt:lpstr>
      <vt:lpstr>Direct vs. Indirect Monitoring of Coral  Reefs Using Remote Sensing</vt:lpstr>
      <vt:lpstr> Water Optical Properties (AOP and IOP)  and Coral Reef Parameters</vt:lpstr>
      <vt:lpstr>Sampling Sites</vt:lpstr>
      <vt:lpstr>Field Sampling: Instrumentation</vt:lpstr>
      <vt:lpstr>   Water Quality Parameters</vt:lpstr>
      <vt:lpstr>HICO Summary</vt:lpstr>
      <vt:lpstr>HICO Data</vt:lpstr>
      <vt:lpstr>PowerPoint Presentation</vt:lpstr>
      <vt:lpstr>   Atmospheric Correction</vt:lpstr>
      <vt:lpstr>TAFKAA Vs. CSS Puerto Rico</vt:lpstr>
      <vt:lpstr>TAFKAA Vs. CSS Puerto Rico</vt:lpstr>
      <vt:lpstr>TAFKAA Vs. CSS Yangtze River</vt:lpstr>
      <vt:lpstr>PowerPoint Presentation</vt:lpstr>
      <vt:lpstr>Variability of Field Rrs</vt:lpstr>
      <vt:lpstr>   Comparison with Field Rrs</vt:lpstr>
      <vt:lpstr>   Comparison with Field Rrs</vt:lpstr>
      <vt:lpstr>   </vt:lpstr>
      <vt:lpstr>Image-derived Kd values (Using AVIRIS Data)</vt:lpstr>
      <vt:lpstr>Acknowledgments</vt:lpstr>
    </vt:vector>
  </TitlesOfParts>
  <Company>University of Puerto Rico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 Armstrong</dc:creator>
  <cp:lastModifiedBy>Roy Armstrong</cp:lastModifiedBy>
  <cp:revision>56</cp:revision>
  <dcterms:created xsi:type="dcterms:W3CDTF">2013-05-30T13:50:55Z</dcterms:created>
  <dcterms:modified xsi:type="dcterms:W3CDTF">2013-06-05T14:28:01Z</dcterms:modified>
</cp:coreProperties>
</file>