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4"/>
  </p:notesMasterIdLst>
  <p:sldIdLst>
    <p:sldId id="256" r:id="rId2"/>
    <p:sldId id="318" r:id="rId3"/>
    <p:sldId id="317" r:id="rId4"/>
    <p:sldId id="288" r:id="rId5"/>
    <p:sldId id="305" r:id="rId6"/>
    <p:sldId id="290" r:id="rId7"/>
    <p:sldId id="314" r:id="rId8"/>
    <p:sldId id="315" r:id="rId9"/>
    <p:sldId id="295" r:id="rId10"/>
    <p:sldId id="296" r:id="rId11"/>
    <p:sldId id="297" r:id="rId12"/>
    <p:sldId id="298" r:id="rId13"/>
    <p:sldId id="299" r:id="rId14"/>
    <p:sldId id="270" r:id="rId15"/>
    <p:sldId id="268" r:id="rId16"/>
    <p:sldId id="269" r:id="rId17"/>
    <p:sldId id="283" r:id="rId18"/>
    <p:sldId id="277" r:id="rId19"/>
    <p:sldId id="259" r:id="rId20"/>
    <p:sldId id="308" r:id="rId21"/>
    <p:sldId id="306" r:id="rId22"/>
    <p:sldId id="261" r:id="rId23"/>
    <p:sldId id="316" r:id="rId24"/>
    <p:sldId id="265" r:id="rId25"/>
    <p:sldId id="266" r:id="rId26"/>
    <p:sldId id="313" r:id="rId27"/>
    <p:sldId id="267" r:id="rId28"/>
    <p:sldId id="307" r:id="rId29"/>
    <p:sldId id="309" r:id="rId30"/>
    <p:sldId id="311" r:id="rId31"/>
    <p:sldId id="312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0071-793C-4C4D-A680-DD0FDB8BD4E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F870-7080-422C-AC3B-4292C27A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8B0D7-BD77-437B-88F8-A06ECDC0A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18D8C-337D-40E3-BFC7-0097AE9D1A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86C78-F7C6-45F8-AC37-11A52E5076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F496C-0950-4752-B011-F98B177CC4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3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7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8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8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8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5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6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5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189AB-1808-4C70-B938-CBF530D607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430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41FF1-0AD1-4060-B913-71282BBEB0C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 Agricultural Application of GOES-PRWEB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1628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Eric </a:t>
            </a:r>
            <a:r>
              <a:rPr lang="en-US" dirty="0" smtClean="0">
                <a:solidFill>
                  <a:schemeClr val="tx1"/>
                </a:solidFill>
              </a:rPr>
              <a:t>Harmsen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Professor, Dept. of Agricultural and Biosystems Eng., Univ. of Puerto </a:t>
            </a:r>
            <a:r>
              <a:rPr lang="en-US" dirty="0" smtClean="0"/>
              <a:t>Rico-Mayaguez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Victor </a:t>
            </a:r>
            <a:r>
              <a:rPr lang="en-US" dirty="0">
                <a:solidFill>
                  <a:schemeClr val="tx1"/>
                </a:solidFill>
              </a:rPr>
              <a:t>J. Reventos</a:t>
            </a:r>
          </a:p>
          <a:p>
            <a:r>
              <a:rPr lang="en-US" dirty="0"/>
              <a:t>Undergraduate Research Assistant, Dept. of Electric and Computer Eng., Univ. of Puerto Rico-Mayaguez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Annual NOAA CREST Symposium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City College of City University of New York, NY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5-6, 2013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0" y="44450"/>
          <a:ext cx="9144000" cy="67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Chart" r:id="rId4" imgW="3886561" imgH="2877032" progId="Excel.Chart.8">
                  <p:embed/>
                </p:oleObj>
              </mc:Choice>
              <mc:Fallback>
                <p:oleObj name="Chart" r:id="rId4" imgW="3886561" imgH="28770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9144000" cy="676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693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continued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Results: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</a:t>
            </a:r>
            <a:r>
              <a:rPr lang="en-US" b="1" u="sng" dirty="0" smtClean="0"/>
              <a:t>Excess</a:t>
            </a:r>
            <a:r>
              <a:rPr lang="en-US" dirty="0" smtClean="0"/>
              <a:t> water applied = 100 mm = 1.07 million gallons = 3 acre-</a:t>
            </a:r>
            <a:r>
              <a:rPr lang="en-US" dirty="0" err="1" smtClean="0"/>
              <a:t>ft</a:t>
            </a:r>
            <a:r>
              <a:rPr lang="en-US" baseline="30000" dirty="0" smtClean="0"/>
              <a:t>  </a:t>
            </a:r>
            <a:r>
              <a:rPr lang="en-US" dirty="0" smtClean="0"/>
              <a:t>(lost to groundwater)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Normalized CU = 1.25, therefore normalized yield = 0.9 (or 0.1 loss)</a:t>
            </a:r>
          </a:p>
          <a:p>
            <a:pPr lvl="2">
              <a:buFont typeface="Wingdings" pitchFamily="2" charset="2"/>
              <a:buChar char="n"/>
            </a:pPr>
            <a:r>
              <a:rPr lang="en-US" u="sng" dirty="0" smtClean="0"/>
              <a:t> Potential $ LOST = cost of water + lost yield = 3 ac-</a:t>
            </a:r>
            <a:r>
              <a:rPr lang="en-US" u="sng" dirty="0" err="1" smtClean="0"/>
              <a:t>ft</a:t>
            </a:r>
            <a:r>
              <a:rPr lang="en-US" u="sng" dirty="0" smtClean="0"/>
              <a:t> x $30/ac-</a:t>
            </a:r>
            <a:r>
              <a:rPr lang="en-US" u="sng" dirty="0" err="1" smtClean="0"/>
              <a:t>ft</a:t>
            </a:r>
            <a:r>
              <a:rPr lang="en-US" u="sng" dirty="0" smtClean="0"/>
              <a:t> + [0.1*$1,243/ac] x </a:t>
            </a:r>
            <a:r>
              <a:rPr lang="en-US" b="1" u="sng" dirty="0" smtClean="0"/>
              <a:t>10 ac    </a:t>
            </a:r>
            <a:r>
              <a:rPr lang="en-US" u="sng" dirty="0" smtClean="0"/>
              <a:t>= </a:t>
            </a:r>
            <a:r>
              <a:rPr lang="en-US" b="1" u="sng" dirty="0" smtClean="0"/>
              <a:t>$1,333</a:t>
            </a:r>
          </a:p>
          <a:p>
            <a:pPr lvl="2">
              <a:buFont typeface="Wingdings" pitchFamily="2" charset="2"/>
              <a:buChar char="n"/>
            </a:pPr>
            <a:endParaRPr lang="en-US" b="1" u="sng" dirty="0"/>
          </a:p>
          <a:p>
            <a:pPr marL="667512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n"/>
            </a:pPr>
            <a:endParaRPr lang="en-US" b="1" u="sng" dirty="0"/>
          </a:p>
          <a:p>
            <a:pPr lvl="2">
              <a:buFont typeface="Wingdings" pitchFamily="2" charset="2"/>
              <a:buChar char="n"/>
            </a:pPr>
            <a:r>
              <a:rPr lang="en-US" b="1" u="sng" dirty="0" smtClean="0"/>
              <a:t>$</a:t>
            </a:r>
            <a:r>
              <a:rPr lang="en-US" b="1" u="sng" dirty="0"/>
              <a:t>13,330 for 100 acres, 10.7 million gallons of water</a:t>
            </a:r>
          </a:p>
          <a:p>
            <a:pPr lvl="2">
              <a:buFont typeface="Wingdings" pitchFamily="2" charset="2"/>
              <a:buChar char="n"/>
            </a:pPr>
            <a:endParaRPr lang="en-US" b="1" u="sng" dirty="0"/>
          </a:p>
          <a:p>
            <a:pPr lvl="2">
              <a:buFont typeface="Wingdings" pitchFamily="2" charset="2"/>
              <a:buChar char="n"/>
            </a:pPr>
            <a:r>
              <a:rPr lang="en-US" b="1" u="sng" dirty="0"/>
              <a:t>133,300 for 1000 acres, 107 million gallons of </a:t>
            </a:r>
            <a:r>
              <a:rPr lang="en-US" b="1" u="sng" dirty="0" smtClean="0"/>
              <a:t>water</a:t>
            </a:r>
          </a:p>
          <a:p>
            <a:pPr lvl="2">
              <a:buFont typeface="Wingdings" pitchFamily="2" charset="2"/>
              <a:buChar char="n"/>
            </a:pPr>
            <a:endParaRPr lang="en-US" b="1" u="sng" dirty="0"/>
          </a:p>
          <a:p>
            <a:pPr lvl="2"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</a:rPr>
              <a:t>FYI: Typical cost of </a:t>
            </a:r>
            <a:r>
              <a:rPr lang="en-US" b="1" dirty="0" err="1">
                <a:solidFill>
                  <a:srgbClr val="FF0000"/>
                </a:solidFill>
              </a:rPr>
              <a:t>irrigaiton</a:t>
            </a:r>
            <a:r>
              <a:rPr lang="en-US" b="1" dirty="0">
                <a:solidFill>
                  <a:srgbClr val="FF0000"/>
                </a:solidFill>
              </a:rPr>
              <a:t> water in U.S. is $200 per ac-</a:t>
            </a:r>
            <a:r>
              <a:rPr lang="en-US" b="1" dirty="0" err="1">
                <a:solidFill>
                  <a:srgbClr val="FF0000"/>
                </a:solidFill>
              </a:rPr>
              <a:t>ft</a:t>
            </a:r>
            <a:endParaRPr lang="en-US" b="1" dirty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n"/>
            </a:pPr>
            <a:endParaRPr lang="en-US" b="1" u="sng" dirty="0"/>
          </a:p>
          <a:p>
            <a:pPr lvl="2">
              <a:buFont typeface="Wingdings" pitchFamily="2" charset="2"/>
              <a:buChar char="n"/>
            </a:pPr>
            <a:endParaRPr lang="en-US" b="1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n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466" y="3657600"/>
            <a:ext cx="7289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 err="1">
                <a:solidFill>
                  <a:srgbClr val="FF0000"/>
                </a:solidFill>
              </a:rPr>
              <a:t>ag</a:t>
            </a:r>
            <a:r>
              <a:rPr lang="en-US" dirty="0">
                <a:solidFill>
                  <a:srgbClr val="FF0000"/>
                </a:solidFill>
              </a:rPr>
              <a:t>. chemicals are leached to groundwater , groundwater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potentially 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2"/>
            <a:r>
              <a:rPr lang="en-US" dirty="0" smtClean="0">
                <a:solidFill>
                  <a:srgbClr val="FF0000"/>
                </a:solidFill>
              </a:rPr>
              <a:t>contaminated </a:t>
            </a:r>
            <a:r>
              <a:rPr lang="en-US" dirty="0">
                <a:solidFill>
                  <a:srgbClr val="FF0000"/>
                </a:solidFill>
              </a:rPr>
              <a:t>(cost was not included in calculation).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0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Under-Applying Irrigation Water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7244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Assume the following: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Same squash farm (10-acres)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Four (4) month season 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Estimated CU for season = 300 mm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Actual potential CU for season = 400 mm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Assume the normalized yield vs. CU curve is applicable.</a:t>
            </a:r>
          </a:p>
          <a:p>
            <a:pPr lvl="2">
              <a:buFont typeface="Wingdings" pitchFamily="2" charset="2"/>
              <a:buChar char="n"/>
            </a:pPr>
            <a:r>
              <a:rPr lang="en-US" dirty="0" smtClean="0"/>
              <a:t> Value of a typical squash crop* = $1,243/acre.</a:t>
            </a:r>
          </a:p>
          <a:p>
            <a:pPr lvl="2">
              <a:buFont typeface="Wingdings" pitchFamily="2" charset="2"/>
              <a:buChar char="n"/>
            </a:pPr>
            <a:endParaRPr lang="en-US" dirty="0"/>
          </a:p>
          <a:p>
            <a:pPr lvl="2">
              <a:buFont typeface="Wingdings" pitchFamily="2" charset="2"/>
              <a:buChar char="n"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</a:t>
            </a:r>
            <a:r>
              <a:rPr lang="en-US" i="1" dirty="0" err="1" smtClean="0"/>
              <a:t>Conjunto</a:t>
            </a:r>
            <a:r>
              <a:rPr lang="en-US" i="1" dirty="0" smtClean="0"/>
              <a:t> </a:t>
            </a:r>
            <a:r>
              <a:rPr lang="en-US" i="1" dirty="0" err="1" smtClean="0"/>
              <a:t>Tecnol</a:t>
            </a:r>
            <a:r>
              <a:rPr lang="en-US" i="1" dirty="0" err="1" smtClean="0">
                <a:latin typeface="Times New Roman"/>
                <a:cs typeface="Times New Roman"/>
              </a:rPr>
              <a:t>ógico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para</a:t>
            </a:r>
            <a:r>
              <a:rPr lang="en-US" i="1" dirty="0" smtClean="0">
                <a:latin typeface="Times New Roman"/>
                <a:cs typeface="Times New Roman"/>
              </a:rPr>
              <a:t> la </a:t>
            </a:r>
            <a:r>
              <a:rPr lang="en-US" i="1" dirty="0" err="1" smtClean="0">
                <a:latin typeface="Times New Roman"/>
                <a:cs typeface="Times New Roman"/>
              </a:rPr>
              <a:t>producción</a:t>
            </a:r>
            <a:r>
              <a:rPr lang="en-US" i="1" dirty="0" smtClean="0">
                <a:latin typeface="Times New Roman"/>
                <a:cs typeface="Times New Roman"/>
              </a:rPr>
              <a:t> de </a:t>
            </a:r>
            <a:r>
              <a:rPr lang="en-US" i="1" dirty="0" err="1" smtClean="0">
                <a:latin typeface="Times New Roman"/>
                <a:cs typeface="Times New Roman"/>
              </a:rPr>
              <a:t>Calabaza</a:t>
            </a:r>
            <a:r>
              <a:rPr lang="en-US" i="1" dirty="0" smtClean="0">
                <a:latin typeface="Times New Roman"/>
                <a:cs typeface="Times New Roman"/>
              </a:rPr>
              <a:t>, UPR </a:t>
            </a:r>
            <a:r>
              <a:rPr lang="en-US" i="1" dirty="0" err="1" smtClean="0">
                <a:latin typeface="Times New Roman"/>
                <a:cs typeface="Times New Roman"/>
              </a:rPr>
              <a:t>Experment</a:t>
            </a:r>
            <a:r>
              <a:rPr lang="en-US" i="1" dirty="0" smtClean="0">
                <a:latin typeface="Times New Roman"/>
                <a:cs typeface="Times New Roman"/>
              </a:rPr>
              <a:t> Station, Publication 155, revised 2012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328057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7187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Example continued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Water </a:t>
            </a:r>
            <a:r>
              <a:rPr lang="en-US" b="1" u="sng" dirty="0" smtClean="0"/>
              <a:t>deficit</a:t>
            </a:r>
            <a:r>
              <a:rPr lang="en-US" dirty="0" smtClean="0"/>
              <a:t> = 100 mm</a:t>
            </a:r>
          </a:p>
          <a:p>
            <a:pPr lvl="1"/>
            <a:r>
              <a:rPr lang="en-US" dirty="0" smtClean="0"/>
              <a:t> With a normalized CU of 0.75, the normalized yield = 0.85 (or 0.15 loss)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Potential $ LOST = lost yield = [0.15*$1,243/ac] x </a:t>
            </a:r>
            <a:r>
              <a:rPr lang="en-US" b="1" u="sng" dirty="0" smtClean="0"/>
              <a:t>10 ac </a:t>
            </a:r>
            <a:r>
              <a:rPr lang="en-US" u="sng" dirty="0" smtClean="0"/>
              <a:t>= </a:t>
            </a:r>
            <a:r>
              <a:rPr lang="en-US" b="1" u="sng" dirty="0" smtClean="0"/>
              <a:t>$1,864</a:t>
            </a:r>
          </a:p>
          <a:p>
            <a:pPr lvl="1"/>
            <a:endParaRPr lang="en-US" b="1" u="sng" dirty="0" smtClean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r>
              <a:rPr lang="en-US" b="1" u="sng" dirty="0" smtClean="0"/>
              <a:t>$18,640 for 100 acre</a:t>
            </a:r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180,640 for 1,000 acre</a:t>
            </a:r>
          </a:p>
          <a:p>
            <a:pPr lvl="1"/>
            <a:endParaRPr lang="en-US" dirty="0" smtClean="0"/>
          </a:p>
        </p:txBody>
      </p:sp>
      <p:sp>
        <p:nvSpPr>
          <p:cNvPr id="114692" name="TextBox 1"/>
          <p:cNvSpPr txBox="1">
            <a:spLocks noChangeArrowheads="1"/>
          </p:cNvSpPr>
          <p:nvPr/>
        </p:nvSpPr>
        <p:spPr bwMode="auto">
          <a:xfrm>
            <a:off x="152399" y="4267200"/>
            <a:ext cx="8905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$1,864 could pay your daughter’s university tuition or pay her rent for 6 </a:t>
            </a:r>
            <a:r>
              <a:rPr lang="en-US" b="1" dirty="0" smtClean="0">
                <a:solidFill>
                  <a:srgbClr val="FF0000"/>
                </a:solidFill>
              </a:rPr>
              <a:t>months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(tuition is cheap in PR)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948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Surface Irrigation</a:t>
            </a:r>
            <a:endParaRPr lang="en-US" sz="4400" dirty="0"/>
          </a:p>
        </p:txBody>
      </p:sp>
      <p:pic>
        <p:nvPicPr>
          <p:cNvPr id="6148" name="Picture 4" descr="C:\Users\Eric Harmsen\Semesters\Spring 2013\1TMAG 4035\Irrigation photos\Pictures\irfu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901825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ric Harmsen\Semesters\Spring 2013\1TMAG 4035\Irrigation photos\Pictures\irfl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6"/>
          <a:stretch/>
        </p:blipFill>
        <p:spPr bwMode="auto">
          <a:xfrm>
            <a:off x="4377853" y="2096158"/>
            <a:ext cx="2899538" cy="18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ric Harmsen\Semesters\Spring 2013\1TMAG 4035\Irrigation photos\Pictures\irrig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3308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ric Harmsen\Semesters\Spring 2013\1TMAG 4035\Irrigation photos\Pictures\DSCN06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803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Typical Irrigation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3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Sprinkler</a:t>
            </a:r>
            <a:br>
              <a:rPr lang="en-US" dirty="0" smtClean="0"/>
            </a:br>
            <a:r>
              <a:rPr lang="en-US" dirty="0" smtClean="0"/>
              <a:t>Irrigation</a:t>
            </a:r>
            <a:endParaRPr lang="en-US" dirty="0"/>
          </a:p>
        </p:txBody>
      </p:sp>
      <p:pic>
        <p:nvPicPr>
          <p:cNvPr id="4" name="Picture 2" descr="C:\Users\Eric Harmsen\Semesters\Spring 2013\1TMAG 4035\Irrigation photos\Pictures\AA0293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7"/>
          <a:stretch/>
        </p:blipFill>
        <p:spPr bwMode="auto">
          <a:xfrm>
            <a:off x="3111286" y="1162027"/>
            <a:ext cx="5486400" cy="15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_DziNhZUeF0Y/TTL0kBgBIVI/AAAAAAAAAEA/0I69JoGyevs/s1600/Sprinkler-Irrigation-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encrypted-tbn0.gstatic.com/images?q=tbn:ANd9GcTIPBcgqu5upsa-n11cjfxFwbOSMrPhWjGDGuaSAWmUa4O2jTh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13695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prinkler Irrigation for Sunflower in Southern France Stock Photo - 10222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05250"/>
            <a:ext cx="27397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61" y="276814"/>
            <a:ext cx="8229600" cy="1143000"/>
          </a:xfrm>
        </p:spPr>
        <p:txBody>
          <a:bodyPr/>
          <a:lstStyle/>
          <a:p>
            <a:r>
              <a:rPr lang="en-US" dirty="0" smtClean="0"/>
              <a:t>Drip Irrigation</a:t>
            </a:r>
            <a:endParaRPr lang="en-US" dirty="0"/>
          </a:p>
        </p:txBody>
      </p:sp>
      <p:pic>
        <p:nvPicPr>
          <p:cNvPr id="3080" name="Picture 8" descr="http://www.unitechbusiness.com/Images/drip%20irrigation%20system%20arran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6435645" cy="38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ric Harmsen\Semesters\Spring 2013\1TMAG 4035\Irrigation photos\Pictures\irdri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6"/>
          <a:stretch/>
        </p:blipFill>
        <p:spPr bwMode="auto">
          <a:xfrm>
            <a:off x="5562600" y="990600"/>
            <a:ext cx="2852854" cy="17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ric Harmsen\Semesters\Spring 2013\1TMAG 4035\Irrigation photos\Pictures\30328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2953"/>
            <a:ext cx="469957" cy="4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Eric Harmsen\Semesters\Spring 2013\1TMAG 4035\Irrigation photos\Pictures\30148_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1183"/>
            <a:ext cx="718923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ric Harmsen\Semesters\Spring 2013\1TMAG 4035\Irrigation photos\Pictures\Oje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0012"/>
            <a:ext cx="279736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ric Harmsen\Semesters\Spring 2013\1TMAG 4035\Irrigation photos\Pictures\ojet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25" y="1513341"/>
            <a:ext cx="559473" cy="10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ric Harmsen\Semesters\Spring 2013\1TMAG 4035\Irrigation photos\Pictures\P1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6" y="1341968"/>
            <a:ext cx="528523" cy="13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2448"/>
            <a:ext cx="56007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Fertigation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00" y="4880506"/>
            <a:ext cx="2462213" cy="18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2721781"/>
            <a:ext cx="1884106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876800"/>
            <a:ext cx="2462213" cy="18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412"/>
            <a:ext cx="1866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-76200"/>
            <a:ext cx="8229600" cy="1143000"/>
          </a:xfrm>
        </p:spPr>
        <p:txBody>
          <a:bodyPr/>
          <a:lstStyle/>
          <a:p>
            <a:r>
              <a:rPr lang="en-US" dirty="0" smtClean="0"/>
              <a:t>Drip Distribution Uniformity</a:t>
            </a:r>
            <a:endParaRPr lang="en-US" dirty="0"/>
          </a:p>
        </p:txBody>
      </p:sp>
      <p:pic>
        <p:nvPicPr>
          <p:cNvPr id="7171" name="Picture 3" descr="C:\Users\Eric Harmsen\Semesters\Spring 2013\1TMAG 4035\Irrigation photos\Pictures\DSCN0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78" y="3581400"/>
            <a:ext cx="2341562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ric Harmsen\Semesters\Spring 2013\1TMAG 4035\Irrigation photos\Pictures\DSCN0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1725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003" y="1143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Distribution Uniformity is critically important in Drip Irrigation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Why?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Sometimes a plant only has one emitter.  If the emitter is plugged, then the plant may die.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If water is applied non-uniformly, then fertilizer will also be applied non-uniformly.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174" name="Picture 6" descr="C:\Users\Eric Harmsen\Semesters\Spring 2013\1TMAG 4035\Irrigation photos\Pictures\DSCN06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601325"/>
            <a:ext cx="2308501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much water should </a:t>
            </a:r>
            <a:r>
              <a:rPr lang="en-US" dirty="0" smtClean="0"/>
              <a:t>we apply?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Evapotranspiration = </a:t>
            </a:r>
            <a:r>
              <a:rPr lang="en-US" b="1" dirty="0" smtClean="0"/>
              <a:t>evaporation</a:t>
            </a:r>
            <a:r>
              <a:rPr lang="en-US" dirty="0" smtClean="0"/>
              <a:t> from soil and wet surfaces + </a:t>
            </a:r>
            <a:r>
              <a:rPr lang="en-US" b="1" dirty="0" smtClean="0"/>
              <a:t>transpiration</a:t>
            </a:r>
            <a:r>
              <a:rPr lang="en-US" dirty="0" smtClean="0"/>
              <a:t> from leaves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7EF030"/>
                </a:solidFill>
                <a:effectLst>
                  <a:outerShdw dist="25400" dir="20220000" algn="tl">
                    <a:schemeClr val="tx1">
                      <a:alpha val="99000"/>
                    </a:schemeClr>
                  </a:outerShdw>
                </a:effectLst>
              </a:rPr>
              <a:t>Evapotranspiration = plant water requirement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90930" cy="33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6" y="381000"/>
            <a:ext cx="8229600" cy="1143000"/>
          </a:xfrm>
        </p:spPr>
        <p:txBody>
          <a:bodyPr/>
          <a:lstStyle/>
          <a:p>
            <a:r>
              <a:rPr lang="en-US" dirty="0" smtClean="0"/>
              <a:t>GOES-PRWEB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48" y="1676399"/>
            <a:ext cx="4892152" cy="3914851"/>
          </a:xfrm>
        </p:spPr>
        <p:txBody>
          <a:bodyPr/>
          <a:lstStyle/>
          <a:p>
            <a:r>
              <a:rPr lang="en-US" dirty="0" smtClean="0"/>
              <a:t>25 daily hydro-climate variables published to internet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3" y="762000"/>
            <a:ext cx="4114800" cy="59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15" y="5009423"/>
            <a:ext cx="2428875" cy="15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8" y="3200400"/>
            <a:ext cx="2387367" cy="14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" y="5029200"/>
            <a:ext cx="2394214" cy="14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15" y="3161627"/>
            <a:ext cx="2513818" cy="15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449" y="2792295"/>
            <a:ext cx="4694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Solar Radiation                 Reference Evapotranspiration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2039" y="4721423"/>
            <a:ext cx="4819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   Soil Moisture                           Actual Evapotranspiration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039" y="6499052"/>
            <a:ext cx="47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June 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, 2013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22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Crop Water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ET =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c</a:t>
            </a:r>
            <a:r>
              <a:rPr lang="en-US" sz="4800" dirty="0" smtClean="0"/>
              <a:t> </a:t>
            </a:r>
            <a:r>
              <a:rPr lang="en-US" sz="4800" dirty="0" err="1" smtClean="0"/>
              <a:t>ET</a:t>
            </a:r>
            <a:r>
              <a:rPr lang="en-US" sz="4800" baseline="-25000" dirty="0" err="1" smtClean="0"/>
              <a:t>o</a:t>
            </a:r>
            <a:endParaRPr lang="en-US" sz="4800" baseline="-25000" dirty="0" smtClean="0"/>
          </a:p>
          <a:p>
            <a:pPr marL="0" indent="0">
              <a:buNone/>
            </a:pPr>
            <a:r>
              <a:rPr lang="en-US" sz="2800" dirty="0" smtClean="0"/>
              <a:t>where </a:t>
            </a:r>
          </a:p>
          <a:p>
            <a:pPr marL="0" indent="0">
              <a:buNone/>
            </a:pPr>
            <a:r>
              <a:rPr lang="en-US" sz="2800" dirty="0" smtClean="0"/>
              <a:t>ET = evapotranspiration = crop water requirement = consumptive use (CU)</a:t>
            </a:r>
          </a:p>
          <a:p>
            <a:pPr marL="0" indent="0">
              <a:buNone/>
            </a:pPr>
            <a:r>
              <a:rPr lang="en-US" sz="2800" dirty="0" err="1" smtClean="0"/>
              <a:t>K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= Crop Coefficient (unique for every crop)</a:t>
            </a:r>
          </a:p>
          <a:p>
            <a:pPr marL="0" indent="0">
              <a:buNone/>
            </a:pPr>
            <a:r>
              <a:rPr lang="en-US" sz="2800" dirty="0" err="1" smtClean="0"/>
              <a:t>ET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= Reference Evapotranspiration (function of climate)</a:t>
            </a:r>
          </a:p>
        </p:txBody>
      </p:sp>
    </p:spTree>
    <p:extLst>
      <p:ext uri="{BB962C8B-B14F-4D97-AF65-F5344CB8AC3E}">
        <p14:creationId xmlns:p14="http://schemas.microsoft.com/office/powerpoint/2010/main" val="4643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267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Many weather stations ($1,700 approx.) will calculate the daily reference evapotranspiration</a:t>
            </a:r>
            <a:endParaRPr lang="en-US" sz="4000" dirty="0"/>
          </a:p>
        </p:txBody>
      </p:sp>
      <p:pic>
        <p:nvPicPr>
          <p:cNvPr id="47106" name="Picture 2" descr="WatchDog 2900ET Weather S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r="20903"/>
          <a:stretch/>
        </p:blipFill>
        <p:spPr bwMode="auto">
          <a:xfrm>
            <a:off x="1759308" y="2286000"/>
            <a:ext cx="3498491" cy="45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WatchDog 2900ET Weather S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03" y="1828800"/>
            <a:ext cx="2020380" cy="15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WatchDog 2900ET Weather St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0"/>
          <a:stretch/>
        </p:blipFill>
        <p:spPr bwMode="auto">
          <a:xfrm>
            <a:off x="-1600199" y="3262872"/>
            <a:ext cx="3359508" cy="35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WatchDog 2900ET Weather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10407"/>
            <a:ext cx="2536825" cy="18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WatchDog 2900ET Weather St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5" y="3733800"/>
            <a:ext cx="417298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if a farmer doesn’t have a weather station?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200" dirty="0" smtClean="0"/>
              <a:t>Here’s a simple web-based </a:t>
            </a:r>
            <a:r>
              <a:rPr lang="en-US" sz="3200" dirty="0"/>
              <a:t>method </a:t>
            </a:r>
            <a:r>
              <a:rPr lang="en-US" sz="3200" dirty="0" smtClean="0"/>
              <a:t>for scheduling irrigation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4869" y="2057400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Define problem (location, farm size, crop, etc.)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725269" y="2472898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72136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19002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038600"/>
            <a:ext cx="2167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</a:t>
            </a:r>
            <a:r>
              <a:rPr lang="en-US" sz="1600" dirty="0" err="1" smtClean="0"/>
              <a:t>ET</a:t>
            </a:r>
            <a:r>
              <a:rPr lang="en-US" sz="1600" baseline="-25000" dirty="0" err="1" smtClean="0"/>
              <a:t>o</a:t>
            </a:r>
            <a:endParaRPr lang="en-US" sz="1600" baseline="-250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0" y="2394697"/>
            <a:ext cx="1166813" cy="7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64803" y="1828800"/>
            <a:ext cx="20642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rainfall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onsite gauge or NEXRAD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60" y="2257420"/>
            <a:ext cx="1337218" cy="8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6" y="4399408"/>
            <a:ext cx="1665938" cy="1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2785534" y="482406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86667" y="4392205"/>
            <a:ext cx="21166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Estimate Crop Water Requirement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ET</a:t>
            </a:r>
            <a:r>
              <a:rPr lang="en-US" sz="1600" baseline="-25000" dirty="0"/>
              <a:t>c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baseline="-250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ET</a:t>
            </a:r>
            <a:r>
              <a:rPr lang="en-US" sz="1600" baseline="-25000" dirty="0" err="1"/>
              <a:t>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1669" y="1486756"/>
            <a:ext cx="182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average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for the time period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8" name="Elbow Connector 57"/>
          <p:cNvCxnSpPr/>
          <p:nvPr/>
        </p:nvCxnSpPr>
        <p:spPr>
          <a:xfrm rot="5400000">
            <a:off x="4251955" y="1156019"/>
            <a:ext cx="735962" cy="50122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05399" y="5858933"/>
            <a:ext cx="35983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Determine the number of hours to run the pump</a:t>
            </a:r>
          </a:p>
          <a:p>
            <a:pPr algn="ctr"/>
            <a:r>
              <a:rPr lang="en-US" sz="1600" dirty="0" smtClean="0"/>
              <a:t>	T </a:t>
            </a:r>
            <a:r>
              <a:rPr lang="en-US" sz="1600" dirty="0"/>
              <a:t>= 17.817 x [D x A]/[Q x </a:t>
            </a:r>
            <a:r>
              <a:rPr lang="en-US" sz="1600" dirty="0" err="1"/>
              <a:t>eff</a:t>
            </a:r>
            <a:r>
              <a:rPr lang="en-US" sz="1600" dirty="0"/>
              <a:t>]</a:t>
            </a:r>
          </a:p>
        </p:txBody>
      </p:sp>
      <p:cxnSp>
        <p:nvCxnSpPr>
          <p:cNvPr id="65" name="Elbow Connector 64"/>
          <p:cNvCxnSpPr>
            <a:stCxn id="37" idx="3"/>
          </p:cNvCxnSpPr>
          <p:nvPr/>
        </p:nvCxnSpPr>
        <p:spPr>
          <a:xfrm>
            <a:off x="5503333" y="4930814"/>
            <a:ext cx="914400" cy="9144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12578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124137" y="603934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/>
              <a:t>Harmsen E.W., 2012.  TECHNICAL NOTE: A Simple Web-Based Method for Scheduling Irrigation in Puerto Rico J. Agric. Univ. P.R. 96 (3-4) 2012.</a:t>
            </a:r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Detailed Example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Determine the irrigation requirement for the 5 day period, February 15-19, 2012, for a tomato crop in Juana Diaz, Puerto Rico.  </a:t>
            </a:r>
            <a:r>
              <a:rPr lang="en-US" b="1" dirty="0" smtClean="0"/>
              <a:t>Table 1 </a:t>
            </a:r>
            <a:r>
              <a:rPr lang="en-US" dirty="0" smtClean="0"/>
              <a:t>summarizes the information used in the example problem. </a:t>
            </a:r>
            <a:r>
              <a:rPr lang="en-US" b="1" dirty="0" smtClean="0"/>
              <a:t>Table 2 </a:t>
            </a:r>
            <a:r>
              <a:rPr lang="en-US" dirty="0" smtClean="0"/>
              <a:t>provides the important web addresses necessary for obtaining data for use in the example problem. </a:t>
            </a:r>
            <a:r>
              <a:rPr lang="en-US" b="1" dirty="0" smtClean="0"/>
              <a:t>Table 3</a:t>
            </a:r>
            <a:r>
              <a:rPr lang="en-US" dirty="0" smtClean="0"/>
              <a:t> shows the crop growth stage and crop coefficient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) data for the example problem.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10" y="762000"/>
            <a:ext cx="4384038" cy="19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82750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46517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366" y="392668"/>
            <a:ext cx="5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1.  </a:t>
            </a:r>
            <a:r>
              <a:rPr lang="en-US" sz="1800" dirty="0" smtClean="0"/>
              <a:t>Information used in example problem.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969996" y="2846281"/>
            <a:ext cx="497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2. </a:t>
            </a:r>
            <a:r>
              <a:rPr lang="en-US" sz="1800" dirty="0" smtClean="0"/>
              <a:t>Internet URLs for example problem.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8" y="455220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3. </a:t>
            </a:r>
            <a:r>
              <a:rPr lang="en-US" sz="1800" dirty="0" smtClean="0"/>
              <a:t>Crop growth stage and crop coefficient data for example problem.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Rainfall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8686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/>
              <a:t>A rain gauge is not available on or near the farm; therefore, it is necessary to obtain rainfall information from </a:t>
            </a:r>
            <a:r>
              <a:rPr lang="en-US" sz="2600" dirty="0" smtClean="0"/>
              <a:t>NOAA’s MPE (NEXRAD and rain gauges in PR) radar</a:t>
            </a:r>
            <a:r>
              <a:rPr lang="en-US" sz="2600" dirty="0" smtClean="0"/>
              <a:t>.  Inspection of the rainfall maps at the URL provided in Table 2 indicates that there was no rainfall during the five day period.  Therefore, all of the crop water requirement will have to be satisfied with irrigation.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1"/>
            <a:ext cx="196776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87733"/>
            <a:ext cx="3300413" cy="20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Crop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averge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smtClean="0"/>
              <a:t>value  of 0.85 </a:t>
            </a:r>
            <a:r>
              <a:rPr lang="en-US" dirty="0" smtClean="0"/>
              <a:t>for th</a:t>
            </a:r>
            <a:r>
              <a:rPr lang="en-US" dirty="0" smtClean="0"/>
              <a:t>e five day period </a:t>
            </a:r>
            <a:r>
              <a:rPr lang="en-US" dirty="0" smtClean="0"/>
              <a:t>was obtained.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70400" cy="33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96899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Crop coefficient curve for the example problem.  The heavy dashed line applies to the example problem with day of season 46-50 (i.e., Feb 15-19) corresponding to an approximate crop coefficient of 0.85 (vertical axis). 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H="1">
            <a:off x="2590800" y="1905000"/>
            <a:ext cx="1600200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Evapotranspiration (</a:t>
            </a:r>
            <a:r>
              <a:rPr lang="en-US" dirty="0" err="1" smtClean="0"/>
              <a:t>ET</a:t>
            </a:r>
            <a:r>
              <a:rPr lang="en-US" baseline="-25000" dirty="0" err="1" smtClean="0"/>
              <a:t>o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from GOES-PRWEB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next step is to determine the reference evapotranspiration (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) for the five day period. The next slide shows the estimated reference evapotranspiration for Puerto Rico on February 15, 2012 obtained from the web address provided in Table 2.  </a:t>
            </a:r>
          </a:p>
          <a:p>
            <a:pPr algn="just"/>
            <a:r>
              <a:rPr lang="en-US" sz="2400" dirty="0" smtClean="0"/>
              <a:t>The estimated 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 for the site location on 15 Feb., 2012 is 2.95 mm.  </a:t>
            </a:r>
          </a:p>
          <a:p>
            <a:pPr algn="just"/>
            <a:r>
              <a:rPr lang="en-US" sz="2400" dirty="0" smtClean="0"/>
              <a:t>Using a similar procedure, the 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 values for Feb. 16, 17, 18 and 19 are 2.8 mm, 3.1 mm, 3.5 mm and 3.7 mm, respectively.  Summing up the 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 values comes to a total reference evapotranspiration (for the five days) of 16.1 mm. </a:t>
            </a:r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 Evapotranspiration</a:t>
            </a:r>
            <a:br>
              <a:rPr lang="en-US" dirty="0" smtClean="0"/>
            </a:br>
            <a:r>
              <a:rPr lang="en-US" sz="4000" dirty="0" smtClean="0"/>
              <a:t>from GOES-PRWEB</a:t>
            </a:r>
            <a:endParaRPr lang="en-US" sz="40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3533"/>
            <a:ext cx="791211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Water Requirement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66843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crop water requirement (ET) for the time period can now be estimated as follows: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algn="just"/>
            <a:r>
              <a:rPr lang="en-US" sz="3200" dirty="0"/>
              <a:t> </a:t>
            </a:r>
            <a:r>
              <a:rPr lang="en-US" sz="3200" dirty="0" smtClean="0"/>
              <a:t>    ET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 =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c</a:t>
            </a:r>
            <a:r>
              <a:rPr lang="en-US" sz="3200" dirty="0" smtClean="0"/>
              <a:t> </a:t>
            </a:r>
            <a:r>
              <a:rPr lang="en-US" sz="3200" dirty="0" err="1" smtClean="0"/>
              <a:t>ET</a:t>
            </a:r>
            <a:r>
              <a:rPr lang="en-US" sz="3200" baseline="-25000" dirty="0" err="1" smtClean="0"/>
              <a:t>o</a:t>
            </a:r>
            <a:r>
              <a:rPr lang="en-US" sz="3200" dirty="0" smtClean="0"/>
              <a:t> = (0.85)(16.1 mm) = 13. 7 mm  </a:t>
            </a:r>
          </a:p>
        </p:txBody>
      </p:sp>
    </p:spTree>
    <p:extLst>
      <p:ext uri="{BB962C8B-B14F-4D97-AF65-F5344CB8AC3E}">
        <p14:creationId xmlns:p14="http://schemas.microsoft.com/office/powerpoint/2010/main" val="3992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an agriculture application of GOES-PRWEB algorithm.  Specifically:</a:t>
            </a:r>
          </a:p>
          <a:p>
            <a:endParaRPr lang="en-US" dirty="0"/>
          </a:p>
          <a:p>
            <a:pPr lvl="1"/>
            <a:r>
              <a:rPr lang="en-US" dirty="0" smtClean="0"/>
              <a:t>A simple web-based method for scheduling irrigation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Number of hours to run the pump to satisfy the crop water requirement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final step is to determine the number of hours that the pump should be run to apply the 13.7 mm of water.  </a:t>
            </a:r>
          </a:p>
          <a:p>
            <a:r>
              <a:rPr lang="en-US" dirty="0" smtClean="0"/>
              <a:t>A form of the well-known irrigation equation (</a:t>
            </a:r>
            <a:r>
              <a:rPr lang="en-US" dirty="0" err="1" smtClean="0"/>
              <a:t>Fangmeier</a:t>
            </a:r>
            <a:r>
              <a:rPr lang="en-US" dirty="0" smtClean="0"/>
              <a:t> et al., 2005) can be used: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 = 17.817 x [D x A]/[Q x </a:t>
            </a:r>
            <a:r>
              <a:rPr lang="en-US" dirty="0" err="1" smtClean="0"/>
              <a:t>eff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where T is time in hours, D is depth of irrigation water in mm, A is effective field area in acres, Q is flow rate in gallons per minute  and </a:t>
            </a:r>
            <a:r>
              <a:rPr lang="en-US" dirty="0" err="1" smtClean="0"/>
              <a:t>eff</a:t>
            </a:r>
            <a:r>
              <a:rPr lang="en-US" dirty="0" smtClean="0"/>
              <a:t> is irrigation system efficiency.   </a:t>
            </a:r>
          </a:p>
          <a:p>
            <a:endParaRPr lang="en-US" dirty="0" smtClean="0"/>
          </a:p>
          <a:p>
            <a:r>
              <a:rPr lang="en-US" dirty="0" smtClean="0"/>
              <a:t>Using D = 16.1 mm, A = 10 acres, Q = 300 gallons per minute and </a:t>
            </a:r>
            <a:r>
              <a:rPr lang="en-US" dirty="0" err="1" smtClean="0"/>
              <a:t>eff</a:t>
            </a:r>
            <a:r>
              <a:rPr lang="en-US" dirty="0" smtClean="0"/>
              <a:t> = 0.85, yields:  T = 17.817 x [16.1 x 10] / [300 x 0.85]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= </a:t>
            </a:r>
            <a:r>
              <a:rPr lang="en-US" b="1" dirty="0" smtClean="0"/>
              <a:t>11.25 hours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029200"/>
            <a:ext cx="84582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857500" y="5943600"/>
            <a:ext cx="1676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Many farmers do not systematically schedule irrigation</a:t>
            </a:r>
          </a:p>
          <a:p>
            <a:pPr algn="just"/>
            <a:r>
              <a:rPr lang="en-US" dirty="0" smtClean="0"/>
              <a:t>Application of the wrong quantity of water can lead to losses in water, fuel, chemicals, yield and money.</a:t>
            </a:r>
          </a:p>
          <a:p>
            <a:pPr algn="just"/>
            <a:r>
              <a:rPr lang="en-US" dirty="0" smtClean="0"/>
              <a:t>A simple web-based method was introduced for scheduling irrigation on farms without weather stations. </a:t>
            </a:r>
          </a:p>
          <a:p>
            <a:pPr algn="just"/>
            <a:r>
              <a:rPr lang="en-US" dirty="0" smtClean="0"/>
              <a:t>The approach presented here is relatively simple and the near-real time data is available to any farmer in Puerto Rico with internet access.</a:t>
            </a:r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Calibration of hydrologic components of GOES-PRWEB.  Currently we are working on surface runoff, aquifer recharge and total stream flow.</a:t>
            </a:r>
          </a:p>
          <a:p>
            <a:endParaRPr lang="en-US" dirty="0" smtClean="0"/>
          </a:p>
          <a:p>
            <a:r>
              <a:rPr lang="en-US" dirty="0" smtClean="0"/>
              <a:t>Develop web tools to make the algorithm results easier for the public to use.</a:t>
            </a:r>
          </a:p>
          <a:p>
            <a:endParaRPr lang="en-US" dirty="0" smtClean="0"/>
          </a:p>
          <a:p>
            <a:r>
              <a:rPr lang="en-US" dirty="0" smtClean="0"/>
              <a:t>Adapt GOES-PRWEB to the island of </a:t>
            </a:r>
            <a:r>
              <a:rPr lang="en-US" dirty="0" err="1" smtClean="0"/>
              <a:t>Hispañola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Develop additional applications </a:t>
            </a:r>
          </a:p>
          <a:p>
            <a:pPr lvl="1"/>
            <a:r>
              <a:rPr lang="en-US" dirty="0" smtClean="0"/>
              <a:t>Potential crop yield</a:t>
            </a:r>
          </a:p>
          <a:p>
            <a:pPr lvl="1"/>
            <a:r>
              <a:rPr lang="en-US" dirty="0" smtClean="0"/>
              <a:t>Climate change evaluation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6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problem?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96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anecdotal evidence that most farmers do not use scientific methods for scheduling irrigation  </a:t>
            </a:r>
          </a:p>
          <a:p>
            <a:r>
              <a:rPr lang="en-US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Irrigation scheduling is the process used by irrigation system managers </a:t>
            </a:r>
            <a:r>
              <a:rPr lang="en-US" dirty="0" smtClean="0"/>
              <a:t>(farmers) to </a:t>
            </a:r>
            <a:r>
              <a:rPr lang="en-US" dirty="0"/>
              <a:t>determine the correct frequency and duration of watering</a:t>
            </a:r>
            <a:r>
              <a:rPr lang="en-US" dirty="0" smtClean="0"/>
              <a:t>.  (wikipedia.org)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8481"/>
            <a:ext cx="304430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2487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from 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5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Over application of water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Leads to the waste of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chemicals </a:t>
            </a:r>
          </a:p>
          <a:p>
            <a:pPr lvl="1"/>
            <a:r>
              <a:rPr lang="en-US" dirty="0" smtClean="0"/>
              <a:t>money </a:t>
            </a:r>
            <a:endParaRPr lang="en-US" dirty="0" smtClean="0"/>
          </a:p>
          <a:p>
            <a:pPr lvl="1"/>
            <a:r>
              <a:rPr lang="en-US" dirty="0" smtClean="0"/>
              <a:t>may lead to the contamination of ground and surface waters.  </a:t>
            </a:r>
          </a:p>
          <a:p>
            <a:pPr lvl="1"/>
            <a:r>
              <a:rPr lang="en-US" dirty="0" smtClean="0"/>
              <a:t>leaching of fertilizers past the root zone</a:t>
            </a:r>
          </a:p>
          <a:p>
            <a:pPr lvl="1"/>
            <a:r>
              <a:rPr lang="en-US" dirty="0" smtClean="0"/>
              <a:t>water logging</a:t>
            </a:r>
          </a:p>
          <a:p>
            <a:pPr lvl="1"/>
            <a:r>
              <a:rPr lang="en-US" dirty="0" smtClean="0"/>
              <a:t>lower crop yields.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676401"/>
            <a:ext cx="35814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Under-application of water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chemeClr val="accent1"/>
              </a:buClr>
              <a:buSzPct val="118000"/>
            </a:pPr>
            <a:r>
              <a:rPr lang="en-US" dirty="0" smtClean="0"/>
              <a:t>Lead to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crop water stress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reduced crop yields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loss of revenue to the grower</a:t>
            </a:r>
            <a:endParaRPr lang="en-US" dirty="0"/>
          </a:p>
        </p:txBody>
      </p:sp>
      <p:pic>
        <p:nvPicPr>
          <p:cNvPr id="5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438400" cy="8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photoblog.statesman.com/wp-content/uploads/2011/08/drought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191000"/>
            <a:ext cx="31539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306747"/>
            <a:ext cx="440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 wish I would have applied more irrigation.”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much water and money </a:t>
            </a:r>
            <a:br>
              <a:rPr lang="en-US" dirty="0" smtClean="0"/>
            </a:br>
            <a:r>
              <a:rPr lang="en-US" dirty="0" smtClean="0"/>
              <a:t>are we talking about?</a:t>
            </a:r>
            <a:endParaRPr lang="en-US" dirty="0"/>
          </a:p>
        </p:txBody>
      </p:sp>
      <p:pic>
        <p:nvPicPr>
          <p:cNvPr id="4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3" y="5240867"/>
            <a:ext cx="3657600" cy="13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1.gstatic.com/images?q=tbn:ANd9GcSKzZlYgG1BKbYvaNt4KS903H7M6Hn5E8kN4nPzK7o3PWzWUPH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9585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Agricultural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1264920"/>
          </a:xfrm>
        </p:spPr>
        <p:txBody>
          <a:bodyPr>
            <a:normAutofit/>
          </a:bodyPr>
          <a:lstStyle/>
          <a:p>
            <a:r>
              <a:rPr lang="en-US" dirty="0" smtClean="0"/>
              <a:t>70% of all water withdrawn is used for agriculture and the majority of this water is used for irrigation.</a:t>
            </a:r>
          </a:p>
          <a:p>
            <a:endParaRPr lang="en-US" dirty="0"/>
          </a:p>
        </p:txBody>
      </p:sp>
      <p:pic>
        <p:nvPicPr>
          <p:cNvPr id="31748" name="Picture 4" descr="http://www.unwater.org/images/statsus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9733"/>
            <a:ext cx="2876005" cy="2672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unwater.org/images/usepercen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69733"/>
            <a:ext cx="2195706" cy="2680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unwater.org/images/statsus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52800"/>
            <a:ext cx="3060268" cy="2689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1396" y="6324600"/>
            <a:ext cx="297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of information:  FAO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-size image (16 K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b="50000"/>
          <a:stretch/>
        </p:blipFill>
        <p:spPr bwMode="auto">
          <a:xfrm>
            <a:off x="56471" y="1540933"/>
            <a:ext cx="3513779" cy="202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799"/>
            <a:ext cx="3828125" cy="29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88878" y="3962400"/>
            <a:ext cx="3473521" cy="2622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0893" y="496466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51162" y="5410200"/>
            <a:ext cx="88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Pepper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5448" y="2660507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43" y="601710"/>
            <a:ext cx="624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Crop Yield vs. Water Applied/used</a:t>
            </a:r>
            <a:endParaRPr lang="en-US" sz="32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8" b="54278"/>
          <a:stretch/>
        </p:blipFill>
        <p:spPr bwMode="auto">
          <a:xfrm>
            <a:off x="6220388" y="1654841"/>
            <a:ext cx="2743200" cy="191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-3201" r="218" b="55214"/>
          <a:stretch/>
        </p:blipFill>
        <p:spPr bwMode="auto">
          <a:xfrm>
            <a:off x="3657601" y="1525531"/>
            <a:ext cx="2562788" cy="1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67600" y="250375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2522" y="2503751"/>
            <a:ext cx="60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358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Cost of Over-Applying Irrigation Water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2296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Assume the following: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Small 10-acre farm grows squash (</a:t>
            </a:r>
            <a:r>
              <a:rPr lang="en-US" dirty="0" err="1" smtClean="0"/>
              <a:t>calabaza</a:t>
            </a:r>
            <a:r>
              <a:rPr lang="en-US" dirty="0" smtClean="0"/>
              <a:t>)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Four (4) month season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Estimated </a:t>
            </a:r>
            <a:r>
              <a:rPr lang="en-US" b="1" dirty="0" smtClean="0"/>
              <a:t>consumptive use (CU) </a:t>
            </a:r>
            <a:r>
              <a:rPr lang="en-US" dirty="0" smtClean="0"/>
              <a:t>for season = 500 mm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Actual potential CU for season = 400 mm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Overall cost of water = $30/acre-</a:t>
            </a:r>
            <a:r>
              <a:rPr lang="en-US" dirty="0" err="1" smtClean="0"/>
              <a:t>ft</a:t>
            </a:r>
            <a:r>
              <a:rPr lang="en-US" dirty="0" smtClean="0"/>
              <a:t>   (considering only:  cost of water and electricity) 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Assume the normalized yield vs. CU curve in the next slide is applicable.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 Value of a typical squash crop (net income)* = $1,243/acre.</a:t>
            </a:r>
          </a:p>
          <a:p>
            <a:pPr marL="914400" lvl="2" indent="0">
              <a:buFont typeface="Arial" charset="0"/>
              <a:buNone/>
              <a:defRPr/>
            </a:pPr>
            <a:endParaRPr lang="en-US" sz="900" dirty="0" smtClean="0"/>
          </a:p>
          <a:p>
            <a:pPr marL="914400" lvl="2" indent="0">
              <a:buFont typeface="Arial" charset="0"/>
              <a:buNone/>
              <a:defRPr/>
            </a:pPr>
            <a:endParaRPr lang="en-US" dirty="0"/>
          </a:p>
          <a:p>
            <a:pPr marL="914400" lvl="2" indent="0">
              <a:buFont typeface="Arial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err="1" smtClean="0"/>
              <a:t>Conjunto</a:t>
            </a:r>
            <a:r>
              <a:rPr lang="en-US" i="1" dirty="0" smtClean="0"/>
              <a:t> </a:t>
            </a:r>
            <a:r>
              <a:rPr lang="en-US" i="1" dirty="0" err="1" smtClean="0"/>
              <a:t>Tecnol</a:t>
            </a:r>
            <a:r>
              <a:rPr lang="en-US" i="1" dirty="0" err="1" smtClean="0">
                <a:latin typeface="Times New Roman"/>
                <a:cs typeface="Times New Roman"/>
              </a:rPr>
              <a:t>ógico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para</a:t>
            </a:r>
            <a:r>
              <a:rPr lang="en-US" i="1" dirty="0" smtClean="0">
                <a:latin typeface="Times New Roman"/>
                <a:cs typeface="Times New Roman"/>
              </a:rPr>
              <a:t> la </a:t>
            </a:r>
            <a:r>
              <a:rPr lang="en-US" i="1" dirty="0" err="1" smtClean="0">
                <a:latin typeface="Times New Roman"/>
                <a:cs typeface="Times New Roman"/>
              </a:rPr>
              <a:t>producción</a:t>
            </a:r>
            <a:r>
              <a:rPr lang="en-US" i="1" dirty="0" smtClean="0">
                <a:latin typeface="Times New Roman"/>
                <a:cs typeface="Times New Roman"/>
              </a:rPr>
              <a:t> de </a:t>
            </a:r>
            <a:r>
              <a:rPr lang="en-US" i="1" dirty="0" err="1" smtClean="0">
                <a:latin typeface="Times New Roman"/>
                <a:cs typeface="Times New Roman"/>
              </a:rPr>
              <a:t>Calabaza</a:t>
            </a:r>
            <a:r>
              <a:rPr lang="en-US" i="1" dirty="0" smtClean="0">
                <a:latin typeface="Times New Roman"/>
                <a:cs typeface="Times New Roman"/>
              </a:rPr>
              <a:t>, UPR </a:t>
            </a:r>
            <a:r>
              <a:rPr lang="en-US" i="1" dirty="0" err="1" smtClean="0">
                <a:latin typeface="Times New Roman"/>
                <a:cs typeface="Times New Roman"/>
              </a:rPr>
              <a:t>Experment</a:t>
            </a:r>
            <a:r>
              <a:rPr lang="en-US" i="1" dirty="0" smtClean="0">
                <a:latin typeface="Times New Roman"/>
                <a:cs typeface="Times New Roman"/>
              </a:rPr>
              <a:t> Station, Publication 155, revised 2012</a:t>
            </a:r>
            <a:endParaRPr lang="en-US" dirty="0" smtClean="0"/>
          </a:p>
          <a:p>
            <a:pPr>
              <a:buFont typeface="Wingdings" pitchFamily="2" charset="2"/>
              <a:buChar char="n"/>
              <a:defRPr/>
            </a:pPr>
            <a:endParaRPr lang="en-US" sz="2800" dirty="0" smtClean="0"/>
          </a:p>
          <a:p>
            <a:pPr>
              <a:buFont typeface="Wingdings" pitchFamily="2" charset="2"/>
              <a:buChar char="n"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68639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1921</TotalTime>
  <Words>1596</Words>
  <Application>Microsoft Office PowerPoint</Application>
  <PresentationFormat>On-screen Show (4:3)</PresentationFormat>
  <Paragraphs>233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Flow</vt:lpstr>
      <vt:lpstr>Chart</vt:lpstr>
      <vt:lpstr>An Agricultural Application of GOES-PRWEB </vt:lpstr>
      <vt:lpstr>GOES-PRWEB</vt:lpstr>
      <vt:lpstr>Objective</vt:lpstr>
      <vt:lpstr>What is the problem?</vt:lpstr>
      <vt:lpstr>Why do we care? </vt:lpstr>
      <vt:lpstr>How much water and money  are we talking about?</vt:lpstr>
      <vt:lpstr>Global Agricultural Water Use</vt:lpstr>
      <vt:lpstr>PowerPoint Presentation</vt:lpstr>
      <vt:lpstr>The Cost of Over-Applying Irrigation Water</vt:lpstr>
      <vt:lpstr>PowerPoint Presentation</vt:lpstr>
      <vt:lpstr>Example continued</vt:lpstr>
      <vt:lpstr>Cost of Under-Applying Irrigation Water</vt:lpstr>
      <vt:lpstr>Example continued</vt:lpstr>
      <vt:lpstr>Surface Irrigation</vt:lpstr>
      <vt:lpstr>Sprinkler Irrigation</vt:lpstr>
      <vt:lpstr>Drip Irrigation</vt:lpstr>
      <vt:lpstr>Fertigation</vt:lpstr>
      <vt:lpstr>Drip Distribution Uniformity</vt:lpstr>
      <vt:lpstr>How much water should we apply? </vt:lpstr>
      <vt:lpstr>Determine Crop Water Requirement</vt:lpstr>
      <vt:lpstr>Many weather stations ($1,700 approx.) will calculate the daily reference evapotranspiration</vt:lpstr>
      <vt:lpstr>What if a farmer doesn’t have a weather station?   Here’s a simple web-based method for scheduling irrigation </vt:lpstr>
      <vt:lpstr>Detailed Example </vt:lpstr>
      <vt:lpstr>PowerPoint Presentation</vt:lpstr>
      <vt:lpstr>            Rainfall</vt:lpstr>
      <vt:lpstr>Crop Coefficient</vt:lpstr>
      <vt:lpstr>Reference Evapotranspiration (ETo) from GOES-PRWEB algorithm</vt:lpstr>
      <vt:lpstr>Reference Evapotranspiration from GOES-PRWEB</vt:lpstr>
      <vt:lpstr>Crop Water Requirement</vt:lpstr>
      <vt:lpstr>Number of hours to run the pump to satisfy the crop water requirement</vt:lpstr>
      <vt:lpstr>In 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Agroclimatología y el Riego sustentable</dc:title>
  <dc:creator>Eric Harmsen</dc:creator>
  <cp:lastModifiedBy>Eric Harmsen</cp:lastModifiedBy>
  <cp:revision>81</cp:revision>
  <dcterms:created xsi:type="dcterms:W3CDTF">2013-05-16T14:34:05Z</dcterms:created>
  <dcterms:modified xsi:type="dcterms:W3CDTF">2013-06-06T16:48:47Z</dcterms:modified>
</cp:coreProperties>
</file>