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2" r:id="rId9"/>
    <p:sldId id="264" r:id="rId10"/>
    <p:sldId id="265" r:id="rId11"/>
    <p:sldId id="266" r:id="rId12"/>
    <p:sldId id="267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6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335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171" y="1604841"/>
            <a:ext cx="8045895" cy="1896808"/>
          </a:xfrm>
          <a:prstGeom prst="rect">
            <a:avLst/>
          </a:prstGeom>
        </p:spPr>
        <p:txBody>
          <a:bodyPr wrap="none"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57171" y="3681925"/>
            <a:ext cx="8045895" cy="1896808"/>
          </a:xfrm>
          <a:prstGeom prst="rect">
            <a:avLst/>
          </a:prstGeom>
        </p:spPr>
        <p:txBody>
          <a:bodyPr wrap="none"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335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172" y="1604841"/>
            <a:ext cx="3926125" cy="1896808"/>
          </a:xfrm>
          <a:prstGeom prst="rect">
            <a:avLst/>
          </a:prstGeom>
        </p:spPr>
        <p:txBody>
          <a:bodyPr wrap="none"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9880" y="1604841"/>
            <a:ext cx="3926125" cy="1896808"/>
          </a:xfrm>
          <a:prstGeom prst="rect">
            <a:avLst/>
          </a:prstGeom>
        </p:spPr>
        <p:txBody>
          <a:bodyPr wrap="none"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579880" y="3681925"/>
            <a:ext cx="3926125" cy="1896808"/>
          </a:xfrm>
          <a:prstGeom prst="rect">
            <a:avLst/>
          </a:prstGeom>
        </p:spPr>
        <p:txBody>
          <a:bodyPr wrap="none"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57172" y="3681925"/>
            <a:ext cx="3926125" cy="1896808"/>
          </a:xfrm>
          <a:prstGeom prst="rect">
            <a:avLst/>
          </a:prstGeom>
        </p:spPr>
        <p:txBody>
          <a:bodyPr wrap="none"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335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172" y="1604841"/>
            <a:ext cx="3926125" cy="1896808"/>
          </a:xfrm>
          <a:prstGeom prst="rect">
            <a:avLst/>
          </a:prstGeom>
        </p:spPr>
        <p:txBody>
          <a:bodyPr wrap="none"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579880" y="1604841"/>
            <a:ext cx="3926125" cy="1896808"/>
          </a:xfrm>
          <a:prstGeom prst="rect">
            <a:avLst/>
          </a:prstGeom>
        </p:spPr>
        <p:txBody>
          <a:bodyPr wrap="none"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335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457171" y="1604841"/>
            <a:ext cx="8045895" cy="3977484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en-US" smtClean="0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335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171" y="1604841"/>
            <a:ext cx="8045895" cy="3977158"/>
          </a:xfrm>
          <a:prstGeom prst="rect">
            <a:avLst/>
          </a:prstGeom>
        </p:spPr>
        <p:txBody>
          <a:bodyPr wrap="none"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335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172" y="1604841"/>
            <a:ext cx="3926125" cy="3977158"/>
          </a:xfrm>
          <a:prstGeom prst="rect">
            <a:avLst/>
          </a:prstGeom>
        </p:spPr>
        <p:txBody>
          <a:bodyPr wrap="none"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579880" y="1604841"/>
            <a:ext cx="3926125" cy="3977158"/>
          </a:xfrm>
          <a:prstGeom prst="rect">
            <a:avLst/>
          </a:prstGeom>
        </p:spPr>
        <p:txBody>
          <a:bodyPr wrap="none"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335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457172" y="273352"/>
            <a:ext cx="8228763" cy="5308647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en-US" smtClean="0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335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172" y="1604841"/>
            <a:ext cx="3926125" cy="1896808"/>
          </a:xfrm>
          <a:prstGeom prst="rect">
            <a:avLst/>
          </a:prstGeom>
        </p:spPr>
        <p:txBody>
          <a:bodyPr wrap="none"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57172" y="3681925"/>
            <a:ext cx="3926125" cy="1896808"/>
          </a:xfrm>
          <a:prstGeom prst="rect">
            <a:avLst/>
          </a:prstGeom>
        </p:spPr>
        <p:txBody>
          <a:bodyPr wrap="none"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579880" y="1604841"/>
            <a:ext cx="3926125" cy="3977158"/>
          </a:xfrm>
          <a:prstGeom prst="rect">
            <a:avLst/>
          </a:prstGeom>
        </p:spPr>
        <p:txBody>
          <a:bodyPr wrap="none"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335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172" y="1604841"/>
            <a:ext cx="3926125" cy="3977158"/>
          </a:xfrm>
          <a:prstGeom prst="rect">
            <a:avLst/>
          </a:prstGeom>
        </p:spPr>
        <p:txBody>
          <a:bodyPr wrap="none"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579880" y="1604841"/>
            <a:ext cx="3926125" cy="1896808"/>
          </a:xfrm>
          <a:prstGeom prst="rect">
            <a:avLst/>
          </a:prstGeom>
        </p:spPr>
        <p:txBody>
          <a:bodyPr wrap="none"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579880" y="3681925"/>
            <a:ext cx="3926125" cy="1896808"/>
          </a:xfrm>
          <a:prstGeom prst="rect">
            <a:avLst/>
          </a:prstGeom>
        </p:spPr>
        <p:txBody>
          <a:bodyPr wrap="none"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335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172" y="1604841"/>
            <a:ext cx="3926125" cy="1896808"/>
          </a:xfrm>
          <a:prstGeom prst="rect">
            <a:avLst/>
          </a:prstGeom>
        </p:spPr>
        <p:txBody>
          <a:bodyPr wrap="none"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579880" y="1604841"/>
            <a:ext cx="3926125" cy="1896808"/>
          </a:xfrm>
          <a:prstGeom prst="rect">
            <a:avLst/>
          </a:prstGeom>
        </p:spPr>
        <p:txBody>
          <a:bodyPr wrap="none"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57172" y="3681925"/>
            <a:ext cx="8045568" cy="1896808"/>
          </a:xfrm>
          <a:prstGeom prst="rect">
            <a:avLst/>
          </a:prstGeom>
        </p:spPr>
        <p:txBody>
          <a:bodyPr wrap="none" lIns="0" tIns="0" rIns="0" bIns="0"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009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en-US"/>
              <a:t>Click to edit the title text format</a:t>
            </a:r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171" y="1604841"/>
            <a:ext cx="8045895" cy="3977158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7172" y="6247906"/>
            <a:ext cx="2130093" cy="472896"/>
          </a:xfrm>
          <a:prstGeom prst="rect">
            <a:avLst/>
          </a:prstGeom>
        </p:spPr>
        <p:txBody>
          <a:bodyPr wrap="none" lIns="0" tIns="0" rIns="0" bIns="0"/>
          <a:lstStyle/>
          <a:p>
            <a:fld id="{07FDC13B-C957-0543-9181-915F7657B966}" type="datetimeFigureOut">
              <a:rPr lang="en-US" smtClean="0"/>
              <a:t>6/4/13</a:t>
            </a:fld>
            <a:endParaRPr lang="en-US"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7054" y="6247906"/>
            <a:ext cx="2898142" cy="472896"/>
          </a:xfrm>
          <a:prstGeom prst="rect">
            <a:avLst/>
          </a:prstGeom>
        </p:spPr>
        <p:txBody>
          <a:bodyPr wrap="none" lIns="0" tIns="0" rIns="0" bIns="0"/>
          <a:lstStyle/>
          <a:p>
            <a:endParaRPr lang="en-US"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5515" y="6247906"/>
            <a:ext cx="2130093" cy="472896"/>
          </a:xfrm>
          <a:prstGeom prst="rect">
            <a:avLst/>
          </a:prstGeom>
        </p:spPr>
        <p:txBody>
          <a:bodyPr wrap="none" lIns="0" tIns="0" rIns="0" bIns="0"/>
          <a:lstStyle/>
          <a:p>
            <a:fld id="{29355AF6-CC1D-044C-A954-D7A5469FB90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Line 6"/>
          <p:cNvSpPr/>
          <p:nvPr/>
        </p:nvSpPr>
        <p:spPr>
          <a:xfrm>
            <a:off x="-13062" y="873290"/>
            <a:ext cx="9123840" cy="0"/>
          </a:xfrm>
          <a:prstGeom prst="line">
            <a:avLst/>
          </a:prstGeom>
          <a:ln w="28440">
            <a:solidFill>
              <a:srgbClr val="558ED5"/>
            </a:solidFill>
            <a:round/>
          </a:ln>
        </p:spPr>
      </p:sp>
      <p:pic>
        <p:nvPicPr>
          <p:cNvPr id="6" name="Picture 4"/>
          <p:cNvPicPr/>
          <p:nvPr/>
        </p:nvPicPr>
        <p:blipFill>
          <a:blip r:embed="rId14"/>
          <a:stretch>
            <a:fillRect/>
          </a:stretch>
        </p:blipFill>
        <p:spPr>
          <a:xfrm>
            <a:off x="7464960" y="133247"/>
            <a:ext cx="1524667" cy="544091"/>
          </a:xfrm>
          <a:prstGeom prst="rect">
            <a:avLst/>
          </a:prstGeom>
        </p:spPr>
      </p:pic>
      <p:pic>
        <p:nvPicPr>
          <p:cNvPr id="7" name="Picture 7"/>
          <p:cNvPicPr/>
          <p:nvPr/>
        </p:nvPicPr>
        <p:blipFill>
          <a:blip r:embed="rId15"/>
          <a:stretch>
            <a:fillRect/>
          </a:stretch>
        </p:blipFill>
        <p:spPr>
          <a:xfrm>
            <a:off x="54534" y="125082"/>
            <a:ext cx="2182668" cy="6992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emf"/><Relationship Id="rId3" Type="http://schemas.openxmlformats.org/officeDocument/2006/relationships/image" Target="../media/image5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emf"/><Relationship Id="rId3" Type="http://schemas.openxmlformats.org/officeDocument/2006/relationships/image" Target="../media/image5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emf"/><Relationship Id="rId12" Type="http://schemas.openxmlformats.org/officeDocument/2006/relationships/image" Target="../media/image14.emf"/><Relationship Id="rId13" Type="http://schemas.openxmlformats.org/officeDocument/2006/relationships/image" Target="../media/image15.emf"/><Relationship Id="rId14" Type="http://schemas.openxmlformats.org/officeDocument/2006/relationships/image" Target="../media/image16.emf"/><Relationship Id="rId15" Type="http://schemas.openxmlformats.org/officeDocument/2006/relationships/image" Target="../media/image17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emf"/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8" Type="http://schemas.openxmlformats.org/officeDocument/2006/relationships/image" Target="../media/image10.emf"/><Relationship Id="rId9" Type="http://schemas.openxmlformats.org/officeDocument/2006/relationships/image" Target="../media/image11.emf"/><Relationship Id="rId10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emf"/><Relationship Id="rId12" Type="http://schemas.openxmlformats.org/officeDocument/2006/relationships/image" Target="../media/image28.emf"/><Relationship Id="rId13" Type="http://schemas.openxmlformats.org/officeDocument/2006/relationships/image" Target="../media/image29.emf"/><Relationship Id="rId14" Type="http://schemas.openxmlformats.org/officeDocument/2006/relationships/image" Target="../media/image30.emf"/><Relationship Id="rId15" Type="http://schemas.openxmlformats.org/officeDocument/2006/relationships/image" Target="../media/image31.emf"/><Relationship Id="rId16" Type="http://schemas.openxmlformats.org/officeDocument/2006/relationships/image" Target="../media/image32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7" Type="http://schemas.openxmlformats.org/officeDocument/2006/relationships/image" Target="../media/image23.emf"/><Relationship Id="rId8" Type="http://schemas.openxmlformats.org/officeDocument/2006/relationships/image" Target="../media/image24.emf"/><Relationship Id="rId9" Type="http://schemas.openxmlformats.org/officeDocument/2006/relationships/image" Target="../media/image25.emf"/><Relationship Id="rId10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emf"/><Relationship Id="rId12" Type="http://schemas.openxmlformats.org/officeDocument/2006/relationships/image" Target="../media/image43.emf"/><Relationship Id="rId13" Type="http://schemas.openxmlformats.org/officeDocument/2006/relationships/image" Target="../media/image44.emf"/><Relationship Id="rId14" Type="http://schemas.openxmlformats.org/officeDocument/2006/relationships/image" Target="../media/image45.emf"/><Relationship Id="rId15" Type="http://schemas.openxmlformats.org/officeDocument/2006/relationships/image" Target="../media/image46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7" Type="http://schemas.openxmlformats.org/officeDocument/2006/relationships/image" Target="../media/image38.emf"/><Relationship Id="rId8" Type="http://schemas.openxmlformats.org/officeDocument/2006/relationships/image" Target="../media/image39.emf"/><Relationship Id="rId9" Type="http://schemas.openxmlformats.org/officeDocument/2006/relationships/image" Target="../media/image40.emf"/><Relationship Id="rId10" Type="http://schemas.openxmlformats.org/officeDocument/2006/relationships/image" Target="../media/image4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07108"/>
            <a:ext cx="7772400" cy="2179372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+mj-lt"/>
              </a:rPr>
              <a:t>Winter climate extremes over the northeast </a:t>
            </a:r>
            <a:br>
              <a:rPr lang="en-US" sz="3600" dirty="0" smtClean="0">
                <a:latin typeface="+mj-lt"/>
              </a:rPr>
            </a:br>
            <a:r>
              <a:rPr lang="en-US" sz="3600" dirty="0" smtClean="0">
                <a:latin typeface="+mj-lt"/>
              </a:rPr>
              <a:t>United States and </a:t>
            </a:r>
            <a:r>
              <a:rPr lang="en-US" sz="3600" dirty="0" err="1" smtClean="0">
                <a:latin typeface="+mj-lt"/>
              </a:rPr>
              <a:t>teleconnections</a:t>
            </a:r>
            <a:r>
              <a:rPr lang="en-US" sz="3600" dirty="0" smtClean="0">
                <a:latin typeface="+mj-lt"/>
              </a:rPr>
              <a:t> </a:t>
            </a:r>
            <a:br>
              <a:rPr lang="en-US" sz="3600" dirty="0" smtClean="0">
                <a:latin typeface="+mj-lt"/>
              </a:rPr>
            </a:br>
            <a:r>
              <a:rPr lang="en-US" sz="3600" dirty="0" smtClean="0">
                <a:latin typeface="+mj-lt"/>
              </a:rPr>
              <a:t>with large-scale climate variability</a:t>
            </a:r>
            <a:endParaRPr lang="en-US" sz="3600"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57171" y="3628371"/>
            <a:ext cx="8045895" cy="1602531"/>
          </a:xfrm>
        </p:spPr>
        <p:txBody>
          <a:bodyPr/>
          <a:lstStyle/>
          <a:p>
            <a:pPr algn="ctr"/>
            <a:r>
              <a:rPr lang="en-US" sz="2800" dirty="0" smtClean="0"/>
              <a:t>Liang </a:t>
            </a:r>
            <a:r>
              <a:rPr lang="en-US" sz="2800" dirty="0" err="1" smtClean="0"/>
              <a:t>Ning</a:t>
            </a:r>
            <a:r>
              <a:rPr lang="en-US" sz="2800" dirty="0" smtClean="0"/>
              <a:t>, and Raymond S. Bradley</a:t>
            </a:r>
          </a:p>
          <a:p>
            <a:pPr algn="ctr"/>
            <a:r>
              <a:rPr lang="en-US" sz="2800" dirty="0" smtClean="0"/>
              <a:t>Northeast Climate Science Center, UMass - Amherst</a:t>
            </a:r>
          </a:p>
          <a:p>
            <a:pPr algn="ctr"/>
            <a:r>
              <a:rPr lang="en-US" sz="2800" dirty="0" smtClean="0"/>
              <a:t>June 5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, 2013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8399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wind_NAO_diff_85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" t="30489" r="14901" b="26865"/>
          <a:stretch/>
        </p:blipFill>
        <p:spPr>
          <a:xfrm>
            <a:off x="192440" y="1645913"/>
            <a:ext cx="4397548" cy="32029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2776" y="5099645"/>
            <a:ext cx="36691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</a:t>
            </a:r>
            <a:r>
              <a:rPr lang="en-US" dirty="0" smtClean="0"/>
              <a:t>850hPa wind field </a:t>
            </a:r>
            <a:r>
              <a:rPr lang="en-US" dirty="0"/>
              <a:t>differences between the high and low </a:t>
            </a:r>
            <a:r>
              <a:rPr lang="en-US" dirty="0" smtClean="0"/>
              <a:t>NAO </a:t>
            </a:r>
            <a:r>
              <a:rPr lang="en-US" dirty="0"/>
              <a:t>years </a:t>
            </a:r>
            <a:r>
              <a:rPr lang="en-US" dirty="0" smtClean="0"/>
              <a:t>(</a:t>
            </a:r>
            <a:r>
              <a:rPr lang="en-US" dirty="0"/>
              <a:t>Unit: </a:t>
            </a:r>
            <a:r>
              <a:rPr lang="en-US" dirty="0" smtClean="0"/>
              <a:t>m/s)</a:t>
            </a:r>
            <a:r>
              <a:rPr lang="en-US" dirty="0"/>
              <a:t>. </a:t>
            </a:r>
          </a:p>
        </p:txBody>
      </p:sp>
      <p:pic>
        <p:nvPicPr>
          <p:cNvPr id="6" name="Picture 5" descr="slp_NAO_dif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30302" r="15143" b="27800"/>
          <a:stretch/>
        </p:blipFill>
        <p:spPr>
          <a:xfrm>
            <a:off x="4602477" y="1645913"/>
            <a:ext cx="4365122" cy="30875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87920" y="5091465"/>
            <a:ext cx="39000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</a:t>
            </a:r>
            <a:r>
              <a:rPr lang="en-US" dirty="0" smtClean="0"/>
              <a:t>SLP </a:t>
            </a:r>
            <a:r>
              <a:rPr lang="en-US" dirty="0"/>
              <a:t>differences between the high and low </a:t>
            </a:r>
            <a:r>
              <a:rPr lang="en-US" dirty="0" smtClean="0"/>
              <a:t>NAO </a:t>
            </a:r>
            <a:r>
              <a:rPr lang="en-US" dirty="0"/>
              <a:t>years </a:t>
            </a:r>
            <a:r>
              <a:rPr lang="en-US" dirty="0" smtClean="0"/>
              <a:t>(</a:t>
            </a:r>
            <a:r>
              <a:rPr lang="en-US" dirty="0"/>
              <a:t>Unit: </a:t>
            </a:r>
            <a:r>
              <a:rPr lang="en-US" dirty="0" err="1" smtClean="0"/>
              <a:t>hPa</a:t>
            </a:r>
            <a:r>
              <a:rPr lang="en-US" dirty="0" smtClean="0"/>
              <a:t>)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36308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wind_PNA_diff_85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" t="30489" r="14659" b="26865"/>
          <a:stretch/>
        </p:blipFill>
        <p:spPr>
          <a:xfrm>
            <a:off x="328882" y="1693893"/>
            <a:ext cx="4408084" cy="3200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8043" y="5024787"/>
            <a:ext cx="37717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</a:t>
            </a:r>
            <a:r>
              <a:rPr lang="en-US" dirty="0" smtClean="0"/>
              <a:t>850hPa wind field </a:t>
            </a:r>
            <a:r>
              <a:rPr lang="en-US" dirty="0"/>
              <a:t>differences between the high and low </a:t>
            </a:r>
            <a:r>
              <a:rPr lang="en-US" dirty="0" smtClean="0"/>
              <a:t>PNA </a:t>
            </a:r>
            <a:r>
              <a:rPr lang="en-US" dirty="0"/>
              <a:t>years </a:t>
            </a:r>
            <a:r>
              <a:rPr lang="en-US" dirty="0" smtClean="0"/>
              <a:t>(</a:t>
            </a:r>
            <a:r>
              <a:rPr lang="en-US" dirty="0"/>
              <a:t>Unit: </a:t>
            </a:r>
            <a:r>
              <a:rPr lang="en-US" dirty="0" smtClean="0"/>
              <a:t>m/s)</a:t>
            </a:r>
            <a:r>
              <a:rPr lang="en-US" dirty="0"/>
              <a:t>. </a:t>
            </a:r>
          </a:p>
        </p:txBody>
      </p:sp>
      <p:pic>
        <p:nvPicPr>
          <p:cNvPr id="6" name="Picture 5" descr="mf_PNA_dif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1" t="30706" r="14900" b="27052"/>
          <a:stretch/>
        </p:blipFill>
        <p:spPr>
          <a:xfrm>
            <a:off x="4656994" y="1693893"/>
            <a:ext cx="4407778" cy="3200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47136" y="5024787"/>
            <a:ext cx="3553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</a:t>
            </a:r>
            <a:r>
              <a:rPr lang="en-US" dirty="0" smtClean="0"/>
              <a:t>low level moisture flux </a:t>
            </a:r>
            <a:r>
              <a:rPr lang="en-US" dirty="0"/>
              <a:t>differences between the high and low </a:t>
            </a:r>
            <a:r>
              <a:rPr lang="en-US" dirty="0" smtClean="0"/>
              <a:t>PNA </a:t>
            </a:r>
            <a:r>
              <a:rPr lang="en-US" dirty="0"/>
              <a:t>years </a:t>
            </a:r>
            <a:r>
              <a:rPr lang="en-US" dirty="0" smtClean="0"/>
              <a:t>(</a:t>
            </a:r>
            <a:r>
              <a:rPr lang="en-US" dirty="0"/>
              <a:t>Unit: </a:t>
            </a:r>
            <a:r>
              <a:rPr lang="en-US" dirty="0" smtClean="0"/>
              <a:t>kg/</a:t>
            </a:r>
            <a:r>
              <a:rPr lang="en-US" dirty="0" err="1" smtClean="0"/>
              <a:t>m</a:t>
            </a:r>
            <a:r>
              <a:rPr lang="en-US" dirty="0" err="1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err="1" smtClean="0"/>
              <a:t>s</a:t>
            </a:r>
            <a:r>
              <a:rPr lang="en-US" dirty="0" smtClean="0"/>
              <a:t>)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88555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wind_NINO34_diff_85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2" t="30302" r="14658" b="26491"/>
          <a:stretch/>
        </p:blipFill>
        <p:spPr>
          <a:xfrm>
            <a:off x="1128968" y="974903"/>
            <a:ext cx="6597978" cy="49001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11210" y="5830823"/>
            <a:ext cx="7091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</a:t>
            </a:r>
            <a:r>
              <a:rPr lang="en-US" dirty="0" smtClean="0"/>
              <a:t>850hPa wind field </a:t>
            </a:r>
            <a:r>
              <a:rPr lang="en-US" dirty="0"/>
              <a:t>differences between the high and low </a:t>
            </a:r>
            <a:r>
              <a:rPr lang="en-US" dirty="0" smtClean="0"/>
              <a:t>NINO3.4 </a:t>
            </a:r>
            <a:r>
              <a:rPr lang="en-US" dirty="0"/>
              <a:t>years </a:t>
            </a:r>
            <a:r>
              <a:rPr lang="en-US" dirty="0" smtClean="0"/>
              <a:t>(</a:t>
            </a:r>
            <a:r>
              <a:rPr lang="en-US" dirty="0"/>
              <a:t>Unit: </a:t>
            </a:r>
            <a:r>
              <a:rPr lang="en-US" dirty="0" smtClean="0"/>
              <a:t>m/s)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85839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mf_NINO34_diff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30302" r="14658" b="26116"/>
          <a:stretch/>
        </p:blipFill>
        <p:spPr>
          <a:xfrm>
            <a:off x="457171" y="2078084"/>
            <a:ext cx="4015534" cy="29888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171" y="5202267"/>
            <a:ext cx="38662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</a:t>
            </a:r>
            <a:r>
              <a:rPr lang="en-US" dirty="0" smtClean="0"/>
              <a:t>low level moisture flux </a:t>
            </a:r>
            <a:r>
              <a:rPr lang="en-US" dirty="0"/>
              <a:t>differences between the high and low </a:t>
            </a:r>
            <a:r>
              <a:rPr lang="en-US" dirty="0" smtClean="0"/>
              <a:t>NINO3.4 </a:t>
            </a:r>
            <a:r>
              <a:rPr lang="en-US" dirty="0"/>
              <a:t>years </a:t>
            </a:r>
            <a:r>
              <a:rPr lang="en-US" dirty="0" smtClean="0"/>
              <a:t>(</a:t>
            </a:r>
            <a:r>
              <a:rPr lang="en-US" dirty="0"/>
              <a:t>Unit: </a:t>
            </a:r>
            <a:r>
              <a:rPr lang="en-US" dirty="0" smtClean="0"/>
              <a:t>kg/</a:t>
            </a:r>
            <a:r>
              <a:rPr lang="en-US" dirty="0" err="1" smtClean="0"/>
              <a:t>m</a:t>
            </a:r>
            <a:r>
              <a:rPr lang="en-US" dirty="0" err="1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err="1" smtClean="0"/>
              <a:t>s</a:t>
            </a:r>
            <a:r>
              <a:rPr lang="en-US" dirty="0" smtClean="0"/>
              <a:t>)</a:t>
            </a:r>
            <a:r>
              <a:rPr lang="en-US" dirty="0"/>
              <a:t>. </a:t>
            </a:r>
          </a:p>
        </p:txBody>
      </p:sp>
      <p:pic>
        <p:nvPicPr>
          <p:cNvPr id="6" name="Picture 5" descr="slp_NINO34_dif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1" t="30302" r="14174" b="27800"/>
          <a:stretch/>
        </p:blipFill>
        <p:spPr>
          <a:xfrm>
            <a:off x="4474702" y="2078084"/>
            <a:ext cx="4028364" cy="28734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87920" y="5309966"/>
            <a:ext cx="38102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</a:t>
            </a:r>
            <a:r>
              <a:rPr lang="en-US" dirty="0" smtClean="0"/>
              <a:t>SLP </a:t>
            </a:r>
            <a:r>
              <a:rPr lang="en-US" dirty="0"/>
              <a:t>differences between the high and low </a:t>
            </a:r>
            <a:r>
              <a:rPr lang="en-US" dirty="0" smtClean="0"/>
              <a:t>NINO3.4 </a:t>
            </a:r>
            <a:r>
              <a:rPr lang="en-US" dirty="0"/>
              <a:t>years </a:t>
            </a:r>
            <a:r>
              <a:rPr lang="en-US" dirty="0" smtClean="0"/>
              <a:t>(</a:t>
            </a:r>
            <a:r>
              <a:rPr lang="en-US" dirty="0"/>
              <a:t>Unit: </a:t>
            </a:r>
            <a:r>
              <a:rPr lang="en-US" dirty="0" err="1" smtClean="0"/>
              <a:t>hPa</a:t>
            </a:r>
            <a:r>
              <a:rPr lang="en-US" dirty="0" smtClean="0"/>
              <a:t>)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7056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/>
          </p:nvPr>
        </p:nvSpPr>
        <p:spPr>
          <a:xfrm>
            <a:off x="457172" y="846019"/>
            <a:ext cx="8045895" cy="3977158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Definitions of winter climate extremes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Linear correlations between winter climate extremes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and large-scale climate variability	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Physical mechanisms behind the correlations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04" y="846019"/>
            <a:ext cx="8228763" cy="1145335"/>
          </a:xfrm>
        </p:spPr>
        <p:txBody>
          <a:bodyPr/>
          <a:lstStyle/>
          <a:p>
            <a:r>
              <a:rPr lang="en-US" sz="3600" dirty="0" smtClean="0"/>
              <a:t>Outline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36359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71" y="-166271"/>
            <a:ext cx="8228763" cy="1145335"/>
          </a:xfrm>
        </p:spPr>
        <p:txBody>
          <a:bodyPr/>
          <a:lstStyle/>
          <a:p>
            <a:r>
              <a:rPr lang="en-US" sz="3200" dirty="0" smtClean="0"/>
              <a:t>Definitions of winter climate extremes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457171" y="2641388"/>
            <a:ext cx="8045895" cy="3977158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2473184"/>
              </p:ext>
            </p:extLst>
          </p:nvPr>
        </p:nvGraphicFramePr>
        <p:xfrm>
          <a:off x="334963" y="449798"/>
          <a:ext cx="8610600" cy="651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Document" r:id="rId3" imgW="5638800" imgH="4610100" progId="Word.Document.12">
                  <p:embed/>
                </p:oleObj>
              </mc:Choice>
              <mc:Fallback>
                <p:oleObj name="Document" r:id="rId3" imgW="5638800" imgH="4610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4963" y="449798"/>
                        <a:ext cx="8610600" cy="651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3590708" y="6401865"/>
            <a:ext cx="59766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(http://</a:t>
            </a:r>
            <a:r>
              <a:rPr lang="en-US" sz="1600" dirty="0" err="1" smtClean="0"/>
              <a:t>eca.knmi.nl</a:t>
            </a:r>
            <a:r>
              <a:rPr lang="en-US" sz="1600" dirty="0" smtClean="0"/>
              <a:t>/</a:t>
            </a:r>
            <a:r>
              <a:rPr lang="en-US" sz="1600" dirty="0" err="1" smtClean="0"/>
              <a:t>indicesextremes</a:t>
            </a:r>
            <a:r>
              <a:rPr lang="en-US" sz="1600" dirty="0" smtClean="0"/>
              <a:t>/</a:t>
            </a:r>
            <a:r>
              <a:rPr lang="en-US" sz="1600" dirty="0" err="1" smtClean="0"/>
              <a:t>indicesdictionary.php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85342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72" y="693094"/>
            <a:ext cx="8228763" cy="1145335"/>
          </a:xfrm>
        </p:spPr>
        <p:txBody>
          <a:bodyPr/>
          <a:lstStyle/>
          <a:p>
            <a:r>
              <a:rPr lang="en-US" sz="3200" dirty="0" smtClean="0"/>
              <a:t>Data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457172" y="1234688"/>
            <a:ext cx="8045895" cy="5307429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Observed </a:t>
            </a:r>
            <a:r>
              <a:rPr lang="en-US" sz="2400" dirty="0" smtClean="0"/>
              <a:t>daily precipitation</a:t>
            </a:r>
            <a:r>
              <a:rPr lang="en-US" sz="2400" dirty="0" smtClean="0"/>
              <a:t>, maximum temperature, minimum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temperature data</a:t>
            </a:r>
          </a:p>
          <a:p>
            <a:pPr marL="285750" lvl="2" indent="-285750">
              <a:buFont typeface="Arial"/>
              <a:buChar char="•"/>
            </a:pPr>
            <a:r>
              <a:rPr lang="en-US" dirty="0" smtClean="0"/>
              <a:t>  Region: 30 °N – 50 °N, 100 °W – 68 °W </a:t>
            </a:r>
          </a:p>
          <a:p>
            <a:pPr marL="285750" lvl="2" indent="-285750"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 Period: 1950-1999</a:t>
            </a:r>
          </a:p>
          <a:p>
            <a:pPr marL="285750" lvl="2" indent="-285750"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 Resolution: 1/8 ° × 1/8 °</a:t>
            </a:r>
          </a:p>
          <a:p>
            <a:pPr marL="285750" lvl="2" indent="-285750">
              <a:buFont typeface="Arial"/>
              <a:buChar char="•"/>
            </a:pPr>
            <a:endParaRPr lang="en-US" dirty="0"/>
          </a:p>
          <a:p>
            <a:pPr marL="285750" lvl="2" indent="-285750">
              <a:buFont typeface="Arial"/>
              <a:buChar char="•"/>
            </a:pPr>
            <a:r>
              <a:rPr lang="en-US" sz="2400" dirty="0" smtClean="0"/>
              <a:t>Observed </a:t>
            </a:r>
            <a:r>
              <a:rPr lang="en-US" sz="2400" dirty="0" smtClean="0"/>
              <a:t>monthly North </a:t>
            </a:r>
            <a:r>
              <a:rPr lang="en-US" sz="2400" dirty="0" smtClean="0"/>
              <a:t>Atlantic Oscillation (NAO), </a:t>
            </a:r>
          </a:p>
          <a:p>
            <a:pPr lvl="2"/>
            <a:r>
              <a:rPr lang="en-US" sz="2400" dirty="0"/>
              <a:t> </a:t>
            </a:r>
            <a:r>
              <a:rPr lang="en-US" sz="2400" dirty="0" smtClean="0"/>
              <a:t>   Pacific/North American Pattern (PNA), and </a:t>
            </a:r>
          </a:p>
          <a:p>
            <a:pPr lvl="2"/>
            <a:r>
              <a:rPr lang="en-US" sz="2400" dirty="0"/>
              <a:t> </a:t>
            </a:r>
            <a:r>
              <a:rPr lang="en-US" sz="2400" dirty="0" smtClean="0"/>
              <a:t>   El Niño (NINO3.4) series</a:t>
            </a:r>
          </a:p>
          <a:p>
            <a:pPr marL="285750" lvl="2" indent="-285750">
              <a:buFont typeface="Arial"/>
              <a:buChar char="•"/>
            </a:pPr>
            <a:r>
              <a:rPr lang="en-US" dirty="0" smtClean="0"/>
              <a:t>  Period: 1950/51 – 1998/1999 winters (DJFM</a:t>
            </a:r>
            <a:r>
              <a:rPr lang="en-US" dirty="0" smtClean="0"/>
              <a:t>)</a:t>
            </a:r>
          </a:p>
          <a:p>
            <a:pPr marL="285750" lvl="2" indent="-285750">
              <a:buFont typeface="Arial"/>
              <a:buChar char="•"/>
            </a:pPr>
            <a:endParaRPr lang="en-US" dirty="0" smtClean="0"/>
          </a:p>
          <a:p>
            <a:pPr marL="285750" lvl="2" indent="-285750">
              <a:buFont typeface="Arial"/>
              <a:buChar char="•"/>
            </a:pPr>
            <a:r>
              <a:rPr lang="en-US" sz="2400" dirty="0" smtClean="0"/>
              <a:t>Observed monthly sea level pressure, </a:t>
            </a:r>
            <a:r>
              <a:rPr lang="en-US" sz="2400" i="1" dirty="0" smtClean="0"/>
              <a:t>u</a:t>
            </a:r>
            <a:r>
              <a:rPr lang="en-US" sz="2400" dirty="0" smtClean="0"/>
              <a:t>- and </a:t>
            </a:r>
            <a:r>
              <a:rPr lang="en-US" sz="2400" i="1" dirty="0" smtClean="0"/>
              <a:t>v</a:t>
            </a:r>
            <a:r>
              <a:rPr lang="en-US" sz="2400" dirty="0" smtClean="0"/>
              <a:t>- wind </a:t>
            </a:r>
          </a:p>
          <a:p>
            <a:pPr lvl="2"/>
            <a:r>
              <a:rPr lang="en-US" sz="2400" dirty="0"/>
              <a:t> </a:t>
            </a:r>
            <a:r>
              <a:rPr lang="en-US" sz="2400" dirty="0" smtClean="0"/>
              <a:t>  </a:t>
            </a:r>
            <a:r>
              <a:rPr lang="en-US" sz="2400" dirty="0" smtClean="0"/>
              <a:t>components, </a:t>
            </a:r>
            <a:r>
              <a:rPr lang="en-US" sz="2400" dirty="0" smtClean="0"/>
              <a:t>and specific humidity from 1000 </a:t>
            </a:r>
            <a:r>
              <a:rPr lang="en-US" sz="2400" dirty="0" err="1" smtClean="0"/>
              <a:t>hPa</a:t>
            </a:r>
            <a:r>
              <a:rPr lang="en-US" sz="2400" dirty="0" smtClean="0"/>
              <a:t> to 500 </a:t>
            </a:r>
            <a:r>
              <a:rPr lang="en-US" sz="2400" dirty="0" err="1" smtClean="0"/>
              <a:t>hPa</a:t>
            </a:r>
            <a:r>
              <a:rPr lang="en-US" sz="2400" dirty="0" smtClean="0"/>
              <a:t> </a:t>
            </a:r>
            <a:endParaRPr lang="en-US" sz="2400" dirty="0" smtClean="0"/>
          </a:p>
          <a:p>
            <a:pPr marL="285750" lvl="2" indent="-285750">
              <a:buFont typeface="Arial"/>
              <a:buChar char="•"/>
            </a:pPr>
            <a:r>
              <a:rPr lang="en-US" dirty="0" smtClean="0"/>
              <a:t>Period: 1950/51 – 1998/1999 winters (DJFM)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633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72" y="1754843"/>
            <a:ext cx="8228763" cy="1145335"/>
          </a:xfrm>
        </p:spPr>
        <p:txBody>
          <a:bodyPr/>
          <a:lstStyle/>
          <a:p>
            <a:pPr algn="ctr"/>
            <a:r>
              <a:rPr lang="en-US" sz="3200" dirty="0" smtClean="0"/>
              <a:t>Linear correlation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/>
          </p:nvPr>
        </p:nvSpPr>
        <p:spPr>
          <a:xfrm>
            <a:off x="457171" y="4144539"/>
            <a:ext cx="8045895" cy="397715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465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orr_warm_cold_days_NA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9" t="18230" r="16371" b="58026"/>
          <a:stretch/>
        </p:blipFill>
        <p:spPr>
          <a:xfrm>
            <a:off x="1417624" y="311725"/>
            <a:ext cx="2154616" cy="1333650"/>
          </a:xfrm>
          <a:prstGeom prst="rect">
            <a:avLst/>
          </a:prstGeom>
        </p:spPr>
      </p:pic>
      <p:pic>
        <p:nvPicPr>
          <p:cNvPr id="5" name="Picture 4" descr="corr_warm_cold_days_NAO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52186" r="17080" b="23685"/>
          <a:stretch/>
        </p:blipFill>
        <p:spPr>
          <a:xfrm>
            <a:off x="1430453" y="1616283"/>
            <a:ext cx="2141787" cy="12571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35699" y="-26766"/>
            <a:ext cx="1118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506422" y="828750"/>
            <a:ext cx="2442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Warm days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-506422" y="2059887"/>
            <a:ext cx="2442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Cold days</a:t>
            </a:r>
            <a:endParaRPr lang="en-US" sz="1600" dirty="0"/>
          </a:p>
        </p:txBody>
      </p:sp>
      <p:pic>
        <p:nvPicPr>
          <p:cNvPr id="9" name="Picture 8" descr="corr_ave_tmx_NAO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t="18330" r="16111" b="57728"/>
          <a:stretch/>
        </p:blipFill>
        <p:spPr>
          <a:xfrm>
            <a:off x="1417625" y="2886220"/>
            <a:ext cx="2149066" cy="12699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506422" y="3378621"/>
            <a:ext cx="2442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Ave of </a:t>
            </a:r>
            <a:r>
              <a:rPr lang="en-US" sz="1600" dirty="0" err="1" smtClean="0"/>
              <a:t>Tmax</a:t>
            </a:r>
            <a:endParaRPr lang="en-US" sz="1600" dirty="0"/>
          </a:p>
        </p:txBody>
      </p:sp>
      <p:pic>
        <p:nvPicPr>
          <p:cNvPr id="11" name="Picture 10" descr="corr_max_min_tmx_NAO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1" t="18461" r="16360" b="57723"/>
          <a:stretch/>
        </p:blipFill>
        <p:spPr>
          <a:xfrm>
            <a:off x="1347064" y="4168989"/>
            <a:ext cx="2212348" cy="12955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506422" y="4708752"/>
            <a:ext cx="2442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Max of </a:t>
            </a:r>
            <a:r>
              <a:rPr lang="en-US" sz="1600" dirty="0" err="1" smtClean="0"/>
              <a:t>Tmax</a:t>
            </a:r>
            <a:endParaRPr lang="en-US" sz="1600" dirty="0"/>
          </a:p>
        </p:txBody>
      </p:sp>
      <p:pic>
        <p:nvPicPr>
          <p:cNvPr id="13" name="Picture 12" descr="corr_max_min_tmx_NAO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8" t="52683" r="17321" b="18635"/>
          <a:stretch/>
        </p:blipFill>
        <p:spPr>
          <a:xfrm>
            <a:off x="1334235" y="5479021"/>
            <a:ext cx="2212348" cy="13789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506422" y="5913022"/>
            <a:ext cx="2442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Min of </a:t>
            </a:r>
            <a:r>
              <a:rPr lang="en-US" sz="1600" dirty="0" err="1" smtClean="0"/>
              <a:t>Tmax</a:t>
            </a:r>
            <a:endParaRPr lang="en-US" sz="1600" dirty="0"/>
          </a:p>
        </p:txBody>
      </p:sp>
      <p:pic>
        <p:nvPicPr>
          <p:cNvPr id="15" name="Picture 14" descr="corr_warm_cold_days_PNA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9" t="18330" r="15869" b="57915"/>
          <a:stretch/>
        </p:blipFill>
        <p:spPr>
          <a:xfrm>
            <a:off x="3828826" y="298189"/>
            <a:ext cx="2226548" cy="1343751"/>
          </a:xfrm>
          <a:prstGeom prst="rect">
            <a:avLst/>
          </a:prstGeom>
        </p:spPr>
      </p:pic>
      <p:pic>
        <p:nvPicPr>
          <p:cNvPr id="16" name="Picture 15" descr="corr_warm_cold_days_PNA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52641" r="17321" b="23684"/>
          <a:stretch/>
        </p:blipFill>
        <p:spPr>
          <a:xfrm>
            <a:off x="3803168" y="1618332"/>
            <a:ext cx="2226548" cy="1255063"/>
          </a:xfrm>
          <a:prstGeom prst="rect">
            <a:avLst/>
          </a:prstGeom>
        </p:spPr>
      </p:pic>
      <p:pic>
        <p:nvPicPr>
          <p:cNvPr id="17" name="Picture 16" descr="corr_ave_tmx_PNA.pdf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18330" r="16837" b="57915"/>
          <a:stretch/>
        </p:blipFill>
        <p:spPr>
          <a:xfrm>
            <a:off x="3803169" y="2873395"/>
            <a:ext cx="2252206" cy="1295594"/>
          </a:xfrm>
          <a:prstGeom prst="rect">
            <a:avLst/>
          </a:prstGeom>
        </p:spPr>
      </p:pic>
      <p:pic>
        <p:nvPicPr>
          <p:cNvPr id="18" name="Picture 17" descr="corr_max_min_tmx_PNA.pdf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18330" r="17321" b="57915"/>
          <a:stretch/>
        </p:blipFill>
        <p:spPr>
          <a:xfrm>
            <a:off x="3803168" y="4183423"/>
            <a:ext cx="2226548" cy="1281164"/>
          </a:xfrm>
          <a:prstGeom prst="rect">
            <a:avLst/>
          </a:prstGeom>
        </p:spPr>
      </p:pic>
      <p:pic>
        <p:nvPicPr>
          <p:cNvPr id="19" name="Picture 18" descr="corr_max_min_tmx_PNA.pdf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2583" r="17321" b="18634"/>
          <a:stretch/>
        </p:blipFill>
        <p:spPr>
          <a:xfrm>
            <a:off x="3803168" y="5509317"/>
            <a:ext cx="2252207" cy="13486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384523" y="-21692"/>
            <a:ext cx="1118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PNA</a:t>
            </a:r>
            <a:endParaRPr lang="en-US" dirty="0"/>
          </a:p>
        </p:txBody>
      </p:sp>
      <p:pic>
        <p:nvPicPr>
          <p:cNvPr id="21" name="Picture 20" descr="corr_warm_cold_days_NINO34.pdf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3" t="18330" r="17322" b="57915"/>
          <a:stretch/>
        </p:blipFill>
        <p:spPr>
          <a:xfrm>
            <a:off x="6170839" y="273352"/>
            <a:ext cx="2193788" cy="134293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56372" y="-38484"/>
            <a:ext cx="1118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NINO3.4</a:t>
            </a:r>
            <a:endParaRPr lang="en-US" dirty="0"/>
          </a:p>
        </p:txBody>
      </p:sp>
      <p:pic>
        <p:nvPicPr>
          <p:cNvPr id="23" name="Picture 22" descr="corr_warm_cold_days_NINO34.pdf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 t="52792" r="16595" b="23684"/>
          <a:stretch/>
        </p:blipFill>
        <p:spPr>
          <a:xfrm>
            <a:off x="6170840" y="1618333"/>
            <a:ext cx="2193788" cy="1255062"/>
          </a:xfrm>
          <a:prstGeom prst="rect">
            <a:avLst/>
          </a:prstGeom>
        </p:spPr>
      </p:pic>
      <p:pic>
        <p:nvPicPr>
          <p:cNvPr id="24" name="Picture 23" descr="corr_ave_tmx_NINO34.pdf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9" t="18330" r="17564" b="57915"/>
          <a:stretch/>
        </p:blipFill>
        <p:spPr>
          <a:xfrm>
            <a:off x="6170839" y="2873395"/>
            <a:ext cx="2193788" cy="1313979"/>
          </a:xfrm>
          <a:prstGeom prst="rect">
            <a:avLst/>
          </a:prstGeom>
        </p:spPr>
      </p:pic>
      <p:pic>
        <p:nvPicPr>
          <p:cNvPr id="25" name="Picture 24" descr="corr_max_min_tmx_NINO34.pdf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t="18330" r="17080" b="57915"/>
          <a:stretch/>
        </p:blipFill>
        <p:spPr>
          <a:xfrm>
            <a:off x="6170841" y="4187374"/>
            <a:ext cx="2193788" cy="1267598"/>
          </a:xfrm>
          <a:prstGeom prst="rect">
            <a:avLst/>
          </a:prstGeom>
        </p:spPr>
      </p:pic>
      <p:pic>
        <p:nvPicPr>
          <p:cNvPr id="26" name="Picture 25" descr="corr_max_min_tmx_NINO34.pdf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2628" r="16837" b="19666"/>
          <a:stretch/>
        </p:blipFill>
        <p:spPr>
          <a:xfrm>
            <a:off x="6170841" y="5509317"/>
            <a:ext cx="2193786" cy="125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98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rr_warm_cold_nights_NA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 t="18330" r="16595" b="57728"/>
          <a:stretch/>
        </p:blipFill>
        <p:spPr>
          <a:xfrm>
            <a:off x="1404796" y="370924"/>
            <a:ext cx="2161717" cy="13350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506422" y="828750"/>
            <a:ext cx="2442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Warm nights</a:t>
            </a:r>
            <a:endParaRPr lang="en-US" sz="1600" dirty="0"/>
          </a:p>
        </p:txBody>
      </p:sp>
      <p:pic>
        <p:nvPicPr>
          <p:cNvPr id="6" name="Picture 5" descr="corr_warm_cold_nights_NAO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0" t="52186" r="17563" b="23498"/>
          <a:stretch/>
        </p:blipFill>
        <p:spPr>
          <a:xfrm>
            <a:off x="1404796" y="1718906"/>
            <a:ext cx="2161717" cy="12435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506422" y="2081813"/>
            <a:ext cx="2442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Cold nights</a:t>
            </a:r>
            <a:endParaRPr lang="en-US" sz="1600" dirty="0"/>
          </a:p>
        </p:txBody>
      </p:sp>
      <p:pic>
        <p:nvPicPr>
          <p:cNvPr id="8" name="Picture 7" descr="corr_ave_tmn_NAO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18330" r="16837" b="57728"/>
          <a:stretch/>
        </p:blipFill>
        <p:spPr>
          <a:xfrm>
            <a:off x="1404796" y="2962490"/>
            <a:ext cx="2161717" cy="12449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506422" y="3387720"/>
            <a:ext cx="2442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Ave of </a:t>
            </a:r>
            <a:r>
              <a:rPr lang="en-US" sz="1600" dirty="0" err="1" smtClean="0"/>
              <a:t>Tmin</a:t>
            </a:r>
            <a:endParaRPr lang="en-US" sz="1600" dirty="0"/>
          </a:p>
        </p:txBody>
      </p:sp>
      <p:pic>
        <p:nvPicPr>
          <p:cNvPr id="10" name="Picture 9" descr="corr_max_min_tmn_NAO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9" t="18330" r="17564" b="57541"/>
          <a:stretch/>
        </p:blipFill>
        <p:spPr>
          <a:xfrm>
            <a:off x="1404796" y="4233134"/>
            <a:ext cx="2161717" cy="12442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506422" y="4708752"/>
            <a:ext cx="2442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Max of </a:t>
            </a:r>
            <a:r>
              <a:rPr lang="en-US" sz="1600" dirty="0" err="1" smtClean="0"/>
              <a:t>Tmin</a:t>
            </a:r>
            <a:endParaRPr lang="en-US" sz="1600" dirty="0"/>
          </a:p>
        </p:txBody>
      </p:sp>
      <p:pic>
        <p:nvPicPr>
          <p:cNvPr id="12" name="Picture 11" descr="corr_max_min_tmn_NAO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1" t="52767" r="17564" b="19008"/>
          <a:stretch/>
        </p:blipFill>
        <p:spPr>
          <a:xfrm>
            <a:off x="1334233" y="5489505"/>
            <a:ext cx="2257938" cy="14198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35699" y="-26766"/>
            <a:ext cx="1118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NAO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-506422" y="5938678"/>
            <a:ext cx="2442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Min of </a:t>
            </a:r>
            <a:r>
              <a:rPr lang="en-US" sz="1600" dirty="0" err="1" smtClean="0"/>
              <a:t>Tmin</a:t>
            </a:r>
            <a:endParaRPr lang="en-US" sz="1600" dirty="0"/>
          </a:p>
        </p:txBody>
      </p:sp>
      <p:pic>
        <p:nvPicPr>
          <p:cNvPr id="15" name="Picture 14" descr="corr_warm_cold_nights_PNA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18330" r="16837" b="57875"/>
          <a:stretch/>
        </p:blipFill>
        <p:spPr>
          <a:xfrm>
            <a:off x="3861585" y="386124"/>
            <a:ext cx="2142472" cy="1232536"/>
          </a:xfrm>
          <a:prstGeom prst="rect">
            <a:avLst/>
          </a:prstGeom>
        </p:spPr>
      </p:pic>
      <p:pic>
        <p:nvPicPr>
          <p:cNvPr id="16" name="Picture 15" descr="corr_warm_cold_nights_PNA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52869" r="16837" b="23872"/>
          <a:stretch/>
        </p:blipFill>
        <p:spPr>
          <a:xfrm>
            <a:off x="3861585" y="1718907"/>
            <a:ext cx="2142472" cy="1243583"/>
          </a:xfrm>
          <a:prstGeom prst="rect">
            <a:avLst/>
          </a:prstGeom>
        </p:spPr>
      </p:pic>
      <p:pic>
        <p:nvPicPr>
          <p:cNvPr id="17" name="Picture 16" descr="corr_ave_tmn_PNA.pdf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18330" r="17564" b="57863"/>
          <a:stretch/>
        </p:blipFill>
        <p:spPr>
          <a:xfrm>
            <a:off x="3861585" y="2962491"/>
            <a:ext cx="2142472" cy="1244987"/>
          </a:xfrm>
          <a:prstGeom prst="rect">
            <a:avLst/>
          </a:prstGeom>
        </p:spPr>
      </p:pic>
      <p:pic>
        <p:nvPicPr>
          <p:cNvPr id="18" name="Picture 17" descr="corr_max_min_tmn_PNA.pdf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18517" r="18048" b="58021"/>
          <a:stretch/>
        </p:blipFill>
        <p:spPr>
          <a:xfrm>
            <a:off x="3861585" y="4249715"/>
            <a:ext cx="2142472" cy="1240531"/>
          </a:xfrm>
          <a:prstGeom prst="rect">
            <a:avLst/>
          </a:prstGeom>
        </p:spPr>
      </p:pic>
      <p:pic>
        <p:nvPicPr>
          <p:cNvPr id="19" name="Picture 18" descr="corr_max_min_tmn_PNA.pdf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3" t="52786" r="17080" b="19955"/>
          <a:stretch/>
        </p:blipFill>
        <p:spPr>
          <a:xfrm>
            <a:off x="3845547" y="5503074"/>
            <a:ext cx="2158510" cy="138058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384523" y="-21692"/>
            <a:ext cx="1118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PNA</a:t>
            </a:r>
            <a:endParaRPr lang="en-US" dirty="0"/>
          </a:p>
        </p:txBody>
      </p:sp>
      <p:pic>
        <p:nvPicPr>
          <p:cNvPr id="21" name="Picture 20" descr="corr_warm_cold_nights_NINO34.pdf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18330" r="17321" b="57774"/>
          <a:stretch/>
        </p:blipFill>
        <p:spPr>
          <a:xfrm>
            <a:off x="6231775" y="373280"/>
            <a:ext cx="2184169" cy="1230181"/>
          </a:xfrm>
          <a:prstGeom prst="rect">
            <a:avLst/>
          </a:prstGeom>
        </p:spPr>
      </p:pic>
      <p:pic>
        <p:nvPicPr>
          <p:cNvPr id="22" name="Picture 21" descr="corr_warm_cold_nights_NINO34.pdf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0" t="52792" r="18592" b="23684"/>
          <a:stretch/>
        </p:blipFill>
        <p:spPr>
          <a:xfrm>
            <a:off x="6231775" y="1705948"/>
            <a:ext cx="2184169" cy="1256543"/>
          </a:xfrm>
          <a:prstGeom prst="rect">
            <a:avLst/>
          </a:prstGeom>
        </p:spPr>
      </p:pic>
      <p:pic>
        <p:nvPicPr>
          <p:cNvPr id="23" name="Picture 22" descr="corr_ave_tmn_NINO34.pdf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5" t="18519" r="17378" b="57927"/>
          <a:stretch/>
        </p:blipFill>
        <p:spPr>
          <a:xfrm>
            <a:off x="6258231" y="2994939"/>
            <a:ext cx="2184169" cy="1212539"/>
          </a:xfrm>
          <a:prstGeom prst="rect">
            <a:avLst/>
          </a:prstGeom>
        </p:spPr>
      </p:pic>
      <p:pic>
        <p:nvPicPr>
          <p:cNvPr id="24" name="Picture 23" descr="corr_max_min_tmn_NINO34.pdf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5" t="18519" r="18093" b="57742"/>
          <a:stretch/>
        </p:blipFill>
        <p:spPr>
          <a:xfrm>
            <a:off x="6258231" y="4249715"/>
            <a:ext cx="2184169" cy="1253359"/>
          </a:xfrm>
          <a:prstGeom prst="rect">
            <a:avLst/>
          </a:prstGeom>
        </p:spPr>
      </p:pic>
      <p:pic>
        <p:nvPicPr>
          <p:cNvPr id="25" name="Picture 24" descr="corr_max_min_tmn_NINO34.pdf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5" t="52732" r="18093" b="19756"/>
          <a:stretch/>
        </p:blipFill>
        <p:spPr>
          <a:xfrm>
            <a:off x="6258231" y="5503074"/>
            <a:ext cx="2184169" cy="135492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756372" y="1206"/>
            <a:ext cx="1118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NINO3.4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494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rr_extreme_prcp_NA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3" t="18941" r="16371" b="58019"/>
          <a:stretch/>
        </p:blipFill>
        <p:spPr>
          <a:xfrm>
            <a:off x="2128136" y="435142"/>
            <a:ext cx="2140941" cy="1234675"/>
          </a:xfrm>
          <a:prstGeom prst="rect">
            <a:avLst/>
          </a:prstGeom>
        </p:spPr>
      </p:pic>
      <p:pic>
        <p:nvPicPr>
          <p:cNvPr id="5" name="Picture 4" descr="corr_R5d_NAO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" t="36835" r="10840" b="35474"/>
          <a:stretch/>
        </p:blipFill>
        <p:spPr>
          <a:xfrm>
            <a:off x="2128136" y="3011910"/>
            <a:ext cx="2140937" cy="1215047"/>
          </a:xfrm>
          <a:prstGeom prst="rect">
            <a:avLst/>
          </a:prstGeom>
        </p:spPr>
      </p:pic>
      <p:pic>
        <p:nvPicPr>
          <p:cNvPr id="6" name="Picture 5" descr="corr_extreme_prcp_NAO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3" t="52736" r="16371" b="23635"/>
          <a:stretch/>
        </p:blipFill>
        <p:spPr>
          <a:xfrm>
            <a:off x="2128140" y="1651023"/>
            <a:ext cx="2140937" cy="12805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02334" y="882497"/>
            <a:ext cx="2442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Amount of extreme </a:t>
            </a:r>
            <a:r>
              <a:rPr lang="en-US" sz="1600" dirty="0" err="1" smtClean="0"/>
              <a:t>prcp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-230254" y="2187622"/>
            <a:ext cx="2442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No. of extreme </a:t>
            </a:r>
            <a:r>
              <a:rPr lang="en-US" sz="1600" dirty="0" err="1" smtClean="0"/>
              <a:t>prcp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-230254" y="3482619"/>
            <a:ext cx="2442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Max of 5-day </a:t>
            </a:r>
            <a:r>
              <a:rPr lang="en-US" sz="1600" dirty="0" err="1" smtClean="0"/>
              <a:t>prcp</a:t>
            </a:r>
            <a:endParaRPr lang="en-US" sz="1600" dirty="0"/>
          </a:p>
        </p:txBody>
      </p:sp>
      <p:pic>
        <p:nvPicPr>
          <p:cNvPr id="11" name="Picture 10" descr="corr_R10_NAO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t="36428" r="10577" b="35072"/>
          <a:stretch/>
        </p:blipFill>
        <p:spPr>
          <a:xfrm>
            <a:off x="2099671" y="4220305"/>
            <a:ext cx="2169402" cy="12075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230254" y="4706726"/>
            <a:ext cx="2442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No. of days &gt; 10mm 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2687583" y="99016"/>
            <a:ext cx="1118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NAO</a:t>
            </a:r>
            <a:endParaRPr lang="en-US" dirty="0"/>
          </a:p>
        </p:txBody>
      </p:sp>
      <p:pic>
        <p:nvPicPr>
          <p:cNvPr id="14" name="Picture 13" descr="corr_extreme_prcp_PNA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4" t="18774" r="17336" b="57998"/>
          <a:stretch/>
        </p:blipFill>
        <p:spPr>
          <a:xfrm>
            <a:off x="4376411" y="428658"/>
            <a:ext cx="2131868" cy="12411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11821" y="65733"/>
            <a:ext cx="1118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PNA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78728" y="105501"/>
            <a:ext cx="1118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NINO3.4</a:t>
            </a:r>
            <a:endParaRPr lang="en-US" dirty="0"/>
          </a:p>
        </p:txBody>
      </p:sp>
      <p:pic>
        <p:nvPicPr>
          <p:cNvPr id="17" name="Picture 16" descr="corr_extreme_prcp_PNA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4" t="52696" r="17183" b="23584"/>
          <a:stretch/>
        </p:blipFill>
        <p:spPr>
          <a:xfrm>
            <a:off x="4376411" y="1731119"/>
            <a:ext cx="2164718" cy="1254107"/>
          </a:xfrm>
          <a:prstGeom prst="rect">
            <a:avLst/>
          </a:prstGeom>
        </p:spPr>
      </p:pic>
      <p:pic>
        <p:nvPicPr>
          <p:cNvPr id="18" name="Picture 17" descr="corr_R5d_PNA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" t="36835" r="11192" b="34982"/>
          <a:stretch/>
        </p:blipFill>
        <p:spPr>
          <a:xfrm>
            <a:off x="4376411" y="3005258"/>
            <a:ext cx="2131868" cy="1215047"/>
          </a:xfrm>
          <a:prstGeom prst="rect">
            <a:avLst/>
          </a:prstGeom>
        </p:spPr>
      </p:pic>
      <p:pic>
        <p:nvPicPr>
          <p:cNvPr id="19" name="Picture 18" descr="corr_R10_PNA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" t="36835" r="12281" b="35287"/>
          <a:stretch/>
        </p:blipFill>
        <p:spPr>
          <a:xfrm>
            <a:off x="4372026" y="4220305"/>
            <a:ext cx="2136253" cy="1207534"/>
          </a:xfrm>
          <a:prstGeom prst="rect">
            <a:avLst/>
          </a:prstGeom>
        </p:spPr>
      </p:pic>
      <p:pic>
        <p:nvPicPr>
          <p:cNvPr id="20" name="Picture 19" descr="corr_extreme_prcp_NINO34.pdf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0" t="18148" r="16639" b="58214"/>
          <a:stretch/>
        </p:blipFill>
        <p:spPr>
          <a:xfrm>
            <a:off x="6662929" y="402198"/>
            <a:ext cx="2147052" cy="1267619"/>
          </a:xfrm>
          <a:prstGeom prst="rect">
            <a:avLst/>
          </a:prstGeom>
        </p:spPr>
      </p:pic>
      <p:pic>
        <p:nvPicPr>
          <p:cNvPr id="21" name="Picture 20" descr="corr_extreme_prcp_NINO34.pdf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6" t="52580" r="16639" b="23964"/>
          <a:stretch/>
        </p:blipFill>
        <p:spPr>
          <a:xfrm>
            <a:off x="6652884" y="1699955"/>
            <a:ext cx="2157097" cy="1266138"/>
          </a:xfrm>
          <a:prstGeom prst="rect">
            <a:avLst/>
          </a:prstGeom>
        </p:spPr>
      </p:pic>
      <p:pic>
        <p:nvPicPr>
          <p:cNvPr id="22" name="Picture 21" descr="corr_R5d_NINO34.pdf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1" t="36835" r="11464" b="34982"/>
          <a:stretch/>
        </p:blipFill>
        <p:spPr>
          <a:xfrm>
            <a:off x="6652884" y="3011834"/>
            <a:ext cx="2157097" cy="1208471"/>
          </a:xfrm>
          <a:prstGeom prst="rect">
            <a:avLst/>
          </a:prstGeom>
        </p:spPr>
      </p:pic>
      <p:pic>
        <p:nvPicPr>
          <p:cNvPr id="23" name="Picture 22" descr="corr_R10_NINO34.pdf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t="36835" r="11192" b="35616"/>
          <a:stretch/>
        </p:blipFill>
        <p:spPr>
          <a:xfrm>
            <a:off x="6662929" y="4226957"/>
            <a:ext cx="2157097" cy="1200883"/>
          </a:xfrm>
          <a:prstGeom prst="rect">
            <a:avLst/>
          </a:prstGeom>
        </p:spPr>
      </p:pic>
      <p:pic>
        <p:nvPicPr>
          <p:cNvPr id="2" name="Picture 1" descr="corr_dry_days_NAO.pdf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4" t="36835" r="11129" b="29974"/>
          <a:stretch/>
        </p:blipFill>
        <p:spPr>
          <a:xfrm>
            <a:off x="2099671" y="5427840"/>
            <a:ext cx="2140937" cy="1328891"/>
          </a:xfrm>
          <a:prstGeom prst="rect">
            <a:avLst/>
          </a:prstGeom>
        </p:spPr>
      </p:pic>
      <p:pic>
        <p:nvPicPr>
          <p:cNvPr id="3" name="Picture 2" descr="corr_dry_days_PNA.pdf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5" t="36835" r="11877" b="30167"/>
          <a:stretch/>
        </p:blipFill>
        <p:spPr>
          <a:xfrm>
            <a:off x="4372026" y="5427839"/>
            <a:ext cx="2169102" cy="1328891"/>
          </a:xfrm>
          <a:prstGeom prst="rect">
            <a:avLst/>
          </a:prstGeom>
        </p:spPr>
      </p:pic>
      <p:pic>
        <p:nvPicPr>
          <p:cNvPr id="7" name="Picture 6" descr="corr_dry_days_NINO34.pdf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4" t="36835" r="11877" b="29781"/>
          <a:stretch/>
        </p:blipFill>
        <p:spPr>
          <a:xfrm>
            <a:off x="6652884" y="5427840"/>
            <a:ext cx="2157097" cy="132889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-230254" y="5872513"/>
            <a:ext cx="2442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Max no. of dry days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98668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172" y="1754843"/>
            <a:ext cx="8228763" cy="1145335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en-US" sz="3200" dirty="0" smtClean="0"/>
              <a:t>Physical Mechanism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2030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_NECSC_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template_NECSC_1.pptx</Template>
  <TotalTime>768</TotalTime>
  <Words>391</Words>
  <Application>Microsoft Macintosh PowerPoint</Application>
  <PresentationFormat>On-screen Show (4:3)</PresentationFormat>
  <Paragraphs>60</Paragraphs>
  <Slides>13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template_NECSC_1</vt:lpstr>
      <vt:lpstr>Document</vt:lpstr>
      <vt:lpstr>Winter climate extremes over the northeast  United States and teleconnections  with large-scale climate variability</vt:lpstr>
      <vt:lpstr>Outline</vt:lpstr>
      <vt:lpstr>Definitions of winter climate extremes</vt:lpstr>
      <vt:lpstr>Data</vt:lpstr>
      <vt:lpstr>Linear correlation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Winter climate extremes over the northeast United States and teleconnections with large-scale climate variability</dc:title>
  <dc:creator>Lili Lei</dc:creator>
  <cp:lastModifiedBy>Lili Lei</cp:lastModifiedBy>
  <cp:revision>58</cp:revision>
  <dcterms:created xsi:type="dcterms:W3CDTF">2013-05-24T21:13:58Z</dcterms:created>
  <dcterms:modified xsi:type="dcterms:W3CDTF">2013-06-04T14:31:26Z</dcterms:modified>
</cp:coreProperties>
</file>