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0" r:id="rId2"/>
    <p:sldMasterId id="2147483732" r:id="rId3"/>
  </p:sldMasterIdLst>
  <p:notesMasterIdLst>
    <p:notesMasterId r:id="rId22"/>
  </p:notesMasterIdLst>
  <p:sldIdLst>
    <p:sldId id="257" r:id="rId4"/>
    <p:sldId id="423" r:id="rId5"/>
    <p:sldId id="378" r:id="rId6"/>
    <p:sldId id="412" r:id="rId7"/>
    <p:sldId id="414" r:id="rId8"/>
    <p:sldId id="415" r:id="rId9"/>
    <p:sldId id="416" r:id="rId10"/>
    <p:sldId id="417" r:id="rId11"/>
    <p:sldId id="418" r:id="rId12"/>
    <p:sldId id="419" r:id="rId13"/>
    <p:sldId id="420" r:id="rId14"/>
    <p:sldId id="427" r:id="rId15"/>
    <p:sldId id="421" r:id="rId16"/>
    <p:sldId id="422" r:id="rId17"/>
    <p:sldId id="424" r:id="rId18"/>
    <p:sldId id="425" r:id="rId19"/>
    <p:sldId id="426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834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lall\Downloads\ConProbEnterNEgivenTracksBorn4Hotspo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lall\Downloads\ConProbSourcesGivenTot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Monthly Correlation with number of tracks entering Northeast USA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Days with Rain&gt;90%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0.73</c:v>
                </c:pt>
                <c:pt idx="1">
                  <c:v>0.87</c:v>
                </c:pt>
                <c:pt idx="2">
                  <c:v>0.64300000000000002</c:v>
                </c:pt>
                <c:pt idx="3">
                  <c:v>0.75900000000000001</c:v>
                </c:pt>
                <c:pt idx="4">
                  <c:v>0.82699999999999996</c:v>
                </c:pt>
                <c:pt idx="5">
                  <c:v>0.76</c:v>
                </c:pt>
                <c:pt idx="6">
                  <c:v>0.61199999999999999</c:v>
                </c:pt>
                <c:pt idx="7">
                  <c:v>0.54400000000000004</c:v>
                </c:pt>
                <c:pt idx="8">
                  <c:v>0.65300000000000002</c:v>
                </c:pt>
                <c:pt idx="9">
                  <c:v>0.69799999999999995</c:v>
                </c:pt>
                <c:pt idx="10">
                  <c:v>0.67500000000000004</c:v>
                </c:pt>
                <c:pt idx="11">
                  <c:v>0.72199999999999998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Days with Rain&lt;10%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-0.371</c:v>
                </c:pt>
                <c:pt idx="1">
                  <c:v>-0.26600000000000001</c:v>
                </c:pt>
                <c:pt idx="2">
                  <c:v>-0.127</c:v>
                </c:pt>
                <c:pt idx="3">
                  <c:v>0.111</c:v>
                </c:pt>
                <c:pt idx="4">
                  <c:v>-0.32</c:v>
                </c:pt>
                <c:pt idx="5">
                  <c:v>-0.27100000000000002</c:v>
                </c:pt>
                <c:pt idx="6">
                  <c:v>-0.54</c:v>
                </c:pt>
                <c:pt idx="7">
                  <c:v>-4.8000000000000001E-2</c:v>
                </c:pt>
                <c:pt idx="8">
                  <c:v>8.2000000000000003E-2</c:v>
                </c:pt>
                <c:pt idx="9">
                  <c:v>-0.112</c:v>
                </c:pt>
                <c:pt idx="10">
                  <c:v>-0.151</c:v>
                </c:pt>
                <c:pt idx="11">
                  <c:v>2E-3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Monthly DQ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0.90100000000000002</c:v>
                </c:pt>
                <c:pt idx="1">
                  <c:v>0.9</c:v>
                </c:pt>
                <c:pt idx="2">
                  <c:v>0.76200000000000001</c:v>
                </c:pt>
                <c:pt idx="3">
                  <c:v>0.82599999999999996</c:v>
                </c:pt>
                <c:pt idx="4">
                  <c:v>0.88300000000000001</c:v>
                </c:pt>
                <c:pt idx="5">
                  <c:v>0.77100000000000002</c:v>
                </c:pt>
                <c:pt idx="6">
                  <c:v>0.88300000000000001</c:v>
                </c:pt>
                <c:pt idx="7">
                  <c:v>0.75</c:v>
                </c:pt>
                <c:pt idx="8">
                  <c:v>0.65700000000000003</c:v>
                </c:pt>
                <c:pt idx="9">
                  <c:v>0.67800000000000005</c:v>
                </c:pt>
                <c:pt idx="10">
                  <c:v>0.88100000000000001</c:v>
                </c:pt>
                <c:pt idx="11">
                  <c:v>0.82299999999999995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2713088"/>
        <c:axId val="112793088"/>
      </c:lineChart>
      <c:catAx>
        <c:axId val="11271308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112793088"/>
        <c:crosses val="autoZero"/>
        <c:auto val="1"/>
        <c:lblAlgn val="ctr"/>
        <c:lblOffset val="100"/>
        <c:noMultiLvlLbl val="0"/>
      </c:catAx>
      <c:valAx>
        <c:axId val="11279308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Correlation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11271308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spPr>
    <a:solidFill>
      <a:srgbClr val="92D050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Probability of a Track entering the NE from a given source by Month</a:t>
            </a:r>
          </a:p>
        </c:rich>
      </c:tx>
      <c:layout>
        <c:manualLayout>
          <c:xMode val="edge"/>
          <c:yMode val="edge"/>
          <c:x val="0.11678629631061926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975240594925635"/>
          <c:y val="5.1400554097404488E-2"/>
          <c:w val="0.66183027121609794"/>
          <c:h val="0.8326195683872849"/>
        </c:manualLayout>
      </c:layout>
      <c:lineChart>
        <c:grouping val="standard"/>
        <c:varyColors val="0"/>
        <c:ser>
          <c:idx val="0"/>
          <c:order val="0"/>
          <c:tx>
            <c:strRef>
              <c:f>[ConProbEnterNEgivenTracksBorn4Hotspots.xlsx]Sheet1!$B$3</c:f>
              <c:strCache>
                <c:ptCount val="1"/>
                <c:pt idx="0">
                  <c:v>P(NE|PE)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strRef>
              <c:f>[ConProbEnterNEgivenTracksBorn4Hotspots.xlsx]Sheet1!$A$4:$A$15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[ConProbEnterNEgivenTracksBorn4Hotspots.xlsx]Sheet1!$B$4:$B$15</c:f>
              <c:numCache>
                <c:formatCode>0.00</c:formatCode>
                <c:ptCount val="12"/>
                <c:pt idx="0">
                  <c:v>0.13843276316806</c:v>
                </c:pt>
                <c:pt idx="1">
                  <c:v>0.12999809162543899</c:v>
                </c:pt>
                <c:pt idx="2">
                  <c:v>0.12886033393768501</c:v>
                </c:pt>
                <c:pt idx="3">
                  <c:v>9.9433680913974296E-2</c:v>
                </c:pt>
                <c:pt idx="4">
                  <c:v>4.4483130061210199E-2</c:v>
                </c:pt>
                <c:pt idx="5">
                  <c:v>1.7352397043556299E-2</c:v>
                </c:pt>
                <c:pt idx="6">
                  <c:v>1.5035656026481301E-3</c:v>
                </c:pt>
                <c:pt idx="7">
                  <c:v>2.4412118562656998E-3</c:v>
                </c:pt>
                <c:pt idx="8">
                  <c:v>1.8634923914951099E-2</c:v>
                </c:pt>
                <c:pt idx="9">
                  <c:v>6.4084317953888803E-2</c:v>
                </c:pt>
                <c:pt idx="10">
                  <c:v>0.13616905031052501</c:v>
                </c:pt>
                <c:pt idx="11">
                  <c:v>0.162102229862159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[ConProbEnterNEgivenTracksBorn4Hotspots.xlsx]Sheet1!$C$3</c:f>
              <c:strCache>
                <c:ptCount val="1"/>
                <c:pt idx="0">
                  <c:v>P(NE|WP)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strRef>
              <c:f>[ConProbEnterNEgivenTracksBorn4Hotspots.xlsx]Sheet1!$A$4:$A$15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[ConProbEnterNEgivenTracksBorn4Hotspots.xlsx]Sheet1!$C$4:$C$15</c:f>
              <c:numCache>
                <c:formatCode>0.00</c:formatCode>
                <c:ptCount val="12"/>
                <c:pt idx="0">
                  <c:v>3.7230767998680303E-2</c:v>
                </c:pt>
                <c:pt idx="1">
                  <c:v>3.64157660923487E-2</c:v>
                </c:pt>
                <c:pt idx="2">
                  <c:v>1.4863866578771701E-2</c:v>
                </c:pt>
                <c:pt idx="3">
                  <c:v>1.14328317935753E-2</c:v>
                </c:pt>
                <c:pt idx="4">
                  <c:v>6.1897420954610798E-3</c:v>
                </c:pt>
                <c:pt idx="5">
                  <c:v>3.8457518122791902E-3</c:v>
                </c:pt>
                <c:pt idx="6">
                  <c:v>2.97577829998909E-4</c:v>
                </c:pt>
                <c:pt idx="7">
                  <c:v>2.3618988037230502E-3</c:v>
                </c:pt>
                <c:pt idx="8">
                  <c:v>8.7953696504777905E-3</c:v>
                </c:pt>
                <c:pt idx="9">
                  <c:v>1.0643131534705299E-2</c:v>
                </c:pt>
                <c:pt idx="10">
                  <c:v>2.24631559726753E-2</c:v>
                </c:pt>
                <c:pt idx="11">
                  <c:v>4.4418493738321303E-2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[ConProbEnterNEgivenTracksBorn4Hotspots.xlsx]Sheet1!$D$3</c:f>
              <c:strCache>
                <c:ptCount val="1"/>
                <c:pt idx="0">
                  <c:v>P(NE|GS)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strRef>
              <c:f>[ConProbEnterNEgivenTracksBorn4Hotspots.xlsx]Sheet1!$A$4:$A$15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[ConProbEnterNEgivenTracksBorn4Hotspots.xlsx]Sheet1!$D$4:$D$15</c:f>
              <c:numCache>
                <c:formatCode>0.00</c:formatCode>
                <c:ptCount val="12"/>
                <c:pt idx="0">
                  <c:v>0.119268133455849</c:v>
                </c:pt>
                <c:pt idx="1">
                  <c:v>9.7560773834131004E-2</c:v>
                </c:pt>
                <c:pt idx="2">
                  <c:v>0.11779198499929799</c:v>
                </c:pt>
                <c:pt idx="3">
                  <c:v>8.5415034339507701E-2</c:v>
                </c:pt>
                <c:pt idx="4">
                  <c:v>7.95828358988903E-2</c:v>
                </c:pt>
                <c:pt idx="5">
                  <c:v>0.13079560113890301</c:v>
                </c:pt>
                <c:pt idx="6">
                  <c:v>0.15405237692273899</c:v>
                </c:pt>
                <c:pt idx="7">
                  <c:v>0.22534180737798601</c:v>
                </c:pt>
                <c:pt idx="8">
                  <c:v>0.212936886556535</c:v>
                </c:pt>
                <c:pt idx="9">
                  <c:v>9.3889893094236496E-2</c:v>
                </c:pt>
                <c:pt idx="10">
                  <c:v>0.10913242320071601</c:v>
                </c:pt>
                <c:pt idx="11">
                  <c:v>0.116430187423678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[ConProbEnterNEgivenTracksBorn4Hotspots.xlsx]Sheet1!$E$3</c:f>
              <c:strCache>
                <c:ptCount val="1"/>
                <c:pt idx="0">
                  <c:v>P(NE|GP)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[ConProbEnterNEgivenTracksBorn4Hotspots.xlsx]Sheet1!$A$4:$A$15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[ConProbEnterNEgivenTracksBorn4Hotspots.xlsx]Sheet1!$E$4:$E$15</c:f>
              <c:numCache>
                <c:formatCode>0.00</c:formatCode>
                <c:ptCount val="12"/>
                <c:pt idx="0">
                  <c:v>0.47778852504364</c:v>
                </c:pt>
                <c:pt idx="1">
                  <c:v>0.42145714627772202</c:v>
                </c:pt>
                <c:pt idx="2">
                  <c:v>0.51085307582849304</c:v>
                </c:pt>
                <c:pt idx="3">
                  <c:v>0.54470561711510201</c:v>
                </c:pt>
                <c:pt idx="4">
                  <c:v>0.45078330611785</c:v>
                </c:pt>
                <c:pt idx="5">
                  <c:v>0.46277351495039298</c:v>
                </c:pt>
                <c:pt idx="6">
                  <c:v>0.41555691128916999</c:v>
                </c:pt>
                <c:pt idx="7">
                  <c:v>0.41201361115143598</c:v>
                </c:pt>
                <c:pt idx="8">
                  <c:v>0.49468978877976999</c:v>
                </c:pt>
                <c:pt idx="9">
                  <c:v>0.51308138795306002</c:v>
                </c:pt>
                <c:pt idx="10">
                  <c:v>0.56090719354482999</c:v>
                </c:pt>
                <c:pt idx="11">
                  <c:v>0.50419240907382901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7660416"/>
        <c:axId val="87664128"/>
      </c:lineChart>
      <c:catAx>
        <c:axId val="876604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87664128"/>
        <c:crosses val="autoZero"/>
        <c:auto val="1"/>
        <c:lblAlgn val="ctr"/>
        <c:lblOffset val="100"/>
        <c:noMultiLvlLbl val="0"/>
      </c:catAx>
      <c:valAx>
        <c:axId val="87664128"/>
        <c:scaling>
          <c:orientation val="minMax"/>
          <c:max val="0.60000000000000009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8766041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000" b="1"/>
          </a:pPr>
          <a:endParaRPr lang="en-US"/>
        </a:p>
      </c:txPr>
    </c:legend>
    <c:plotVisOnly val="1"/>
    <c:dispBlanksAs val="gap"/>
    <c:showDLblsOverMax val="0"/>
  </c:chart>
  <c:spPr>
    <a:solidFill>
      <a:srgbClr val="92D050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Probability that</a:t>
            </a:r>
            <a:r>
              <a:rPr lang="en-US" baseline="0"/>
              <a:t> a track entering the NE came from a particular source by month</a:t>
            </a:r>
            <a:endParaRPr lang="en-US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[ConProbSourcesGivenTotal.xlsx]Sheet1!$B$3</c:f>
              <c:strCache>
                <c:ptCount val="1"/>
                <c:pt idx="0">
                  <c:v>P(PE|NE)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strRef>
              <c:f>[ConProbSourcesGivenTotal.xlsx]Sheet1!$A$4:$A$15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[ConProbSourcesGivenTotal.xlsx]Sheet1!$B$4:$B$15</c:f>
              <c:numCache>
                <c:formatCode>0.00</c:formatCode>
                <c:ptCount val="12"/>
                <c:pt idx="0">
                  <c:v>0.397848292796944</c:v>
                </c:pt>
                <c:pt idx="1">
                  <c:v>0.31251342712074398</c:v>
                </c:pt>
                <c:pt idx="2">
                  <c:v>0.23322511826723899</c:v>
                </c:pt>
                <c:pt idx="3">
                  <c:v>0.112678959680241</c:v>
                </c:pt>
                <c:pt idx="4">
                  <c:v>7.4154714507593006E-2</c:v>
                </c:pt>
                <c:pt idx="5">
                  <c:v>1.18682155639385E-2</c:v>
                </c:pt>
                <c:pt idx="6">
                  <c:v>4.0801345290861901E-4</c:v>
                </c:pt>
                <c:pt idx="7">
                  <c:v>1.6888742861535799E-3</c:v>
                </c:pt>
                <c:pt idx="8">
                  <c:v>3.0694241648396799E-2</c:v>
                </c:pt>
                <c:pt idx="9">
                  <c:v>0.16971833645392201</c:v>
                </c:pt>
                <c:pt idx="10">
                  <c:v>0.35246856343948102</c:v>
                </c:pt>
                <c:pt idx="11">
                  <c:v>0.33816728774031501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[ConProbSourcesGivenTotal.xlsx]Sheet1!$C$3</c:f>
              <c:strCache>
                <c:ptCount val="1"/>
                <c:pt idx="0">
                  <c:v>P(WP|NE)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strRef>
              <c:f>[ConProbSourcesGivenTotal.xlsx]Sheet1!$A$4:$A$15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[ConProbSourcesGivenTotal.xlsx]Sheet1!$C$4:$C$15</c:f>
              <c:numCache>
                <c:formatCode>0.00</c:formatCode>
                <c:ptCount val="12"/>
                <c:pt idx="0">
                  <c:v>5.9711537065630198E-2</c:v>
                </c:pt>
                <c:pt idx="1">
                  <c:v>9.6443383402422103E-2</c:v>
                </c:pt>
                <c:pt idx="2">
                  <c:v>6.9978891410891905E-2</c:v>
                </c:pt>
                <c:pt idx="3">
                  <c:v>7.2597557277468694E-2</c:v>
                </c:pt>
                <c:pt idx="4">
                  <c:v>5.6121383148817497E-2</c:v>
                </c:pt>
                <c:pt idx="5">
                  <c:v>5.0838262396387703E-2</c:v>
                </c:pt>
                <c:pt idx="6">
                  <c:v>8.71195599329074E-3</c:v>
                </c:pt>
                <c:pt idx="7">
                  <c:v>4.3114071212559502E-2</c:v>
                </c:pt>
                <c:pt idx="8">
                  <c:v>0.131822338797741</c:v>
                </c:pt>
                <c:pt idx="9">
                  <c:v>7.5992187314346205E-2</c:v>
                </c:pt>
                <c:pt idx="10">
                  <c:v>7.1233589514813594E-2</c:v>
                </c:pt>
                <c:pt idx="11">
                  <c:v>8.2570649398697002E-2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[ConProbSourcesGivenTotal.xlsx]Sheet1!$D$3</c:f>
              <c:strCache>
                <c:ptCount val="1"/>
                <c:pt idx="0">
                  <c:v>P(GP|NE)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[ConProbSourcesGivenTotal.xlsx]Sheet1!$A$4:$A$15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[ConProbSourcesGivenTotal.xlsx]Sheet1!$D$4:$D$15</c:f>
              <c:numCache>
                <c:formatCode>0.00</c:formatCode>
                <c:ptCount val="12"/>
                <c:pt idx="0">
                  <c:v>0.38623270989346198</c:v>
                </c:pt>
                <c:pt idx="1">
                  <c:v>0.40354195964418399</c:v>
                </c:pt>
                <c:pt idx="2">
                  <c:v>0.51040474350505205</c:v>
                </c:pt>
                <c:pt idx="3">
                  <c:v>0.657850072253783</c:v>
                </c:pt>
                <c:pt idx="4">
                  <c:v>0.67191627690621103</c:v>
                </c:pt>
                <c:pt idx="5">
                  <c:v>0.59806265031699601</c:v>
                </c:pt>
                <c:pt idx="6">
                  <c:v>0.55737939548774496</c:v>
                </c:pt>
                <c:pt idx="7">
                  <c:v>0.42283925408990197</c:v>
                </c:pt>
                <c:pt idx="8">
                  <c:v>0.35811409618288798</c:v>
                </c:pt>
                <c:pt idx="9">
                  <c:v>0.40996972119223002</c:v>
                </c:pt>
                <c:pt idx="10">
                  <c:v>0.41336374725559899</c:v>
                </c:pt>
                <c:pt idx="11">
                  <c:v>0.42455081860952298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[ConProbSourcesGivenTotal.xlsx]Sheet1!$E$3</c:f>
              <c:strCache>
                <c:ptCount val="1"/>
                <c:pt idx="0">
                  <c:v>P(GS|NE)</c:v>
                </c:pt>
              </c:strCache>
            </c:strRef>
          </c:tx>
          <c:spPr>
            <a:ln w="38100">
              <a:solidFill>
                <a:schemeClr val="bg1"/>
              </a:solidFill>
            </a:ln>
          </c:spPr>
          <c:marker>
            <c:symbol val="none"/>
          </c:marker>
          <c:cat>
            <c:strRef>
              <c:f>[ConProbSourcesGivenTotal.xlsx]Sheet1!$A$4:$A$15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[ConProbSourcesGivenTotal.xlsx]Sheet1!$E$4:$E$15</c:f>
              <c:numCache>
                <c:formatCode>0.00</c:formatCode>
                <c:ptCount val="12"/>
                <c:pt idx="0">
                  <c:v>0.15620746024396301</c:v>
                </c:pt>
                <c:pt idx="1">
                  <c:v>0.187501229832649</c:v>
                </c:pt>
                <c:pt idx="2">
                  <c:v>0.18639124681681801</c:v>
                </c:pt>
                <c:pt idx="3">
                  <c:v>0.156873410788507</c:v>
                </c:pt>
                <c:pt idx="4">
                  <c:v>0.19780762543737801</c:v>
                </c:pt>
                <c:pt idx="5">
                  <c:v>0.33923087172267702</c:v>
                </c:pt>
                <c:pt idx="6">
                  <c:v>0.43350063506605602</c:v>
                </c:pt>
                <c:pt idx="7">
                  <c:v>0.53235780041138503</c:v>
                </c:pt>
                <c:pt idx="8">
                  <c:v>0.47936932337097399</c:v>
                </c:pt>
                <c:pt idx="9">
                  <c:v>0.34431975503950202</c:v>
                </c:pt>
                <c:pt idx="10">
                  <c:v>0.16293409979010601</c:v>
                </c:pt>
                <c:pt idx="11">
                  <c:v>0.15471124425146399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264704"/>
        <c:axId val="92357760"/>
      </c:lineChart>
      <c:catAx>
        <c:axId val="922647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92357760"/>
        <c:crosses val="autoZero"/>
        <c:auto val="1"/>
        <c:lblAlgn val="ctr"/>
        <c:lblOffset val="100"/>
        <c:noMultiLvlLbl val="0"/>
      </c:catAx>
      <c:valAx>
        <c:axId val="92357760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9226470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800" b="1"/>
          </a:pPr>
          <a:endParaRPr lang="en-US"/>
        </a:p>
      </c:txPr>
    </c:legend>
    <c:plotVisOnly val="1"/>
    <c:dispBlanksAs val="gap"/>
    <c:showDLblsOverMax val="0"/>
  </c:chart>
  <c:spPr>
    <a:solidFill>
      <a:srgbClr val="92D050"/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0A547-63EF-4C5B-AC3D-A33574CA7D73}" type="datetimeFigureOut">
              <a:rPr lang="en-US" smtClean="0"/>
              <a:t>6/4/2013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16E34-5C5A-4F98-9D4A-1C0009C43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98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8314F2C-D575-421F-B564-1D6463F5E362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7B942F-E330-43E1-926A-1DCF1DC17ED0}" type="slidenum">
              <a:rPr lang="en-US" smtClean="0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4F2C-D575-421F-B564-1D6463F5E362}" type="datetimeFigureOut">
              <a:rPr lang="en-US" smtClean="0">
                <a:solidFill>
                  <a:srgbClr val="775F55"/>
                </a:solidFill>
              </a:rPr>
              <a:pPr/>
              <a:t>6/4/2013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942F-E330-43E1-926A-1DCF1DC17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78314F2C-D575-421F-B564-1D6463F5E362}" type="datetimeFigureOut">
              <a:rPr lang="en-US" smtClean="0">
                <a:solidFill>
                  <a:srgbClr val="775F55"/>
                </a:solidFill>
              </a:rPr>
              <a:pPr/>
              <a:t>6/4/2013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A7B942F-E330-43E1-926A-1DCF1DC17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812B80-E97B-42B8-ADE4-061E614531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32F45D-7D2D-4F60-BC68-9985FF71B8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9FE57C-A6D7-47FA-B002-7D9D40A8B2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E17D7A-CDBE-4134-8E75-0330DFD0F7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1DE59-7135-42DF-A121-4990C0ABB9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B3B67-4A1A-4F8D-91DF-913ED9DB79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AD3F51-A481-48F3-8A1C-F9C02580B8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675BE-50F0-455A-A8CB-63883B3606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4F2C-D575-421F-B564-1D6463F5E362}" type="datetimeFigureOut">
              <a:rPr lang="en-US" smtClean="0">
                <a:solidFill>
                  <a:srgbClr val="775F55"/>
                </a:solidFill>
              </a:rPr>
              <a:pPr/>
              <a:t>6/4/2013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A7B942F-E330-43E1-926A-1DCF1DC17E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AC14D-E54E-48CC-AC0C-62A62D45BD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7FE4E3-673F-407C-8C8D-A34B3DE2A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3B2C7-F7F5-4B7D-BC2B-F2F101AC49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A33D-3692-45F7-BF6C-0023A5B95B6C}" type="datetimeFigureOut">
              <a:rPr lang="en-US" smtClean="0">
                <a:solidFill>
                  <a:srgbClr val="FFFFFF"/>
                </a:solidFill>
              </a:rPr>
              <a:pPr/>
              <a:t>6/4/2013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9C32-0A8A-45AD-AEDC-A48DF437654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87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A33D-3692-45F7-BF6C-0023A5B95B6C}" type="datetimeFigureOut">
              <a:rPr lang="en-US" smtClean="0">
                <a:solidFill>
                  <a:srgbClr val="FFFFFF"/>
                </a:solidFill>
              </a:rPr>
              <a:pPr/>
              <a:t>6/4/2013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9C32-0A8A-45AD-AEDC-A48DF437654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1828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A33D-3692-45F7-BF6C-0023A5B95B6C}" type="datetimeFigureOut">
              <a:rPr lang="en-US" smtClean="0">
                <a:solidFill>
                  <a:srgbClr val="FFFFFF"/>
                </a:solidFill>
              </a:rPr>
              <a:pPr/>
              <a:t>6/4/2013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9C32-0A8A-45AD-AEDC-A48DF437654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7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A33D-3692-45F7-BF6C-0023A5B95B6C}" type="datetimeFigureOut">
              <a:rPr lang="en-US" smtClean="0">
                <a:solidFill>
                  <a:srgbClr val="FFFFFF"/>
                </a:solidFill>
              </a:rPr>
              <a:pPr/>
              <a:t>6/4/2013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9C32-0A8A-45AD-AEDC-A48DF437654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83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A33D-3692-45F7-BF6C-0023A5B95B6C}" type="datetimeFigureOut">
              <a:rPr lang="en-US" smtClean="0">
                <a:solidFill>
                  <a:srgbClr val="FFFFFF"/>
                </a:solidFill>
              </a:rPr>
              <a:pPr/>
              <a:t>6/4/2013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9C32-0A8A-45AD-AEDC-A48DF437654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86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A33D-3692-45F7-BF6C-0023A5B95B6C}" type="datetimeFigureOut">
              <a:rPr lang="en-US" smtClean="0">
                <a:solidFill>
                  <a:srgbClr val="FFFFFF"/>
                </a:solidFill>
              </a:rPr>
              <a:pPr/>
              <a:t>6/4/2013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9C32-0A8A-45AD-AEDC-A48DF437654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512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A33D-3692-45F7-BF6C-0023A5B95B6C}" type="datetimeFigureOut">
              <a:rPr lang="en-US" smtClean="0">
                <a:solidFill>
                  <a:srgbClr val="FFFFFF"/>
                </a:solidFill>
              </a:rPr>
              <a:pPr/>
              <a:t>6/4/2013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9C32-0A8A-45AD-AEDC-A48DF437654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86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4F2C-D575-421F-B564-1D6463F5E362}" type="datetimeFigureOut">
              <a:rPr lang="en-US" smtClean="0">
                <a:solidFill>
                  <a:srgbClr val="775F55"/>
                </a:solidFill>
              </a:rPr>
              <a:pPr/>
              <a:t>6/4/2013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A7B942F-E330-43E1-926A-1DCF1DC17E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A33D-3692-45F7-BF6C-0023A5B95B6C}" type="datetimeFigureOut">
              <a:rPr lang="en-US" smtClean="0">
                <a:solidFill>
                  <a:srgbClr val="FFFFFF"/>
                </a:solidFill>
              </a:rPr>
              <a:pPr/>
              <a:t>6/4/2013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9C32-0A8A-45AD-AEDC-A48DF437654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970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A33D-3692-45F7-BF6C-0023A5B95B6C}" type="datetimeFigureOut">
              <a:rPr lang="en-US" smtClean="0">
                <a:solidFill>
                  <a:srgbClr val="FFFFFF"/>
                </a:solidFill>
              </a:rPr>
              <a:pPr/>
              <a:t>6/4/2013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9C32-0A8A-45AD-AEDC-A48DF437654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35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A33D-3692-45F7-BF6C-0023A5B95B6C}" type="datetimeFigureOut">
              <a:rPr lang="en-US" smtClean="0">
                <a:solidFill>
                  <a:srgbClr val="FFFFFF"/>
                </a:solidFill>
              </a:rPr>
              <a:pPr/>
              <a:t>6/4/2013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9C32-0A8A-45AD-AEDC-A48DF437654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830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1A33D-3692-45F7-BF6C-0023A5B95B6C}" type="datetimeFigureOut">
              <a:rPr lang="en-US" smtClean="0">
                <a:solidFill>
                  <a:srgbClr val="FFFFFF"/>
                </a:solidFill>
              </a:rPr>
              <a:pPr/>
              <a:t>6/4/2013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9C32-0A8A-45AD-AEDC-A48DF437654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7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8314F2C-D575-421F-B564-1D6463F5E362}" type="datetimeFigureOut">
              <a:rPr lang="en-US" smtClean="0">
                <a:solidFill>
                  <a:srgbClr val="775F55"/>
                </a:solidFill>
              </a:rPr>
              <a:pPr/>
              <a:t>6/4/2013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A7B942F-E330-43E1-926A-1DCF1DC17E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8314F2C-D575-421F-B564-1D6463F5E362}" type="datetimeFigureOut">
              <a:rPr lang="en-US" smtClean="0">
                <a:solidFill>
                  <a:srgbClr val="775F55"/>
                </a:solidFill>
              </a:rPr>
              <a:pPr/>
              <a:t>6/4/2013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A7B942F-E330-43E1-926A-1DCF1DC17E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4F2C-D575-421F-B564-1D6463F5E362}" type="datetimeFigureOut">
              <a:rPr lang="en-US" smtClean="0">
                <a:solidFill>
                  <a:srgbClr val="775F55"/>
                </a:solidFill>
              </a:rPr>
              <a:pPr/>
              <a:t>6/4/2013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A7B942F-E330-43E1-926A-1DCF1DC17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4F2C-D575-421F-B564-1D6463F5E362}" type="datetimeFigureOut">
              <a:rPr lang="en-US" smtClean="0">
                <a:solidFill>
                  <a:srgbClr val="775F55"/>
                </a:solidFill>
              </a:rPr>
              <a:pPr/>
              <a:t>6/4/2013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7B942F-E330-43E1-926A-1DCF1DC17ED0}" type="slidenum">
              <a:rPr lang="en-US" smtClean="0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4F2C-D575-421F-B564-1D6463F5E362}" type="datetimeFigureOut">
              <a:rPr lang="en-US" smtClean="0">
                <a:solidFill>
                  <a:srgbClr val="775F55"/>
                </a:solidFill>
              </a:rPr>
              <a:pPr/>
              <a:t>6/4/2013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A7B942F-E330-43E1-926A-1DCF1DC17E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78314F2C-D575-421F-B564-1D6463F5E362}" type="datetimeFigureOut">
              <a:rPr lang="en-US" smtClean="0">
                <a:solidFill>
                  <a:srgbClr val="775F55"/>
                </a:solidFill>
              </a:rPr>
              <a:pPr/>
              <a:t>6/4/2013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A7B942F-E330-43E1-926A-1DCF1DC17E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8314F2C-D575-421F-B564-1D6463F5E362}" type="datetimeFigureOut">
              <a:rPr lang="en-US" smtClean="0">
                <a:solidFill>
                  <a:srgbClr val="775F55"/>
                </a:solidFill>
              </a:rPr>
              <a:pPr/>
              <a:t>6/4/2013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A7B942F-E330-43E1-926A-1DCF1DC17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08C3CB-E2A6-4ABA-85C9-61864786081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77E1A33D-3692-45F7-BF6C-0023A5B95B6C}" type="datetimeFigureOut">
              <a:rPr lang="en-US" smtClean="0">
                <a:solidFill>
                  <a:srgbClr val="FFFFFF"/>
                </a:solidFill>
              </a:rPr>
              <a:pPr/>
              <a:t>6/4/2013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26559C32-0A8A-45AD-AEDC-A48DF437654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856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8305800" cy="2514600"/>
          </a:xfrm>
        </p:spPr>
        <p:txBody>
          <a:bodyPr>
            <a:noAutofit/>
          </a:bodyPr>
          <a:lstStyle/>
          <a:p>
            <a:r>
              <a:rPr lang="en-US" sz="4000" cap="none" dirty="0"/>
              <a:t>Tropical Moisture Exports and Extreme </a:t>
            </a:r>
            <a:r>
              <a:rPr lang="en-US" sz="4000" cap="none" dirty="0" smtClean="0"/>
              <a:t>Rainfall</a:t>
            </a:r>
            <a:endParaRPr lang="en-US" sz="4000" cap="none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553201"/>
            <a:ext cx="9144000" cy="304820"/>
          </a:xfrm>
          <a:prstGeom prst="rect">
            <a:avLst/>
          </a:prstGeom>
          <a:solidFill>
            <a:srgbClr val="FF9200"/>
          </a:solidFill>
          <a:ln w="9525">
            <a:solidFill>
              <a:srgbClr val="FF92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2813"/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42088"/>
            <a:ext cx="1828800" cy="31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90500" y="3657600"/>
            <a:ext cx="86487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Mengqian Lu and </a:t>
            </a:r>
            <a:r>
              <a:rPr lang="en-US" sz="3200" dirty="0" smtClean="0"/>
              <a:t> Upmanu Lall</a:t>
            </a:r>
            <a:endParaRPr lang="en-US" sz="3200" dirty="0" smtClean="0"/>
          </a:p>
          <a:p>
            <a:r>
              <a:rPr lang="en-US" dirty="0" smtClean="0"/>
              <a:t>Earth </a:t>
            </a:r>
            <a:r>
              <a:rPr lang="en-US" dirty="0"/>
              <a:t>and Environmental Engineering, Columbia University, NY, NY, United States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2350477" y="6044609"/>
            <a:ext cx="6477000" cy="46166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2813"/>
            <a:r>
              <a:rPr lang="en-US" sz="2400" b="1" dirty="0" smtClean="0">
                <a:latin typeface="Calibri" pitchFamily="34" charset="0"/>
              </a:rPr>
              <a:t>Columbia Water Center: </a:t>
            </a: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Global </a:t>
            </a: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Flood Initiative</a:t>
            </a:r>
            <a:endParaRPr lang="en-US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1"/>
          <a:stretch/>
        </p:blipFill>
        <p:spPr>
          <a:xfrm>
            <a:off x="235131" y="0"/>
            <a:ext cx="8686800" cy="52033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031" y="5138782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GLM based prediction of area averaged daily rainfall using SLP PC’s </a:t>
            </a:r>
          </a:p>
          <a:p>
            <a:r>
              <a:rPr lang="en-US" sz="2400" b="1" dirty="0" smtClean="0"/>
              <a:t>Model built without using January 1995 data </a:t>
            </a:r>
          </a:p>
          <a:p>
            <a:r>
              <a:rPr lang="en-US" sz="2400" b="1" dirty="0" smtClean="0"/>
              <a:t>53% variance explained in out of sample prediction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39000" y="615444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 et al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810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60960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Back to the </a:t>
            </a:r>
            <a:r>
              <a:rPr lang="en-US" sz="3200" b="1" dirty="0" smtClean="0">
                <a:solidFill>
                  <a:srgbClr val="FF0000"/>
                </a:solidFill>
              </a:rPr>
              <a:t>U</a:t>
            </a:r>
            <a:r>
              <a:rPr lang="en-US" sz="3200" b="1" dirty="0" smtClean="0">
                <a:solidFill>
                  <a:srgbClr val="00B0F0"/>
                </a:solidFill>
              </a:rPr>
              <a:t>S</a:t>
            </a:r>
            <a:r>
              <a:rPr lang="en-US" sz="3200" b="1" dirty="0" smtClean="0"/>
              <a:t>A</a:t>
            </a:r>
            <a:r>
              <a:rPr lang="en-US" sz="3200" dirty="0" smtClean="0"/>
              <a:t>…………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5240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Where do the storm tracks for the N. E. USA come from?</a:t>
            </a:r>
            <a:endParaRPr lang="en-US" sz="24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5059929"/>
              </p:ext>
            </p:extLst>
          </p:nvPr>
        </p:nvGraphicFramePr>
        <p:xfrm>
          <a:off x="533400" y="2057400"/>
          <a:ext cx="83058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1418492" y="3733800"/>
            <a:ext cx="5791200" cy="0"/>
          </a:xfrm>
          <a:prstGeom prst="line">
            <a:avLst/>
          </a:prstGeom>
          <a:ln w="3492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24353" y="5550876"/>
            <a:ext cx="5791200" cy="0"/>
          </a:xfrm>
          <a:prstGeom prst="line">
            <a:avLst/>
          </a:prstGeom>
          <a:ln w="3492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57400" y="64886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1989-2010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917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2" y="152400"/>
            <a:ext cx="9144793" cy="456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8108" y="525780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Major TME Source regions and their seasonality for N Hemisphere</a:t>
            </a:r>
          </a:p>
          <a:p>
            <a:pPr algn="ctr"/>
            <a:r>
              <a:rPr lang="en-US" b="1" dirty="0" smtClean="0"/>
              <a:t>1979-2011</a:t>
            </a:r>
          </a:p>
          <a:p>
            <a:pPr algn="ctr"/>
            <a:r>
              <a:rPr lang="en-US" b="1" dirty="0" err="1"/>
              <a:t>Knippertz</a:t>
            </a:r>
            <a:r>
              <a:rPr lang="en-US" b="1" dirty="0"/>
              <a:t> &amp; </a:t>
            </a:r>
            <a:r>
              <a:rPr lang="en-US" b="1" dirty="0" err="1"/>
              <a:t>Wernli</a:t>
            </a:r>
            <a:r>
              <a:rPr lang="en-US" b="1" dirty="0"/>
              <a:t> 2010, 2013 </a:t>
            </a:r>
          </a:p>
        </p:txBody>
      </p:sp>
    </p:spTree>
    <p:extLst>
      <p:ext uri="{BB962C8B-B14F-4D97-AF65-F5344CB8AC3E}">
        <p14:creationId xmlns:p14="http://schemas.microsoft.com/office/powerpoint/2010/main" val="2060833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4345419"/>
              </p:ext>
            </p:extLst>
          </p:nvPr>
        </p:nvGraphicFramePr>
        <p:xfrm>
          <a:off x="152400" y="685800"/>
          <a:ext cx="8839199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0752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2543599"/>
              </p:ext>
            </p:extLst>
          </p:nvPr>
        </p:nvGraphicFramePr>
        <p:xfrm>
          <a:off x="0" y="838200"/>
          <a:ext cx="89916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81322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Floods exceeding the 10 year flood across Ohio River sub-basins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0"/>
          <a:stretch/>
        </p:blipFill>
        <p:spPr bwMode="auto">
          <a:xfrm>
            <a:off x="1295399" y="1164130"/>
            <a:ext cx="7070725" cy="569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600200"/>
            <a:ext cx="4419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Robertson et al, </a:t>
            </a:r>
            <a:r>
              <a:rPr lang="en-US" dirty="0" smtClean="0"/>
              <a:t>2013</a:t>
            </a:r>
          </a:p>
        </p:txBody>
      </p:sp>
      <p:sp>
        <p:nvSpPr>
          <p:cNvPr id="3" name="Rectangle 2"/>
          <p:cNvSpPr/>
          <p:nvPr/>
        </p:nvSpPr>
        <p:spPr>
          <a:xfrm>
            <a:off x="7659189" y="1447800"/>
            <a:ext cx="76200" cy="4863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RL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32474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7417" y="5715000"/>
            <a:ext cx="9067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(a) Vertically integrated 600 </a:t>
            </a:r>
            <a:r>
              <a:rPr lang="en-US" dirty="0" err="1"/>
              <a:t>mb</a:t>
            </a:r>
            <a:r>
              <a:rPr lang="en-US" dirty="0"/>
              <a:t> - surface moisture flux in kg m s</a:t>
            </a:r>
            <a:r>
              <a:rPr lang="en-US" baseline="30000" dirty="0"/>
              <a:t>-1 </a:t>
            </a:r>
            <a:r>
              <a:rPr lang="en-US" dirty="0"/>
              <a:t>(strongest 20 percent of values shown as arrows) and moisture convergence in gm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 (contours) for </a:t>
            </a:r>
            <a:r>
              <a:rPr lang="en-US" dirty="0" smtClean="0"/>
              <a:t>drainage </a:t>
            </a:r>
            <a:r>
              <a:rPr lang="en-US" dirty="0"/>
              <a:t>basins (size &gt; 10</a:t>
            </a:r>
            <a:r>
              <a:rPr lang="en-US" baseline="30000" dirty="0"/>
              <a:t>3</a:t>
            </a:r>
            <a:r>
              <a:rPr lang="en-US" dirty="0"/>
              <a:t> km</a:t>
            </a:r>
            <a:r>
              <a:rPr lang="en-US" baseline="30000" dirty="0"/>
              <a:t>2</a:t>
            </a:r>
            <a:r>
              <a:rPr lang="en-US" dirty="0"/>
              <a:t>) within the Ohio Valley </a:t>
            </a:r>
            <a:r>
              <a:rPr lang="en-US" dirty="0" smtClean="0"/>
              <a:t>averaged </a:t>
            </a:r>
            <a:r>
              <a:rPr lang="en-US" dirty="0"/>
              <a:t>over the nine days leading to the 10-year flood.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9200" y="3059668"/>
            <a:ext cx="1039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Full field </a:t>
            </a:r>
          </a:p>
        </p:txBody>
      </p:sp>
      <p:sp>
        <p:nvSpPr>
          <p:cNvPr id="5" name="Rectangle 4"/>
          <p:cNvSpPr/>
          <p:nvPr/>
        </p:nvSpPr>
        <p:spPr>
          <a:xfrm>
            <a:off x="6400800" y="3059668"/>
            <a:ext cx="1051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Anomaly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304800"/>
            <a:ext cx="29718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Nakamura et al, </a:t>
            </a:r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38400" y="6533776"/>
            <a:ext cx="6628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Large-scale </a:t>
            </a:r>
            <a:r>
              <a:rPr lang="en-US" dirty="0">
                <a:solidFill>
                  <a:srgbClr val="FF0000"/>
                </a:solidFill>
              </a:rPr>
              <a:t>anti-cyclonic </a:t>
            </a:r>
            <a:r>
              <a:rPr lang="en-US" dirty="0" smtClean="0">
                <a:solidFill>
                  <a:srgbClr val="FF0000"/>
                </a:solidFill>
              </a:rPr>
              <a:t>moisture flow &amp; convergence  (Bermuda High)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47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GRLfig2blab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689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81600" y="1524000"/>
            <a:ext cx="399723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700 </a:t>
            </a:r>
            <a:r>
              <a:rPr lang="en-US" sz="2000" dirty="0" err="1"/>
              <a:t>mb</a:t>
            </a:r>
            <a:r>
              <a:rPr lang="en-US" sz="2000" dirty="0"/>
              <a:t> </a:t>
            </a:r>
            <a:r>
              <a:rPr lang="en-US" sz="2000" dirty="0" err="1"/>
              <a:t>geopotential</a:t>
            </a:r>
            <a:r>
              <a:rPr lang="en-US" sz="2000" dirty="0"/>
              <a:t> height anomalies (in m) in contours and vertical pressure velocity (in </a:t>
            </a:r>
            <a:r>
              <a:rPr lang="en-US" sz="2000" dirty="0" err="1"/>
              <a:t>mb</a:t>
            </a:r>
            <a:r>
              <a:rPr lang="en-US" sz="2000" dirty="0"/>
              <a:t> day</a:t>
            </a:r>
            <a:r>
              <a:rPr lang="en-US" sz="2000" baseline="30000" dirty="0"/>
              <a:t>-1</a:t>
            </a:r>
            <a:r>
              <a:rPr lang="en-US" sz="2000" dirty="0"/>
              <a:t>) colors (blue/purple is upward motion</a:t>
            </a:r>
            <a:r>
              <a:rPr lang="en-US" sz="2000" dirty="0" smtClean="0"/>
              <a:t>).</a:t>
            </a:r>
          </a:p>
          <a:p>
            <a:r>
              <a:rPr lang="en-US" sz="2400" dirty="0" smtClean="0"/>
              <a:t>Left: 20 event average</a:t>
            </a:r>
          </a:p>
          <a:p>
            <a:r>
              <a:rPr lang="en-US" sz="2400" dirty="0" smtClean="0"/>
              <a:t>Right: April 2011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410200" y="457200"/>
            <a:ext cx="29718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Nakamura et al, </a:t>
            </a:r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38057" y="4038600"/>
            <a:ext cx="381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 dipole pattern of a significant positive </a:t>
            </a:r>
            <a:r>
              <a:rPr lang="en-US" sz="2000" dirty="0" err="1">
                <a:solidFill>
                  <a:srgbClr val="FF0000"/>
                </a:solidFill>
              </a:rPr>
              <a:t>geopotential</a:t>
            </a:r>
            <a:r>
              <a:rPr lang="en-US" sz="2000" dirty="0">
                <a:solidFill>
                  <a:srgbClr val="FF0000"/>
                </a:solidFill>
              </a:rPr>
              <a:t> high anomaly to the east of the flooded basins together with a weaker but negative anomaly to the west, are established on day -9 and persist throughout the days leading to the flood event. </a:t>
            </a:r>
          </a:p>
        </p:txBody>
      </p:sp>
      <p:pic>
        <p:nvPicPr>
          <p:cNvPr id="7" name="Picture 2" descr="GRLfig2blabe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67" t="77996" r="3834" b="-3119"/>
          <a:stretch/>
        </p:blipFill>
        <p:spPr bwMode="auto">
          <a:xfrm>
            <a:off x="-1064623" y="1143000"/>
            <a:ext cx="10243457" cy="332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04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5334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153400" cy="5410200"/>
          </a:xfrm>
        </p:spPr>
        <p:txBody>
          <a:bodyPr/>
          <a:lstStyle/>
          <a:p>
            <a:r>
              <a:rPr lang="en-US" sz="2400" dirty="0" smtClean="0"/>
              <a:t>Our exploratory analyses suggest that </a:t>
            </a:r>
            <a:r>
              <a:rPr lang="en-US" sz="2400" dirty="0" smtClean="0">
                <a:solidFill>
                  <a:srgbClr val="FF0000"/>
                </a:solidFill>
              </a:rPr>
              <a:t>persistent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FF0000"/>
                </a:solidFill>
              </a:rPr>
              <a:t>consistent</a:t>
            </a:r>
            <a:r>
              <a:rPr lang="en-US" sz="2400" dirty="0" smtClean="0"/>
              <a:t> anomalous </a:t>
            </a:r>
            <a:r>
              <a:rPr lang="en-US" sz="2400" dirty="0" smtClean="0">
                <a:solidFill>
                  <a:srgbClr val="FF0000"/>
                </a:solidFill>
              </a:rPr>
              <a:t>circulation</a:t>
            </a:r>
            <a:r>
              <a:rPr lang="en-US" sz="2400" dirty="0" smtClean="0"/>
              <a:t> and moisture transport </a:t>
            </a:r>
            <a:r>
              <a:rPr lang="en-US" sz="2400" dirty="0" smtClean="0">
                <a:solidFill>
                  <a:srgbClr val="FF0000"/>
                </a:solidFill>
              </a:rPr>
              <a:t>patterns</a:t>
            </a:r>
            <a:r>
              <a:rPr lang="en-US" sz="2400" dirty="0" smtClean="0"/>
              <a:t> may </a:t>
            </a:r>
            <a:r>
              <a:rPr lang="en-US" sz="2400" dirty="0" smtClean="0">
                <a:solidFill>
                  <a:srgbClr val="FF0000"/>
                </a:solidFill>
              </a:rPr>
              <a:t>determine</a:t>
            </a:r>
            <a:r>
              <a:rPr lang="en-US" sz="2400" dirty="0" smtClean="0"/>
              <a:t> large floods in a specific region </a:t>
            </a:r>
            <a:r>
              <a:rPr lang="en-US" sz="2400" dirty="0" smtClean="0">
                <a:sym typeface="Wingdings" pitchFamily="2" charset="2"/>
              </a:rPr>
              <a:t> </a:t>
            </a:r>
            <a:r>
              <a:rPr lang="en-US" sz="2400" dirty="0" smtClean="0">
                <a:solidFill>
                  <a:srgbClr val="FF0000"/>
                </a:solidFill>
                <a:sym typeface="Wingdings" pitchFamily="2" charset="2"/>
              </a:rPr>
              <a:t>implications</a:t>
            </a:r>
            <a:r>
              <a:rPr lang="en-US" sz="2400" dirty="0" smtClean="0">
                <a:sym typeface="Wingdings" pitchFamily="2" charset="2"/>
              </a:rPr>
              <a:t> for </a:t>
            </a:r>
            <a:r>
              <a:rPr lang="en-US" sz="2400" dirty="0" smtClean="0">
                <a:sym typeface="Wingdings" pitchFamily="2" charset="2"/>
              </a:rPr>
              <a:t>climate scenario “downscaling” </a:t>
            </a:r>
            <a:r>
              <a:rPr lang="en-US" sz="2400" dirty="0" smtClean="0">
                <a:sym typeface="Wingdings" pitchFamily="2" charset="2"/>
              </a:rPr>
              <a:t>and prediction. </a:t>
            </a:r>
            <a:endParaRPr lang="en-US" sz="2400" dirty="0" smtClean="0"/>
          </a:p>
          <a:p>
            <a:r>
              <a:rPr lang="en-US" sz="2400" dirty="0" smtClean="0"/>
              <a:t>Tropical </a:t>
            </a:r>
            <a:r>
              <a:rPr lang="en-US" sz="2400" dirty="0" smtClean="0"/>
              <a:t>Ocean moisture </a:t>
            </a:r>
            <a:r>
              <a:rPr lang="en-US" sz="2400" dirty="0" smtClean="0"/>
              <a:t>sources and associated circulation patterns that focus </a:t>
            </a:r>
            <a:r>
              <a:rPr lang="en-US" sz="2400" dirty="0" err="1" smtClean="0"/>
              <a:t>meridional</a:t>
            </a:r>
            <a:r>
              <a:rPr lang="en-US" sz="2400" dirty="0" smtClean="0"/>
              <a:t> transport into the </a:t>
            </a:r>
            <a:r>
              <a:rPr lang="en-US" sz="2400" dirty="0" smtClean="0">
                <a:solidFill>
                  <a:srgbClr val="FF0000"/>
                </a:solidFill>
              </a:rPr>
              <a:t>US Midwest</a:t>
            </a:r>
            <a:r>
              <a:rPr lang="en-US" sz="2400" dirty="0" smtClean="0"/>
              <a:t>, along the </a:t>
            </a:r>
            <a:r>
              <a:rPr lang="en-US" sz="2400" dirty="0" smtClean="0">
                <a:solidFill>
                  <a:srgbClr val="FF0000"/>
                </a:solidFill>
              </a:rPr>
              <a:t>East coast</a:t>
            </a:r>
            <a:r>
              <a:rPr lang="en-US" sz="2400" dirty="0" smtClean="0"/>
              <a:t>, and into </a:t>
            </a:r>
            <a:r>
              <a:rPr lang="en-US" sz="2400" dirty="0" smtClean="0">
                <a:solidFill>
                  <a:srgbClr val="FF0000"/>
                </a:solidFill>
              </a:rPr>
              <a:t>N. Europe </a:t>
            </a:r>
            <a:r>
              <a:rPr lang="en-US" sz="2400" dirty="0" smtClean="0"/>
              <a:t>can be identified even </a:t>
            </a:r>
            <a:r>
              <a:rPr lang="en-US" sz="2400" dirty="0" smtClean="0"/>
              <a:t>across </a:t>
            </a:r>
            <a:r>
              <a:rPr lang="en-US" sz="2400" dirty="0" smtClean="0"/>
              <a:t>event composites. </a:t>
            </a:r>
            <a:r>
              <a:rPr lang="en-US" sz="2400" dirty="0" smtClean="0">
                <a:sym typeface="Wingdings" pitchFamily="2" charset="2"/>
              </a:rPr>
              <a:t> </a:t>
            </a:r>
            <a:r>
              <a:rPr lang="en-US" sz="2400" dirty="0" smtClean="0">
                <a:solidFill>
                  <a:srgbClr val="FF0000"/>
                </a:solidFill>
                <a:sym typeface="Wingdings" pitchFamily="2" charset="2"/>
              </a:rPr>
              <a:t>flood</a:t>
            </a:r>
            <a:r>
              <a:rPr lang="en-US" sz="2400" dirty="0" smtClean="0">
                <a:sym typeface="Wingdings" pitchFamily="2" charset="2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sym typeface="Wingdings" pitchFamily="2" charset="2"/>
              </a:rPr>
              <a:t>determinism ?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For such events, persistent wave like patterns and synoptic circulation types potentially related to ENSO and MJO activity may be identified </a:t>
            </a:r>
            <a:r>
              <a:rPr lang="en-US" sz="2400" dirty="0" smtClean="0">
                <a:sym typeface="Wingdings" pitchFamily="2" charset="2"/>
              </a:rPr>
              <a:t> </a:t>
            </a:r>
            <a:r>
              <a:rPr lang="en-US" sz="2400" dirty="0" smtClean="0">
                <a:solidFill>
                  <a:srgbClr val="FF0000"/>
                </a:solidFill>
                <a:sym typeface="Wingdings" pitchFamily="2" charset="2"/>
              </a:rPr>
              <a:t>Tropical SST/OLR Anomalies?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Short to medium range probabilistic forecasts of the extreme events, as well as seasonal stochastic simulation may be feasible, and are being explored. </a:t>
            </a:r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</a:rPr>
              <a:t>Columbia Water </a:t>
            </a:r>
            <a:r>
              <a:rPr lang="en-US" dirty="0" smtClean="0">
                <a:solidFill>
                  <a:schemeClr val="bg1"/>
                </a:solidFill>
              </a:rPr>
              <a:t>Center</a:t>
            </a:r>
            <a:r>
              <a:rPr lang="en-US" dirty="0">
                <a:solidFill>
                  <a:schemeClr val="bg1"/>
                </a:solidFill>
              </a:rPr>
              <a:t>			Global </a:t>
            </a:r>
            <a:r>
              <a:rPr lang="en-US" dirty="0" smtClean="0">
                <a:solidFill>
                  <a:schemeClr val="bg1"/>
                </a:solidFill>
              </a:rPr>
              <a:t>Flood Initiative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Risk and Changing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Typical Hypothesis: Since the water holding capacity of the atmosphere increases with warming, extreme rain events will become more frequent</a:t>
            </a:r>
          </a:p>
          <a:p>
            <a:r>
              <a:rPr lang="en-US" dirty="0" smtClean="0"/>
              <a:t>But where … and in which seasons?</a:t>
            </a:r>
          </a:p>
          <a:p>
            <a:r>
              <a:rPr lang="en-US" dirty="0" smtClean="0"/>
              <a:t>Are most extreme floods over large basins due to local convection or large scale moisture transport?</a:t>
            </a:r>
          </a:p>
          <a:p>
            <a:r>
              <a:rPr lang="en-US" dirty="0" smtClean="0"/>
              <a:t>What aspects of circulation are important for floods? </a:t>
            </a:r>
          </a:p>
          <a:p>
            <a:r>
              <a:rPr lang="en-US" dirty="0" smtClean="0"/>
              <a:t>Specifically, what role is played by organized tropical moisture exports (TME)?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835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9144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Av. Atmospheric Moisture Transport associated with the top 10 floods at different locations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228725"/>
            <a:ext cx="7915275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888" y="1219200"/>
            <a:ext cx="7896225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450" y="1247775"/>
            <a:ext cx="8039100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" y="1295400"/>
            <a:ext cx="78867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788" y="1304925"/>
            <a:ext cx="79724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2450" y="1219200"/>
            <a:ext cx="80391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477000" y="838200"/>
            <a:ext cx="26670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Source: Hyun-Han Kwon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</a:rPr>
              <a:t>Columbia Water Center				Global Flood Initiative</a:t>
            </a:r>
          </a:p>
        </p:txBody>
      </p:sp>
    </p:spTree>
    <p:extLst>
      <p:ext uri="{BB962C8B-B14F-4D97-AF65-F5344CB8AC3E}">
        <p14:creationId xmlns:p14="http://schemas.microsoft.com/office/powerpoint/2010/main" val="169525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2" y="152400"/>
            <a:ext cx="9144793" cy="456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8108" y="525780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Major TME Source regions and their seasonality for N Hemisphere</a:t>
            </a:r>
          </a:p>
          <a:p>
            <a:pPr algn="ctr"/>
            <a:r>
              <a:rPr lang="en-US" b="1" dirty="0" smtClean="0"/>
              <a:t>1979-2011</a:t>
            </a:r>
          </a:p>
          <a:p>
            <a:pPr algn="ctr"/>
            <a:r>
              <a:rPr lang="en-US" b="1" dirty="0" err="1"/>
              <a:t>Knippertz</a:t>
            </a:r>
            <a:r>
              <a:rPr lang="en-US" b="1" dirty="0"/>
              <a:t> &amp; </a:t>
            </a:r>
            <a:r>
              <a:rPr lang="en-US" b="1" dirty="0" err="1"/>
              <a:t>Wernli</a:t>
            </a:r>
            <a:r>
              <a:rPr lang="en-US" b="1" dirty="0"/>
              <a:t> 2010, 2013 </a:t>
            </a:r>
          </a:p>
        </p:txBody>
      </p:sp>
    </p:spTree>
    <p:extLst>
      <p:ext uri="{BB962C8B-B14F-4D97-AF65-F5344CB8AC3E}">
        <p14:creationId xmlns:p14="http://schemas.microsoft.com/office/powerpoint/2010/main" val="619967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62" y="990600"/>
            <a:ext cx="8077200" cy="6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7862" y="528935"/>
            <a:ext cx="708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 Flood in France &amp; Germany  in January 1995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39000" y="457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 et al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987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44000" cy="6614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2400" y="64770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 TME Train Day by Day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010400" y="630772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 et al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452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1377" r="21931" b="1606"/>
          <a:stretch/>
        </p:blipFill>
        <p:spPr bwMode="auto">
          <a:xfrm>
            <a:off x="15240" y="152400"/>
            <a:ext cx="8976360" cy="3886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47244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Daily TME’s entering the French region and associated Specific Humidity release for the French region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50723" y="6324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 et al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229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" y="152400"/>
            <a:ext cx="9126583" cy="5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3400" y="59436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17 Jan 1995 to 28 Jan 1995 mid-latitude daily SLP anomaly field evolution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391400" y="638773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 et al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371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"/>
            <a:ext cx="5330825" cy="62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4800" y="533400"/>
            <a:ext cx="2667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Leading PC modes of mid-latitude </a:t>
            </a:r>
            <a:r>
              <a:rPr lang="en-US" sz="2400" dirty="0" smtClean="0"/>
              <a:t>daily </a:t>
            </a:r>
            <a:endParaRPr lang="en-US" sz="2400" dirty="0" smtClean="0"/>
          </a:p>
          <a:p>
            <a:r>
              <a:rPr lang="en-US" sz="2400" dirty="0" smtClean="0"/>
              <a:t>January </a:t>
            </a:r>
          </a:p>
          <a:p>
            <a:r>
              <a:rPr lang="en-US" sz="2400" dirty="0" smtClean="0"/>
              <a:t>Sea Level Pressure fields that are correlated with January rain in the French region</a:t>
            </a:r>
          </a:p>
          <a:p>
            <a:r>
              <a:rPr lang="en-US" sz="2400" dirty="0" smtClean="0"/>
              <a:t>Diagnosed from MERRA January data excluding 1995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28602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1892</TotalTime>
  <Words>645</Words>
  <Application>Microsoft Office PowerPoint</Application>
  <PresentationFormat>On-screen Show (4:3)</PresentationFormat>
  <Paragraphs>60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Median</vt:lpstr>
      <vt:lpstr>Default Design</vt:lpstr>
      <vt:lpstr>Horizon</vt:lpstr>
      <vt:lpstr>Tropical Moisture Exports and Extreme Rainfall</vt:lpstr>
      <vt:lpstr>Flood Risk and Changing Climate</vt:lpstr>
      <vt:lpstr>Av. Atmospheric Moisture Transport associated with the top 10 floods at different locations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Floods exceeding the 10 year flood across Ohio River sub-basins</vt:lpstr>
      <vt:lpstr>PowerPoint Presentation</vt:lpstr>
      <vt:lpstr>PowerPoint Presentation</vt:lpstr>
      <vt:lpstr>Summary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 Risk Quantification and Management: Core needs and strategies for adapting water resources systems to a changing environment</dc:title>
  <dc:creator>ulall</dc:creator>
  <cp:lastModifiedBy>ulall</cp:lastModifiedBy>
  <cp:revision>165</cp:revision>
  <dcterms:created xsi:type="dcterms:W3CDTF">2009-12-15T17:40:40Z</dcterms:created>
  <dcterms:modified xsi:type="dcterms:W3CDTF">2013-06-05T01:26:32Z</dcterms:modified>
</cp:coreProperties>
</file>