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20" r:id="rId3"/>
  </p:sldMasterIdLst>
  <p:notesMasterIdLst>
    <p:notesMasterId r:id="rId26"/>
  </p:notesMasterIdLst>
  <p:sldIdLst>
    <p:sldId id="320" r:id="rId4"/>
    <p:sldId id="313" r:id="rId5"/>
    <p:sldId id="295" r:id="rId6"/>
    <p:sldId id="258" r:id="rId7"/>
    <p:sldId id="262" r:id="rId8"/>
    <p:sldId id="311" r:id="rId9"/>
    <p:sldId id="325" r:id="rId10"/>
    <p:sldId id="302" r:id="rId11"/>
    <p:sldId id="310" r:id="rId12"/>
    <p:sldId id="307" r:id="rId13"/>
    <p:sldId id="331" r:id="rId14"/>
    <p:sldId id="308" r:id="rId15"/>
    <p:sldId id="318" r:id="rId16"/>
    <p:sldId id="296" r:id="rId17"/>
    <p:sldId id="326" r:id="rId18"/>
    <p:sldId id="299" r:id="rId19"/>
    <p:sldId id="309" r:id="rId20"/>
    <p:sldId id="271" r:id="rId21"/>
    <p:sldId id="327" r:id="rId22"/>
    <p:sldId id="328" r:id="rId23"/>
    <p:sldId id="329" r:id="rId24"/>
    <p:sldId id="31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Hit</a:t>
            </a:r>
            <a:r>
              <a:rPr lang="en-US" sz="1200" baseline="0"/>
              <a:t> Rate</a:t>
            </a:r>
            <a:endParaRPr lang="en-US" sz="120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9002405949256463E-2"/>
          <c:y val="0.18091462525517643"/>
          <c:w val="0.79420734908136426"/>
          <c:h val="0.68921660834062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Figures!$D$2</c:f>
              <c:strCache>
                <c:ptCount val="1"/>
                <c:pt idx="0">
                  <c:v>HR</c:v>
                </c:pt>
              </c:strCache>
            </c:strRef>
          </c:tx>
          <c:invertIfNegative val="0"/>
          <c:cat>
            <c:strRef>
              <c:f>Figures!$C$3:$C$5</c:f>
              <c:strCache>
                <c:ptCount val="3"/>
                <c:pt idx="0">
                  <c:v>30 min</c:v>
                </c:pt>
                <c:pt idx="1">
                  <c:v>60 min</c:v>
                </c:pt>
                <c:pt idx="2">
                  <c:v>90 min</c:v>
                </c:pt>
              </c:strCache>
            </c:strRef>
          </c:cat>
          <c:val>
            <c:numRef>
              <c:f>Figures!$D$3:$D$5</c:f>
              <c:numCache>
                <c:formatCode>General</c:formatCode>
                <c:ptCount val="3"/>
                <c:pt idx="0">
                  <c:v>0.67430000000000045</c:v>
                </c:pt>
                <c:pt idx="1">
                  <c:v>0.56899999999999995</c:v>
                </c:pt>
                <c:pt idx="2">
                  <c:v>0.56059999999999999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667904"/>
        <c:axId val="92669440"/>
      </c:barChart>
      <c:catAx>
        <c:axId val="92667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2669440"/>
        <c:crosses val="autoZero"/>
        <c:auto val="1"/>
        <c:lblAlgn val="ctr"/>
        <c:lblOffset val="100"/>
        <c:noMultiLvlLbl val="0"/>
      </c:catAx>
      <c:valAx>
        <c:axId val="92669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26679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Probability</a:t>
            </a:r>
            <a:r>
              <a:rPr lang="en-US" sz="1200" baseline="0"/>
              <a:t> of Detection</a:t>
            </a:r>
            <a:endParaRPr lang="en-US" sz="1200"/>
          </a:p>
        </c:rich>
      </c:tx>
      <c:layout>
        <c:manualLayout>
          <c:xMode val="edge"/>
          <c:yMode val="edge"/>
          <c:x val="0.28132232112290362"/>
          <c:y val="6.2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228317927650338"/>
          <c:y val="0.16116346784776914"/>
          <c:w val="0.6267970443911911"/>
          <c:h val="0.632935941601049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Figures!$F$3</c:f>
              <c:strCache>
                <c:ptCount val="1"/>
                <c:pt idx="0">
                  <c:v>30 min</c:v>
                </c:pt>
              </c:strCache>
            </c:strRef>
          </c:tx>
          <c:invertIfNegative val="0"/>
          <c:cat>
            <c:strRef>
              <c:f>Figures!$G$2:$I$2</c:f>
              <c:strCache>
                <c:ptCount val="3"/>
                <c:pt idx="0">
                  <c:v>Dissipating</c:v>
                </c:pt>
                <c:pt idx="1">
                  <c:v>Persistance</c:v>
                </c:pt>
                <c:pt idx="2">
                  <c:v>New </c:v>
                </c:pt>
              </c:strCache>
            </c:strRef>
          </c:cat>
          <c:val>
            <c:numRef>
              <c:f>Figures!$G$3:$I$3</c:f>
              <c:numCache>
                <c:formatCode>General</c:formatCode>
                <c:ptCount val="3"/>
                <c:pt idx="0">
                  <c:v>7.920000000000002E-2</c:v>
                </c:pt>
                <c:pt idx="1">
                  <c:v>0.82870000000000044</c:v>
                </c:pt>
                <c:pt idx="2">
                  <c:v>0.78820000000000001</c:v>
                </c:pt>
              </c:numCache>
            </c:numRef>
          </c:val>
        </c:ser>
        <c:ser>
          <c:idx val="1"/>
          <c:order val="1"/>
          <c:tx>
            <c:strRef>
              <c:f>Figures!$F$4</c:f>
              <c:strCache>
                <c:ptCount val="1"/>
                <c:pt idx="0">
                  <c:v>60 min</c:v>
                </c:pt>
              </c:strCache>
            </c:strRef>
          </c:tx>
          <c:invertIfNegative val="0"/>
          <c:cat>
            <c:strRef>
              <c:f>Figures!$G$2:$I$2</c:f>
              <c:strCache>
                <c:ptCount val="3"/>
                <c:pt idx="0">
                  <c:v>Dissipating</c:v>
                </c:pt>
                <c:pt idx="1">
                  <c:v>Persistance</c:v>
                </c:pt>
                <c:pt idx="2">
                  <c:v>New </c:v>
                </c:pt>
              </c:strCache>
            </c:strRef>
          </c:cat>
          <c:val>
            <c:numRef>
              <c:f>Figures!$G$4:$I$4</c:f>
              <c:numCache>
                <c:formatCode>General</c:formatCode>
                <c:ptCount val="3"/>
                <c:pt idx="0">
                  <c:v>0.15630000000000011</c:v>
                </c:pt>
                <c:pt idx="1">
                  <c:v>0.67840000000000045</c:v>
                </c:pt>
                <c:pt idx="2">
                  <c:v>0.80730000000000002</c:v>
                </c:pt>
              </c:numCache>
            </c:numRef>
          </c:val>
        </c:ser>
        <c:ser>
          <c:idx val="2"/>
          <c:order val="2"/>
          <c:tx>
            <c:strRef>
              <c:f>Figures!$F$5</c:f>
              <c:strCache>
                <c:ptCount val="1"/>
                <c:pt idx="0">
                  <c:v>90 min</c:v>
                </c:pt>
              </c:strCache>
            </c:strRef>
          </c:tx>
          <c:invertIfNegative val="0"/>
          <c:cat>
            <c:strRef>
              <c:f>Figures!$G$2:$I$2</c:f>
              <c:strCache>
                <c:ptCount val="3"/>
                <c:pt idx="0">
                  <c:v>Dissipating</c:v>
                </c:pt>
                <c:pt idx="1">
                  <c:v>Persistance</c:v>
                </c:pt>
                <c:pt idx="2">
                  <c:v>New </c:v>
                </c:pt>
              </c:strCache>
            </c:strRef>
          </c:cat>
          <c:val>
            <c:numRef>
              <c:f>Figures!$G$5:$I$5</c:f>
              <c:numCache>
                <c:formatCode>General</c:formatCode>
                <c:ptCount val="3"/>
                <c:pt idx="0">
                  <c:v>9.7300000000000011E-2</c:v>
                </c:pt>
                <c:pt idx="1">
                  <c:v>0.71170000000000044</c:v>
                </c:pt>
                <c:pt idx="2">
                  <c:v>0.75460000000000071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020544"/>
        <c:axId val="93022080"/>
      </c:barChart>
      <c:catAx>
        <c:axId val="93020544"/>
        <c:scaling>
          <c:orientation val="minMax"/>
        </c:scaling>
        <c:delete val="0"/>
        <c:axPos val="b"/>
        <c:majorTickMark val="none"/>
        <c:minorTickMark val="none"/>
        <c:tickLblPos val="nextTo"/>
        <c:crossAx val="93022080"/>
        <c:crosses val="autoZero"/>
        <c:auto val="1"/>
        <c:lblAlgn val="ctr"/>
        <c:lblOffset val="100"/>
        <c:noMultiLvlLbl val="0"/>
      </c:catAx>
      <c:valAx>
        <c:axId val="930220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930205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False</a:t>
            </a:r>
            <a:r>
              <a:rPr lang="en-US" sz="1200" baseline="0"/>
              <a:t> Alarm Rate</a:t>
            </a:r>
            <a:endParaRPr lang="en-US" sz="120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184970644255504"/>
          <c:y val="0.1678623299296067"/>
          <c:w val="0.6291606517935262"/>
          <c:h val="0.62779934835731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Figures!$K$3</c:f>
              <c:strCache>
                <c:ptCount val="1"/>
                <c:pt idx="0">
                  <c:v>30 min</c:v>
                </c:pt>
              </c:strCache>
            </c:strRef>
          </c:tx>
          <c:invertIfNegative val="0"/>
          <c:cat>
            <c:strRef>
              <c:f>Figures!$L$2:$N$2</c:f>
              <c:strCache>
                <c:ptCount val="3"/>
                <c:pt idx="0">
                  <c:v>Dissipating</c:v>
                </c:pt>
                <c:pt idx="1">
                  <c:v>Persistance</c:v>
                </c:pt>
                <c:pt idx="2">
                  <c:v>New</c:v>
                </c:pt>
              </c:strCache>
            </c:strRef>
          </c:cat>
          <c:val>
            <c:numRef>
              <c:f>Figures!$L$3:$N$3</c:f>
              <c:numCache>
                <c:formatCode>General</c:formatCode>
                <c:ptCount val="3"/>
                <c:pt idx="0">
                  <c:v>0.81170000000000042</c:v>
                </c:pt>
                <c:pt idx="1">
                  <c:v>0.24420000000000011</c:v>
                </c:pt>
                <c:pt idx="2">
                  <c:v>0.46680000000000021</c:v>
                </c:pt>
              </c:numCache>
            </c:numRef>
          </c:val>
        </c:ser>
        <c:ser>
          <c:idx val="1"/>
          <c:order val="1"/>
          <c:tx>
            <c:strRef>
              <c:f>Figures!$K$4</c:f>
              <c:strCache>
                <c:ptCount val="1"/>
                <c:pt idx="0">
                  <c:v>60 min</c:v>
                </c:pt>
              </c:strCache>
            </c:strRef>
          </c:tx>
          <c:invertIfNegative val="0"/>
          <c:cat>
            <c:strRef>
              <c:f>Figures!$L$2:$N$2</c:f>
              <c:strCache>
                <c:ptCount val="3"/>
                <c:pt idx="0">
                  <c:v>Dissipating</c:v>
                </c:pt>
                <c:pt idx="1">
                  <c:v>Persistance</c:v>
                </c:pt>
                <c:pt idx="2">
                  <c:v>New</c:v>
                </c:pt>
              </c:strCache>
            </c:strRef>
          </c:cat>
          <c:val>
            <c:numRef>
              <c:f>Figures!$L$4:$N$4</c:f>
              <c:numCache>
                <c:formatCode>General</c:formatCode>
                <c:ptCount val="3"/>
                <c:pt idx="0">
                  <c:v>0.77000000000000046</c:v>
                </c:pt>
                <c:pt idx="1">
                  <c:v>0.31990000000000035</c:v>
                </c:pt>
                <c:pt idx="2">
                  <c:v>0.48850000000000027</c:v>
                </c:pt>
              </c:numCache>
            </c:numRef>
          </c:val>
        </c:ser>
        <c:ser>
          <c:idx val="2"/>
          <c:order val="2"/>
          <c:tx>
            <c:strRef>
              <c:f>Figures!$K$5</c:f>
              <c:strCache>
                <c:ptCount val="1"/>
                <c:pt idx="0">
                  <c:v>90 min</c:v>
                </c:pt>
              </c:strCache>
            </c:strRef>
          </c:tx>
          <c:invertIfNegative val="0"/>
          <c:cat>
            <c:strRef>
              <c:f>Figures!$L$2:$N$2</c:f>
              <c:strCache>
                <c:ptCount val="3"/>
                <c:pt idx="0">
                  <c:v>Dissipating</c:v>
                </c:pt>
                <c:pt idx="1">
                  <c:v>Persistance</c:v>
                </c:pt>
                <c:pt idx="2">
                  <c:v>New</c:v>
                </c:pt>
              </c:strCache>
            </c:strRef>
          </c:cat>
          <c:val>
            <c:numRef>
              <c:f>Figures!$L$5:$N$5</c:f>
              <c:numCache>
                <c:formatCode>General</c:formatCode>
                <c:ptCount val="3"/>
                <c:pt idx="0">
                  <c:v>0.76620000000000044</c:v>
                </c:pt>
                <c:pt idx="1">
                  <c:v>0.35690000000000022</c:v>
                </c:pt>
                <c:pt idx="2">
                  <c:v>0.5141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074176"/>
        <c:axId val="93075712"/>
      </c:barChart>
      <c:catAx>
        <c:axId val="93074176"/>
        <c:scaling>
          <c:orientation val="minMax"/>
        </c:scaling>
        <c:delete val="0"/>
        <c:axPos val="b"/>
        <c:majorTickMark val="none"/>
        <c:minorTickMark val="none"/>
        <c:tickLblPos val="nextTo"/>
        <c:crossAx val="93075712"/>
        <c:crosses val="autoZero"/>
        <c:auto val="1"/>
        <c:lblAlgn val="ctr"/>
        <c:lblOffset val="100"/>
        <c:noMultiLvlLbl val="0"/>
      </c:catAx>
      <c:valAx>
        <c:axId val="930757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930741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F9C30-82B9-4635-B547-2FCFF2BF67D9}" type="datetimeFigureOut">
              <a:rPr lang="en-US" smtClean="0"/>
              <a:pPr/>
              <a:t>6/6/2013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7F9DB-A89B-4166-B0B3-146323714F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9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064465-A952-4941-8607-54064D6AD25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8114-3271-48FE-A0DE-17CE7C32DC52}" type="datetimeFigureOut">
              <a:rPr lang="en-US" smtClean="0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F711-8E45-4376-A7C2-CBA08EB692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3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8114-3271-48FE-A0DE-17CE7C32DC52}" type="datetimeFigureOut">
              <a:rPr lang="en-US" smtClean="0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F711-8E45-4376-A7C2-CBA08EB692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4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8114-3271-48FE-A0DE-17CE7C32DC52}" type="datetimeFigureOut">
              <a:rPr lang="en-US" smtClean="0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F711-8E45-4376-A7C2-CBA08EB692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09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00A1D-E90D-45FD-BC10-1BE32386FB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FBDA8-865F-4D1D-B314-466BF67E8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40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1458D-6E50-45CE-8688-F3D607C56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67038-00A4-4EE6-BB4E-12E8A3D604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41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EC8A9-9B93-475F-980F-094FF923FE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C11C0-352D-4E29-A05D-90CDC58076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73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B566E-247E-4CF9-A52F-2EAFA2F5F6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525EE-3E0E-4CDF-8BD6-FEB708B457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23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CE8B6-C1FA-4DE8-872E-CA17273A0C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CE3EC-03AA-4E8F-B396-3C726EDF89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46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6C594-C0FE-4A57-9D32-63E438FD06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B97E5-4C87-408D-BBB8-9CBEEFAB13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88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7F76E-554E-4CA3-96A3-632FE9B3A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55311-CBF4-4E2A-90D6-3BDCBB1766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92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1934D-AA76-4E66-AD2C-0220590FB8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52042-96E4-42D2-AFAE-5741C31220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8114-3271-48FE-A0DE-17CE7C32DC52}" type="datetimeFigureOut">
              <a:rPr lang="en-US" smtClean="0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F711-8E45-4376-A7C2-CBA08EB692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01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C216A-525A-4B8B-AA2B-0374287D6B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67D1-AB50-4CA9-9D09-BBF04E5B2C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80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774AA-D154-471F-9647-88A5849172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358F4-642D-4E44-B616-614DB91A98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65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78D05-8D7C-4EEA-B199-8E1B8A3E1A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4BB23-B02A-4744-AF15-7F5E960BAF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81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00A1D-E90D-45FD-BC10-1BE32386FB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FBDA8-865F-4D1D-B314-466BF67E8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58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1458D-6E50-45CE-8688-F3D607C56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67038-00A4-4EE6-BB4E-12E8A3D604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21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EC8A9-9B93-475F-980F-094FF923FE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C11C0-352D-4E29-A05D-90CDC58076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39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B566E-247E-4CF9-A52F-2EAFA2F5F6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525EE-3E0E-4CDF-8BD6-FEB708B457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89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CE8B6-C1FA-4DE8-872E-CA17273A0C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CE3EC-03AA-4E8F-B396-3C726EDF89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90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6C594-C0FE-4A57-9D32-63E438FD06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B97E5-4C87-408D-BBB8-9CBEEFAB13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68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7F76E-554E-4CA3-96A3-632FE9B3A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55311-CBF4-4E2A-90D6-3BDCBB1766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72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8114-3271-48FE-A0DE-17CE7C32DC52}" type="datetimeFigureOut">
              <a:rPr lang="en-US" smtClean="0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F711-8E45-4376-A7C2-CBA08EB692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4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1934D-AA76-4E66-AD2C-0220590FB8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52042-96E4-42D2-AFAE-5741C31220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52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C216A-525A-4B8B-AA2B-0374287D6B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67D1-AB50-4CA9-9D09-BBF04E5B2C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62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774AA-D154-471F-9647-88A5849172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358F4-642D-4E44-B616-614DB91A98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91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78D05-8D7C-4EEA-B199-8E1B8A3E1A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4BB23-B02A-4744-AF15-7F5E960BAF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2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8114-3271-48FE-A0DE-17CE7C32DC52}" type="datetimeFigureOut">
              <a:rPr lang="en-US" smtClean="0"/>
              <a:pPr/>
              <a:t>6/6/2013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F711-8E45-4376-A7C2-CBA08EB692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9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8114-3271-48FE-A0DE-17CE7C32DC52}" type="datetimeFigureOut">
              <a:rPr lang="en-US" smtClean="0"/>
              <a:pPr/>
              <a:t>6/6/2013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F711-8E45-4376-A7C2-CBA08EB692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67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8114-3271-48FE-A0DE-17CE7C32DC52}" type="datetimeFigureOut">
              <a:rPr lang="en-US" smtClean="0"/>
              <a:pPr/>
              <a:t>6/6/2013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F711-8E45-4376-A7C2-CBA08EB692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4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8114-3271-48FE-A0DE-17CE7C32DC52}" type="datetimeFigureOut">
              <a:rPr lang="en-US" smtClean="0"/>
              <a:pPr/>
              <a:t>6/6/2013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F711-8E45-4376-A7C2-CBA08EB692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6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8114-3271-48FE-A0DE-17CE7C32DC52}" type="datetimeFigureOut">
              <a:rPr lang="en-US" smtClean="0"/>
              <a:pPr/>
              <a:t>6/6/2013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F711-8E45-4376-A7C2-CBA08EB692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4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8114-3271-48FE-A0DE-17CE7C32DC52}" type="datetimeFigureOut">
              <a:rPr lang="en-US" smtClean="0"/>
              <a:pPr/>
              <a:t>6/6/2013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F711-8E45-4376-A7C2-CBA08EB692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6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58114-3271-48FE-A0DE-17CE7C32DC52}" type="datetimeFigureOut">
              <a:rPr lang="en-US" smtClean="0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2F711-8E45-4376-A7C2-CBA08EB692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1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23FBB7-22C8-4006-AD21-64D2848432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62BE59-25B0-4000-B61B-B80F4DCA40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8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23FBB7-22C8-4006-AD21-64D2848432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62BE59-25B0-4000-B61B-B80F4DCA40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4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4478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A short term </a:t>
            </a:r>
            <a:br>
              <a:rPr lang="en-US" sz="4800" b="1" dirty="0" smtClean="0"/>
            </a:br>
            <a:r>
              <a:rPr lang="en-US" sz="4800" b="1" dirty="0" smtClean="0"/>
              <a:t>rainfall prediction algorithm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048000"/>
            <a:ext cx="6553200" cy="3200400"/>
          </a:xfrm>
        </p:spPr>
        <p:txBody>
          <a:bodyPr>
            <a:normAutofit fontScale="77500" lnSpcReduction="20000"/>
          </a:bodyPr>
          <a:lstStyle/>
          <a:p>
            <a:pPr marL="0" lvl="0" indent="0" algn="ctr">
              <a:buNone/>
            </a:pPr>
            <a:endParaRPr lang="en-US" sz="2800" b="1" i="1" u="sng" dirty="0">
              <a:solidFill>
                <a:prstClr val="black"/>
              </a:solidFill>
              <a:latin typeface="Times New Roman"/>
              <a:ea typeface="SimSun"/>
            </a:endParaRPr>
          </a:p>
          <a:p>
            <a:pPr marL="0" lvl="0" indent="0" algn="ctr">
              <a:buNone/>
            </a:pPr>
            <a:r>
              <a:rPr lang="en-US" sz="2200" dirty="0" err="1" smtClean="0">
                <a:solidFill>
                  <a:prstClr val="black"/>
                </a:solidFill>
                <a:latin typeface="Times New Roman"/>
                <a:ea typeface="SimSun"/>
              </a:rPr>
              <a:t>Nazario</a:t>
            </a:r>
            <a:r>
              <a:rPr lang="en-US" sz="2200" dirty="0" smtClean="0">
                <a:solidFill>
                  <a:prstClr val="black"/>
                </a:solidFill>
                <a:latin typeface="Times New Roman"/>
                <a:ea typeface="SimSun"/>
              </a:rPr>
              <a:t> D. Ramirez and Joan </a:t>
            </a:r>
            <a:r>
              <a:rPr lang="en-US" sz="2200" dirty="0">
                <a:solidFill>
                  <a:prstClr val="black"/>
                </a:solidFill>
                <a:latin typeface="Times New Roman"/>
                <a:ea typeface="SimSun"/>
              </a:rPr>
              <a:t>Manuel </a:t>
            </a:r>
            <a:r>
              <a:rPr lang="en-US" sz="2200" dirty="0" smtClean="0">
                <a:solidFill>
                  <a:prstClr val="black"/>
                </a:solidFill>
                <a:latin typeface="Times New Roman"/>
                <a:ea typeface="SimSun"/>
              </a:rPr>
              <a:t>Castro</a:t>
            </a:r>
          </a:p>
          <a:p>
            <a:pPr marL="0" lvl="0" indent="0" algn="ctr">
              <a:buNone/>
            </a:pPr>
            <a:r>
              <a:rPr lang="en-US" sz="2200" dirty="0" smtClean="0">
                <a:solidFill>
                  <a:prstClr val="black"/>
                </a:solidFill>
                <a:latin typeface="Times New Roman"/>
                <a:ea typeface="SimSun"/>
              </a:rPr>
              <a:t>University of Puerto Rico</a:t>
            </a:r>
          </a:p>
          <a:p>
            <a:pPr marL="0" lvl="0" indent="0">
              <a:buNone/>
            </a:pPr>
            <a:endParaRPr lang="en-US" sz="2200" dirty="0">
              <a:solidFill>
                <a:prstClr val="black"/>
              </a:solidFill>
              <a:latin typeface="Times New Roman"/>
              <a:ea typeface="SimSun"/>
            </a:endParaRPr>
          </a:p>
          <a:p>
            <a:pPr marL="0" lvl="0" indent="0">
              <a:buNone/>
            </a:pPr>
            <a:r>
              <a:rPr lang="en-US" sz="2200" b="1" i="1" dirty="0" smtClean="0">
                <a:solidFill>
                  <a:prstClr val="black"/>
                </a:solidFill>
                <a:latin typeface="Times New Roman"/>
                <a:ea typeface="SimSun"/>
              </a:rPr>
              <a:t>	NOAA Collaborator: </a:t>
            </a:r>
            <a:r>
              <a:rPr lang="pt-BR" sz="2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Robert </a:t>
            </a:r>
            <a:r>
              <a:rPr lang="pt-BR" sz="2200" dirty="0">
                <a:solidFill>
                  <a:prstClr val="black"/>
                </a:solidFill>
                <a:latin typeface="Times New Roman"/>
                <a:ea typeface="Times New Roman"/>
              </a:rPr>
              <a:t>J. </a:t>
            </a:r>
            <a:r>
              <a:rPr lang="pt-BR" sz="2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Kuligowski</a:t>
            </a:r>
          </a:p>
          <a:p>
            <a:pPr marL="0" lvl="0" indent="0">
              <a:buNone/>
            </a:pPr>
            <a:endParaRPr lang="pt-BR" sz="22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>
              <a:buNone/>
            </a:pPr>
            <a:r>
              <a:rPr lang="pt-BR" sz="2200" b="1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	Other collaborators: </a:t>
            </a:r>
            <a:r>
              <a:rPr lang="en-US" sz="2200" dirty="0" smtClean="0">
                <a:solidFill>
                  <a:prstClr val="black"/>
                </a:solidFill>
                <a:latin typeface="Times New Roman"/>
                <a:ea typeface="SimSun"/>
              </a:rPr>
              <a:t>Jorge Gonzalez from CUNY</a:t>
            </a:r>
          </a:p>
          <a:p>
            <a:pPr marL="0" lvl="0" indent="0">
              <a:buNone/>
            </a:pPr>
            <a:r>
              <a:rPr lang="en-US" sz="2200" dirty="0">
                <a:solidFill>
                  <a:prstClr val="black"/>
                </a:solidFill>
                <a:latin typeface="Times New Roman"/>
                <a:ea typeface="SimSun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Times New Roman"/>
                <a:ea typeface="SimSun"/>
              </a:rPr>
              <a:t>		Ernesto Rodriguez from NWS</a:t>
            </a:r>
          </a:p>
          <a:p>
            <a:pPr marL="0" lvl="0" indent="0">
              <a:buNone/>
            </a:pPr>
            <a:endParaRPr lang="en-US" sz="2200" dirty="0">
              <a:solidFill>
                <a:prstClr val="black"/>
              </a:solidFill>
              <a:latin typeface="Times New Roman"/>
              <a:ea typeface="SimSun"/>
            </a:endParaRPr>
          </a:p>
          <a:p>
            <a:pPr marL="0" indent="0" algn="ctr">
              <a:buNone/>
            </a:pPr>
            <a:r>
              <a:rPr lang="en-US" sz="2200" dirty="0" smtClean="0">
                <a:solidFill>
                  <a:prstClr val="black"/>
                </a:solidFill>
                <a:latin typeface="Times New Roman"/>
                <a:ea typeface="SimSun"/>
              </a:rPr>
              <a:t> The 8</a:t>
            </a:r>
            <a:r>
              <a:rPr lang="en-US" sz="2200" baseline="30000" dirty="0" smtClean="0">
                <a:solidFill>
                  <a:prstClr val="black"/>
                </a:solidFill>
                <a:latin typeface="Times New Roman"/>
                <a:ea typeface="SimSun"/>
              </a:rPr>
              <a:t>th</a:t>
            </a:r>
            <a:r>
              <a:rPr lang="en-US" sz="2200" dirty="0" smtClean="0">
                <a:solidFill>
                  <a:prstClr val="black"/>
                </a:solidFill>
                <a:latin typeface="Times New Roman"/>
                <a:ea typeface="SimSun"/>
              </a:rPr>
              <a:t> NOAA-CREST Symposium, New York</a:t>
            </a:r>
          </a:p>
          <a:p>
            <a:pPr marL="0" indent="0" algn="ctr">
              <a:buNone/>
            </a:pPr>
            <a:r>
              <a:rPr lang="en-US" sz="2200" dirty="0" smtClean="0">
                <a:solidFill>
                  <a:prstClr val="black"/>
                </a:solidFill>
                <a:latin typeface="Times New Roman"/>
                <a:ea typeface="SimSun"/>
              </a:rPr>
              <a:t>June 5-6, 2013</a:t>
            </a:r>
            <a:endParaRPr lang="en-US" sz="2200" dirty="0">
              <a:solidFill>
                <a:prstClr val="black"/>
              </a:solidFill>
              <a:latin typeface="Times New Roman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48772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Prediction of rainy pixels </a:t>
            </a:r>
            <a:br>
              <a:rPr lang="en-US" b="1" dirty="0" smtClean="0"/>
            </a:br>
            <a:r>
              <a:rPr lang="en-US" sz="3100" b="1" dirty="0" smtClean="0"/>
              <a:t>(only radar data) </a:t>
            </a:r>
            <a:endParaRPr lang="en-US" sz="3100" b="1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6858000" cy="28194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4100945"/>
            <a:ext cx="6781799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3048000"/>
            <a:ext cx="1257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Predicted 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1073" y="2678668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60 min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6200" y="2819400"/>
            <a:ext cx="1207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Observed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1073" y="4849152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90 min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8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2800" dirty="0">
                <a:solidFill>
                  <a:prstClr val="black"/>
                </a:solidFill>
              </a:rPr>
              <a:t>Rainfall event that occurred on April 17, 2003</a:t>
            </a:r>
            <a:endParaRPr lang="en-US" dirty="0"/>
          </a:p>
        </p:txBody>
      </p:sp>
      <p:pic>
        <p:nvPicPr>
          <p:cNvPr id="4" name="Cloud 20030417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62001" y="776255"/>
            <a:ext cx="7579758" cy="5685319"/>
          </a:xfrm>
        </p:spPr>
      </p:pic>
    </p:spTree>
    <p:extLst>
      <p:ext uri="{BB962C8B-B14F-4D97-AF65-F5344CB8AC3E}">
        <p14:creationId xmlns:p14="http://schemas.microsoft.com/office/powerpoint/2010/main" val="38451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Validation of rainy pixels </a:t>
            </a:r>
            <a:r>
              <a:rPr lang="en-US" sz="2800" b="1" dirty="0" smtClean="0"/>
              <a:t>(only radar data)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7829757"/>
              </p:ext>
            </p:extLst>
          </p:nvPr>
        </p:nvGraphicFramePr>
        <p:xfrm>
          <a:off x="1219200" y="1066800"/>
          <a:ext cx="58674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643221216"/>
              </p:ext>
            </p:extLst>
          </p:nvPr>
        </p:nvGraphicFramePr>
        <p:xfrm>
          <a:off x="381000" y="3886200"/>
          <a:ext cx="3505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947496979"/>
              </p:ext>
            </p:extLst>
          </p:nvPr>
        </p:nvGraphicFramePr>
        <p:xfrm>
          <a:off x="4572000" y="3810000"/>
          <a:ext cx="36576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7696200" y="1981200"/>
            <a:ext cx="609600" cy="5334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2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Rainfall prediction model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05000"/>
            <a:ext cx="6591300" cy="3225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 t="43347" r="11210" b="28326"/>
          <a:stretch/>
        </p:blipFill>
        <p:spPr bwMode="auto">
          <a:xfrm>
            <a:off x="763604" y="1187116"/>
            <a:ext cx="7541342" cy="276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4" t="36996" r="7176" b="42944"/>
          <a:stretch/>
        </p:blipFill>
        <p:spPr bwMode="auto">
          <a:xfrm>
            <a:off x="384984" y="4419600"/>
            <a:ext cx="8229600" cy="195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6376442"/>
            <a:ext cx="899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Century Gothic" pitchFamily="34" charset="0"/>
              </a:rPr>
              <a:t>Neighbor Rainfall Pixels Indicators with one and two lags (106 possible predictors)</a:t>
            </a:r>
            <a:endParaRPr lang="en-US" sz="16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6183" y="3949980"/>
            <a:ext cx="617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entury Gothic" pitchFamily="34" charset="0"/>
              </a:rPr>
              <a:t>Spatial and Temporal  Predictors (Pixels) </a:t>
            </a:r>
            <a:endParaRPr lang="en-US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8" name="Picture 23" descr="NOAA-CREST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0"/>
            <a:ext cx="22066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19475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>
              <a:spcBef>
                <a:spcPct val="0"/>
              </a:spcBef>
            </a:pPr>
            <a:r>
              <a:rPr lang="en-US" sz="4000" b="1" dirty="0" smtClean="0">
                <a:solidFill>
                  <a:prstClr val="black"/>
                </a:solidFill>
                <a:latin typeface="Century Gothic" pitchFamily="34" charset="0"/>
              </a:rPr>
              <a:t>Rainfall prediction model</a:t>
            </a:r>
            <a:r>
              <a:rPr lang="en-US" sz="4000" b="1" dirty="0" smtClean="0">
                <a:solidFill>
                  <a:srgbClr val="000000"/>
                </a:solidFill>
                <a:latin typeface="Century Gothic" pitchFamily="34" charset="0"/>
              </a:rPr>
              <a:t/>
            </a:r>
            <a:br>
              <a:rPr lang="en-US" sz="4000" b="1" dirty="0" smtClean="0">
                <a:solidFill>
                  <a:srgbClr val="000000"/>
                </a:solidFill>
                <a:latin typeface="Century Gothic" pitchFamily="34" charset="0"/>
              </a:rPr>
            </a:br>
            <a:endParaRPr lang="en-US" dirty="0">
              <a:solidFill>
                <a:prstClr val="black"/>
              </a:solidFill>
              <a:latin typeface="Century Gothic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132274"/>
              </p:ext>
            </p:extLst>
          </p:nvPr>
        </p:nvGraphicFramePr>
        <p:xfrm>
          <a:off x="3471863" y="3086100"/>
          <a:ext cx="21986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ackager Shell Object" showAsIcon="1" r:id="rId6" imgW="2199240" imgH="685440" progId="Package">
                  <p:embed/>
                </p:oleObj>
              </mc:Choice>
              <mc:Fallback>
                <p:oleObj name="Packager Shell Object" showAsIcon="1" r:id="rId6" imgW="2199240" imgH="685440" progId="Package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1863" y="3086100"/>
                        <a:ext cx="2198687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7200" y="4495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77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Rainfall event that occurred on</a:t>
            </a:r>
            <a:r>
              <a:rPr lang="en-US" sz="2800" dirty="0"/>
              <a:t> </a:t>
            </a:r>
            <a:r>
              <a:rPr lang="en-US" sz="2800" dirty="0" smtClean="0"/>
              <a:t>April 17, 2003</a:t>
            </a:r>
            <a:endParaRPr lang="en-US" sz="2800" dirty="0"/>
          </a:p>
        </p:txBody>
      </p:sp>
      <p:pic>
        <p:nvPicPr>
          <p:cNvPr id="4" name="Reflectivity 20030417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35018" y="909591"/>
            <a:ext cx="7670781" cy="5753591"/>
          </a:xfrm>
        </p:spPr>
      </p:pic>
    </p:spTree>
    <p:extLst>
      <p:ext uri="{BB962C8B-B14F-4D97-AF65-F5344CB8AC3E}">
        <p14:creationId xmlns:p14="http://schemas.microsoft.com/office/powerpoint/2010/main" val="257001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36269" r="24773" b="36349"/>
          <a:stretch>
            <a:fillRect/>
          </a:stretch>
        </p:blipFill>
        <p:spPr bwMode="auto">
          <a:xfrm>
            <a:off x="914400" y="1260043"/>
            <a:ext cx="506505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3" descr="NOAA-CREST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0"/>
            <a:ext cx="22066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le 1"/>
          <p:cNvSpPr txBox="1">
            <a:spLocks/>
          </p:cNvSpPr>
          <p:nvPr/>
        </p:nvSpPr>
        <p:spPr bwMode="auto">
          <a:xfrm>
            <a:off x="228600" y="12238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Century Gothic" pitchFamily="34" charset="0"/>
              </a:rPr>
              <a:t>WRF Model Domain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Century Gothic" pitchFamily="34" charset="0"/>
              </a:rPr>
              <a:t>to simulate Rainfall Events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5" t="36694" r="39999" b="27116"/>
          <a:stretch>
            <a:fillRect/>
          </a:stretch>
        </p:blipFill>
        <p:spPr bwMode="auto">
          <a:xfrm>
            <a:off x="3124200" y="4063927"/>
            <a:ext cx="31623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1033386" y="3691731"/>
            <a:ext cx="495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Spatial Domains.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2625768" y="6389831"/>
            <a:ext cx="4953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WRF Domain Configuration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18" y="1828799"/>
            <a:ext cx="2377700" cy="4095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055" y="4191000"/>
            <a:ext cx="27721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latin typeface="Times New Roman"/>
                <a:ea typeface="Calibri"/>
              </a:rPr>
              <a:t>The Global </a:t>
            </a:r>
            <a:r>
              <a:rPr lang="en-US" dirty="0">
                <a:latin typeface="Times New Roman"/>
                <a:ea typeface="Calibri"/>
              </a:rPr>
              <a:t>Forecast System (</a:t>
            </a:r>
            <a:r>
              <a:rPr lang="en-US" dirty="0" smtClean="0">
                <a:latin typeface="Times New Roman"/>
                <a:ea typeface="Calibri"/>
              </a:rPr>
              <a:t>GFS) is </a:t>
            </a:r>
            <a:r>
              <a:rPr lang="en-US" dirty="0">
                <a:latin typeface="Times New Roman"/>
                <a:ea typeface="Calibri"/>
              </a:rPr>
              <a:t>run four times a day and produces forecasts up to 16 days in advance, but with decreasing spatial and temporal resolution over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6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95400"/>
          </a:xfrm>
        </p:spPr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entury Gothic" pitchFamily="34" charset="0"/>
                <a:ea typeface="+mn-ea"/>
                <a:cs typeface="+mn-cs"/>
              </a:rPr>
              <a:t>Results: 24 Hours Cumulated Rainfall</a:t>
            </a:r>
            <a:br>
              <a:rPr lang="en-US" sz="2800" b="1" dirty="0">
                <a:solidFill>
                  <a:prstClr val="black"/>
                </a:solidFill>
                <a:latin typeface="Century Gothic" pitchFamily="34" charset="0"/>
                <a:ea typeface="+mn-ea"/>
                <a:cs typeface="+mn-cs"/>
              </a:rPr>
            </a:br>
            <a:endParaRPr lang="en-US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r="7479"/>
          <a:stretch/>
        </p:blipFill>
        <p:spPr bwMode="auto">
          <a:xfrm>
            <a:off x="251018" y="739276"/>
            <a:ext cx="5214165" cy="312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r="7488"/>
          <a:stretch/>
        </p:blipFill>
        <p:spPr bwMode="auto">
          <a:xfrm>
            <a:off x="146674" y="3733801"/>
            <a:ext cx="5422854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133600"/>
            <a:ext cx="354014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36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Summary and future work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52578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sz="2400" u="sng" dirty="0" smtClean="0">
                <a:effectLst/>
                <a:latin typeface="Times New Roman"/>
                <a:ea typeface="Calibri"/>
              </a:rPr>
              <a:t>Summary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>
                <a:effectLst/>
                <a:latin typeface="Times New Roman"/>
                <a:ea typeface="Calibri"/>
              </a:rPr>
              <a:t>The algorithm includes a </a:t>
            </a:r>
            <a:r>
              <a:rPr lang="en-US" sz="2000" dirty="0" smtClean="0">
                <a:latin typeface="Times New Roman"/>
                <a:ea typeface="Calibri"/>
              </a:rPr>
              <a:t>detection of rainy</a:t>
            </a:r>
            <a:r>
              <a:rPr lang="en-US" sz="2000" dirty="0" smtClean="0">
                <a:effectLst/>
                <a:latin typeface="Times New Roman"/>
                <a:ea typeface="Calibri"/>
              </a:rPr>
              <a:t> cloud cell and a cloud motion vector determination. 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>
                <a:effectLst/>
                <a:latin typeface="Times New Roman"/>
                <a:ea typeface="Calibri"/>
              </a:rPr>
              <a:t>The cloud motion vector is used to predict rainy pixels area. 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>
                <a:effectLst/>
                <a:latin typeface="Times New Roman"/>
                <a:ea typeface="Calibri"/>
              </a:rPr>
              <a:t>To properly represent the spatial variability the radar covered the radar area was divided into smaller regions and each region is used to develop a single regression model. 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>
                <a:effectLst/>
                <a:latin typeface="Times New Roman"/>
                <a:ea typeface="Calibri"/>
              </a:rPr>
              <a:t>The predictors are collected from the previous two rainfall images and forward selection algorithm is used to determine the best predictors in each region. 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>
                <a:effectLst/>
                <a:latin typeface="Times New Roman"/>
                <a:ea typeface="Calibri"/>
              </a:rPr>
              <a:t>The implemented lead time </a:t>
            </a:r>
            <a:r>
              <a:rPr lang="en-US" sz="2000" dirty="0" smtClean="0">
                <a:latin typeface="Times New Roman"/>
                <a:ea typeface="Calibri"/>
              </a:rPr>
              <a:t>was</a:t>
            </a:r>
            <a:r>
              <a:rPr lang="en-US" sz="2000" dirty="0" smtClean="0">
                <a:effectLst/>
                <a:latin typeface="Times New Roman"/>
                <a:ea typeface="Calibri"/>
              </a:rPr>
              <a:t> 30, 60 and 90 minutes.</a:t>
            </a:r>
          </a:p>
          <a:p>
            <a:pPr>
              <a:buFont typeface="Wingdings" pitchFamily="2" charset="2"/>
              <a:buChar char="q"/>
            </a:pPr>
            <a:r>
              <a:rPr lang="en-US" sz="2400" u="sng" dirty="0" smtClean="0">
                <a:latin typeface="Times New Roman"/>
                <a:ea typeface="Calibri"/>
              </a:rPr>
              <a:t>Future work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>
                <a:latin typeface="Times New Roman"/>
                <a:ea typeface="Calibri"/>
              </a:rPr>
              <a:t>Optimize WRF for the Puerto Rico climate conditions and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>
                <a:effectLst/>
                <a:latin typeface="Times New Roman"/>
                <a:ea typeface="Calibri"/>
              </a:rPr>
              <a:t>Use a probabilistic approach to improve the detection of dissipating pixels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1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3" descr="NOAA-CREST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7375" y="0"/>
            <a:ext cx="22066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Albedo (3.9</a:t>
            </a:r>
            <a:r>
              <a:rPr lang="el-GR" sz="4000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m)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(from GOES)</a:t>
            </a:r>
          </a:p>
        </p:txBody>
      </p:sp>
      <p:sp>
        <p:nvSpPr>
          <p:cNvPr id="14340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Albedo is estimated as follows: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where:</a:t>
            </a:r>
          </a:p>
          <a:p>
            <a:pPr lvl="2"/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3.9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is the observed radiance from band 2</a:t>
            </a:r>
          </a:p>
          <a:p>
            <a:pPr lvl="2"/>
            <a:r>
              <a:rPr lang="en-US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i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e3.9</a:t>
            </a:r>
            <a:r>
              <a:rPr lang="en-US" sz="1600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the equivalent black body emitted thermal radiation at 3.9 microns for cloud at temperature </a:t>
            </a: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is the solar irradiance of GOES 12</a:t>
            </a:r>
          </a:p>
          <a:p>
            <a:pPr lvl="2"/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is the albedo at 3.9 microns</a:t>
            </a:r>
          </a:p>
          <a:p>
            <a:pPr lvl="2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1" name="Content Placeholder 7" descr="goes12.2007.300.181515.BAND_02.Alb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8200" y="2003425"/>
            <a:ext cx="4495800" cy="33766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A47334-0DE1-4E2D-A750-13DF14AFFE17}" type="slidenum">
              <a:rPr lang="es-PR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19</a:t>
            </a:fld>
            <a:endParaRPr lang="es-PR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4344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5095" b="-19048"/>
          <a:stretch>
            <a:fillRect/>
          </a:stretch>
        </p:blipFill>
        <p:spPr bwMode="auto">
          <a:xfrm>
            <a:off x="1066800" y="2190750"/>
            <a:ext cx="24384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TextBox 10"/>
          <p:cNvSpPr txBox="1">
            <a:spLocks noChangeArrowheads="1"/>
          </p:cNvSpPr>
          <p:nvPr/>
        </p:nvSpPr>
        <p:spPr bwMode="auto">
          <a:xfrm>
            <a:off x="5483225" y="5410200"/>
            <a:ext cx="3051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Albedo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October 27, 2008 (18:35 UTC)</a:t>
            </a:r>
          </a:p>
        </p:txBody>
      </p:sp>
    </p:spTree>
    <p:extLst>
      <p:ext uri="{BB962C8B-B14F-4D97-AF65-F5344CB8AC3E}">
        <p14:creationId xmlns:p14="http://schemas.microsoft.com/office/powerpoint/2010/main" val="41484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Description of the problem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92500" lnSpcReduction="20000"/>
          </a:bodyPr>
          <a:lstStyle/>
          <a:p>
            <a:pPr>
              <a:buFont typeface="Courier New" pitchFamily="49" charset="0"/>
              <a:buChar char="o"/>
            </a:pPr>
            <a:r>
              <a:rPr lang="en-US" dirty="0" smtClean="0"/>
              <a:t>During the last decades there is a large motivation on determining the spatial variability of rainfall potentials with purpose of coupling a hydrological numerical model to predict flash flood.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There are physical and statistical models to predict the spatial rainfall distribution:</a:t>
            </a:r>
          </a:p>
          <a:p>
            <a:pPr lvl="1"/>
            <a:r>
              <a:rPr lang="en-US" i="1" u="sng" dirty="0" err="1" smtClean="0"/>
              <a:t>Mesoscale</a:t>
            </a:r>
            <a:r>
              <a:rPr lang="en-US" i="1" u="sng" dirty="0" smtClean="0"/>
              <a:t> numerical models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Base on dynamics and thermodynamic, balance of energy and momentum , etc. </a:t>
            </a:r>
          </a:p>
          <a:p>
            <a:pPr lvl="1"/>
            <a:r>
              <a:rPr lang="en-US" i="1" u="sng" dirty="0" smtClean="0"/>
              <a:t>Statistical methods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Time series models, point processes,  neural networks, </a:t>
            </a:r>
            <a:r>
              <a:rPr lang="en-US" dirty="0" err="1" smtClean="0"/>
              <a:t>Kalman</a:t>
            </a:r>
            <a:r>
              <a:rPr lang="en-US" dirty="0" smtClean="0"/>
              <a:t> Filter , and probability models.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>
            <a:normAutofit fontScale="90000"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700" dirty="0" smtClean="0">
                <a:latin typeface="Arial Narrow"/>
                <a:ea typeface="SimSun"/>
              </a:rPr>
              <a:t>Effective </a:t>
            </a:r>
            <a:r>
              <a:rPr lang="en-US" sz="2700" dirty="0">
                <a:latin typeface="Arial Narrow"/>
                <a:ea typeface="SimSun"/>
              </a:rPr>
              <a:t>radius and albedo computed from the lookup tables developed by Lindsey and Grass (2008). </a:t>
            </a:r>
            <a:r>
              <a:rPr lang="en-US" sz="4800" dirty="0">
                <a:latin typeface="Times New Roman"/>
                <a:ea typeface="SimSun"/>
              </a:rPr>
              <a:t/>
            </a:r>
            <a:br>
              <a:rPr lang="en-US" sz="4800" dirty="0">
                <a:latin typeface="Times New Roman"/>
                <a:ea typeface="SimSun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228600" algn="ctr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 Narrow"/>
              <a:ea typeface="SimSun"/>
            </a:endParaRP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71600"/>
            <a:ext cx="62483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811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Atmospheric instability </a:t>
            </a:r>
            <a:br>
              <a:rPr lang="en-US" b="1" dirty="0" smtClean="0"/>
            </a:br>
            <a:r>
              <a:rPr lang="en-US" b="1" dirty="0" smtClean="0"/>
              <a:t>K-Index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971800"/>
            <a:ext cx="8077200" cy="3154363"/>
          </a:xfrm>
        </p:spPr>
        <p:txBody>
          <a:bodyPr>
            <a:normAutofit fontScale="70000" lnSpcReduction="20000"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i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K &lt; 15 </a:t>
            </a:r>
            <a:r>
              <a:rPr lang="en-US" i="1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  near </a:t>
            </a:r>
            <a:r>
              <a:rPr lang="en-US" i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0% Air mass thunderstorm probability</a:t>
            </a:r>
            <a:endParaRPr lang="en-US" dirty="0"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i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15-20 </a:t>
            </a:r>
            <a:r>
              <a:rPr lang="en-US" i="1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  &lt;</a:t>
            </a:r>
            <a:r>
              <a:rPr lang="en-US" i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20% Air mass thunderstorm probability</a:t>
            </a:r>
            <a:endParaRPr lang="en-US" dirty="0"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i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21-25 </a:t>
            </a:r>
            <a:r>
              <a:rPr lang="en-US" i="1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   20-40</a:t>
            </a:r>
            <a:r>
              <a:rPr lang="en-US" i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% Air mass thunderstorm probability</a:t>
            </a:r>
            <a:endParaRPr lang="en-US" dirty="0"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i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26-30 </a:t>
            </a:r>
            <a:r>
              <a:rPr lang="en-US" i="1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   40-60</a:t>
            </a:r>
            <a:r>
              <a:rPr lang="en-US" i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% Air mass thunderstorm probability</a:t>
            </a:r>
            <a:endParaRPr lang="en-US" dirty="0"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i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31-35 </a:t>
            </a:r>
            <a:r>
              <a:rPr lang="en-US" i="1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   60-80</a:t>
            </a:r>
            <a:r>
              <a:rPr lang="en-US" i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% Air mass thunderstorm probability</a:t>
            </a:r>
            <a:endParaRPr lang="en-US" dirty="0"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i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36-40 </a:t>
            </a:r>
            <a:r>
              <a:rPr lang="en-US" i="1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   80-90</a:t>
            </a:r>
            <a:r>
              <a:rPr lang="en-US" i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% Air mass thunderstorm probability</a:t>
            </a:r>
            <a:endParaRPr lang="en-US" dirty="0">
              <a:ea typeface="Calibri"/>
              <a:cs typeface="Times New Roman"/>
            </a:endParaRPr>
          </a:p>
          <a:p>
            <a:r>
              <a:rPr lang="en-US" i="1" dirty="0">
                <a:solidFill>
                  <a:srgbClr val="000000"/>
                </a:solidFill>
                <a:latin typeface="Arial"/>
                <a:ea typeface="Calibri"/>
              </a:rPr>
              <a:t>K &gt; 40 </a:t>
            </a:r>
            <a:r>
              <a:rPr lang="en-US" i="1" dirty="0" smtClean="0">
                <a:solidFill>
                  <a:srgbClr val="000000"/>
                </a:solidFill>
                <a:latin typeface="Arial"/>
                <a:ea typeface="Calibri"/>
              </a:rPr>
              <a:t>       &gt;</a:t>
            </a:r>
            <a:r>
              <a:rPr lang="en-US" i="1" dirty="0">
                <a:solidFill>
                  <a:srgbClr val="000000"/>
                </a:solidFill>
                <a:latin typeface="Arial"/>
                <a:ea typeface="Calibri"/>
              </a:rPr>
              <a:t>90% Air mass thunderstorm probability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67145" y="1828800"/>
                <a:ext cx="8153400" cy="5800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−1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850,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500,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850,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−1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700,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𝑑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700,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000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45" y="1828800"/>
                <a:ext cx="8153400" cy="580095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320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Acknowledgments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National Oceanic and Atmospheric Administration (NOAA)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Grant # NA08NW54680043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Grant #NA06OAR4810162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/>
                <a:ea typeface="SimSun"/>
              </a:rPr>
              <a:t>Objectives</a:t>
            </a:r>
            <a:br>
              <a:rPr lang="en-US" b="1" dirty="0">
                <a:solidFill>
                  <a:prstClr val="black"/>
                </a:solidFill>
                <a:latin typeface="Times New Roman"/>
                <a:ea typeface="SimSun"/>
              </a:rPr>
            </a:br>
            <a:endParaRPr lang="en-US" sz="2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800" dirty="0" smtClean="0">
                <a:effectLst/>
                <a:latin typeface="Times New Roman"/>
                <a:ea typeface="SimSun"/>
              </a:rPr>
              <a:t>To develop a new algorithm for predicting one to two hours in advance the spatial distribution of rainfall rate.  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latin typeface="Times New Roman"/>
                <a:ea typeface="SimSun"/>
              </a:rPr>
              <a:t>To use time series models and radar (or satellite) data to predict rainfall rate.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latin typeface="Times New Roman"/>
                <a:ea typeface="SimSun"/>
              </a:rPr>
              <a:t>Compare the performance of the proposed method with the performance of the WRF model.</a:t>
            </a:r>
          </a:p>
          <a:p>
            <a:pPr marL="0" indent="0">
              <a:buNone/>
            </a:pPr>
            <a:endParaRPr lang="en-US" sz="2800" dirty="0" smtClean="0">
              <a:latin typeface="Times New Roman"/>
              <a:ea typeface="SimSun"/>
            </a:endParaRPr>
          </a:p>
          <a:p>
            <a:endParaRPr lang="en-US" sz="2400" dirty="0">
              <a:effectLst/>
              <a:latin typeface="Times New Roman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341614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General description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The introduced algorithm includes four major components:</a:t>
            </a:r>
          </a:p>
          <a:p>
            <a:pPr>
              <a:buFont typeface="Wingdings" pitchFamily="2" charset="2"/>
              <a:buChar char="Ø"/>
            </a:pPr>
            <a:endParaRPr lang="en-US" sz="1000" dirty="0" smtClean="0"/>
          </a:p>
          <a:p>
            <a:pPr lvl="2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600" b="1" u="sng" dirty="0" smtClean="0"/>
              <a:t>Detecting rainy cloud cells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600" b="1" u="sng" dirty="0" smtClean="0"/>
              <a:t>Estimating the cloud motion vector 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600" b="1" u="sng" dirty="0" smtClean="0"/>
              <a:t>Predicting rainy pixels </a:t>
            </a:r>
            <a:r>
              <a:rPr lang="en-US" sz="2600" b="1" dirty="0" smtClean="0"/>
              <a:t>(expected rainfall area)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600" b="1" u="sng" dirty="0" smtClean="0"/>
              <a:t>Predicting rainfall rate </a:t>
            </a:r>
            <a:r>
              <a:rPr lang="en-US" sz="2600" b="1" dirty="0" smtClean="0"/>
              <a:t>(at the pixel level)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29035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cloud motion vector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91" y="2057400"/>
            <a:ext cx="6858000" cy="2752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6691" y="52161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effectLst/>
                <a:latin typeface="Arial Narrow"/>
                <a:ea typeface="SimSun"/>
                <a:cs typeface="Arial"/>
              </a:rPr>
              <a:t>The motion vector for a rainfall event that occurred on October 27, 2007 (at 19:15 and 19:30 UTC)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42999" y="1548836"/>
                <a:ext cx="2779053" cy="4277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effectLst/>
                          <a:latin typeface="Cambria Math"/>
                          <a:ea typeface="SimSun"/>
                          <a:cs typeface="Times New Roman"/>
                        </a:rPr>
                        <m:t>𝑚</m:t>
                      </m:r>
                      <m:r>
                        <a:rPr lang="en-US" i="1" smtClean="0">
                          <a:effectLst/>
                          <a:latin typeface="Cambria Math"/>
                          <a:ea typeface="SimSun"/>
                          <a:cs typeface="Times New Roman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effectLst/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i="1">
                                  <a:effectLst/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effectLst/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effectLst/>
                                  <a:latin typeface="Cambria Math"/>
                                  <a:ea typeface="SimSun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effectLst/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effectLst/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effectLst/>
                                  <a:latin typeface="Cambria Math"/>
                                  <a:ea typeface="SimSun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9" y="1548836"/>
                <a:ext cx="2779053" cy="427746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91498" y="2209800"/>
                <a:ext cx="1989902" cy="714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effectLst/>
                          <a:latin typeface="Cambria Math"/>
                          <a:ea typeface="SimSun"/>
                          <a:cs typeface="Times New Roman"/>
                        </a:rPr>
                        <m:t>𝜃</m:t>
                      </m:r>
                      <m:r>
                        <a:rPr lang="en-US" i="1" smtClean="0">
                          <a:effectLst/>
                          <a:latin typeface="Cambria Math"/>
                          <a:ea typeface="SimSun"/>
                          <a:cs typeface="Times New Roman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effectLst/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arctan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effectLst/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𝛥</m:t>
                                  </m:r>
                                  <m:r>
                                    <a:rPr lang="en-US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𝛥</m:t>
                                  </m:r>
                                  <m:r>
                                    <a:rPr lang="en-US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498" y="2209800"/>
                <a:ext cx="1989902" cy="714683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167821" y="3745468"/>
                <a:ext cx="334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7821" y="3745468"/>
                <a:ext cx="334579" cy="36933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57032" y="4830679"/>
                <a:ext cx="7385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032" y="4830679"/>
                <a:ext cx="738536" cy="369332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349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173" y="1984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Stages of rainy pixels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38200"/>
            <a:ext cx="3990975" cy="28194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3657600" cy="2895600"/>
          </a:xfrm>
          <a:prstGeom prst="rect">
            <a:avLst/>
          </a:prstGeom>
        </p:spPr>
      </p:pic>
      <p:pic>
        <p:nvPicPr>
          <p:cNvPr id="6" name="Picture 5" descr="ScreenHunter_092.bmp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0" y="3810000"/>
            <a:ext cx="5715000" cy="3048000"/>
          </a:xfrm>
          <a:prstGeom prst="rect">
            <a:avLst/>
          </a:prstGeom>
        </p:spPr>
      </p:pic>
      <p:sp>
        <p:nvSpPr>
          <p:cNvPr id="8" name="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1654" y="3671379"/>
            <a:ext cx="3525981" cy="1124603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Projecting rainy areas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Clouds are assumed to be rigid objects that move at constant velocity.  </a:t>
            </a:r>
            <a:endParaRPr lang="en-US" dirty="0"/>
          </a:p>
          <a:p>
            <a:r>
              <a:rPr lang="en-US" dirty="0" smtClean="0"/>
              <a:t>The cloud motion vector is used to project the rainy pixels.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Potential rainy pixels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91000" y="4114800"/>
            <a:ext cx="304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442" y="3551308"/>
            <a:ext cx="32861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>
            <a:stCxn id="5" idx="3"/>
            <a:endCxn id="1026" idx="1"/>
          </p:cNvCxnSpPr>
          <p:nvPr/>
        </p:nvCxnSpPr>
        <p:spPr>
          <a:xfrm flipV="1">
            <a:off x="4495800" y="3715615"/>
            <a:ext cx="1661642" cy="55158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151937" y="4484255"/>
                <a:ext cx="3829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𝒕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937" y="4484255"/>
                <a:ext cx="382925" cy="461665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54825" y="4036367"/>
                <a:ext cx="9338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𝒕</m:t>
                      </m:r>
                      <m:r>
                        <a:rPr lang="en-US" sz="2400" b="1" i="1" smtClean="0">
                          <a:latin typeface="Cambria Math"/>
                        </a:rPr>
                        <m:t>+</m:t>
                      </m:r>
                      <m:r>
                        <a:rPr lang="en-US" sz="2400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825" y="4036367"/>
                <a:ext cx="933845" cy="461665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10" y="5410200"/>
            <a:ext cx="236382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66800" y="4022590"/>
                <a:ext cx="2448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400" dirty="0" smtClean="0"/>
                  <a:t>=projected area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022590"/>
                <a:ext cx="2448427" cy="461665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l="-498" t="-10526" r="-248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647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Identification of the rainy pixel stages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12436" y="4801497"/>
                <a:ext cx="5895035" cy="658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1,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𝑡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prstClr val="black"/>
                    </a:solidFill>
                    <a:latin typeface="Times New Roman"/>
                    <a:ea typeface="SimSun"/>
                  </a:rPr>
                  <a:t> is the velocity </a:t>
                </a:r>
                <a:r>
                  <a:rPr lang="en-US" dirty="0">
                    <a:solidFill>
                      <a:prstClr val="black"/>
                    </a:solidFill>
                    <a:latin typeface="Times New Roman"/>
                    <a:ea typeface="SimSun"/>
                  </a:rPr>
                  <a:t>of the rainfall cell at time </a:t>
                </a:r>
                <a:r>
                  <a:rPr lang="en-US" i="1" dirty="0" smtClean="0">
                    <a:solidFill>
                      <a:prstClr val="black"/>
                    </a:solidFill>
                    <a:latin typeface="Times New Roman"/>
                    <a:ea typeface="SimSun"/>
                  </a:rPr>
                  <a:t>t-1</a:t>
                </a:r>
                <a:endParaRPr lang="en-US" dirty="0">
                  <a:solidFill>
                    <a:prstClr val="black"/>
                  </a:solidFill>
                  <a:latin typeface="Times New Roman"/>
                  <a:ea typeface="SimSun"/>
                </a:endParaRPr>
              </a:p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36" y="4801497"/>
                <a:ext cx="5895035" cy="658514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t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87218" y="2670228"/>
                <a:ext cx="3525981" cy="11246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h</m:t>
                          </m:r>
                        </m:e>
                        <m: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eqArrPr>
                            <m:e>
                              <m: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1,                  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new</m:t>
                              </m:r>
                              <m: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pixel</m:t>
                              </m:r>
                            </m:e>
                            <m:e>
                              <m: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0,  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persistance</m:t>
                              </m:r>
                              <m: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pixel</m:t>
                              </m:r>
                              <m: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1,    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dissipating</m:t>
                              </m:r>
                              <m: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pixel</m:t>
                              </m:r>
                              <m: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/>
                                  <a:cs typeface="Times New Roman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18" y="2670228"/>
                <a:ext cx="3525981" cy="1124603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60928" y="5105400"/>
                <a:ext cx="8686800" cy="18030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prstClr val="black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z</m:t>
                        </m:r>
                      </m:e>
                      <m:sub>
                        <m:r>
                          <a:rPr lang="en-US">
                            <a:solidFill>
                              <a:prstClr val="black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2,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prstClr val="black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t</m:t>
                        </m:r>
                        <m:r>
                          <a:rPr lang="en-US" smtClean="0">
                            <a:solidFill>
                              <a:prstClr val="black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/>
                    <a:ea typeface="SimSun"/>
                  </a:rPr>
                  <a:t> </a:t>
                </a:r>
                <a:r>
                  <a:rPr lang="en-US" dirty="0" smtClean="0">
                    <a:solidFill>
                      <a:prstClr val="black"/>
                    </a:solidFill>
                    <a:latin typeface="Times New Roman"/>
                    <a:ea typeface="SimSun"/>
                  </a:rPr>
                  <a:t>direction of the </a:t>
                </a:r>
                <a:r>
                  <a:rPr lang="en-US" dirty="0">
                    <a:solidFill>
                      <a:prstClr val="black"/>
                    </a:solidFill>
                    <a:latin typeface="Times New Roman"/>
                    <a:ea typeface="SimSun"/>
                  </a:rPr>
                  <a:t>cell motion vector and the position vector of a given pixel at time </a:t>
                </a:r>
                <a:r>
                  <a:rPr lang="en-US" i="1" dirty="0" smtClean="0">
                    <a:solidFill>
                      <a:prstClr val="black"/>
                    </a:solidFill>
                    <a:latin typeface="Times New Roman"/>
                    <a:ea typeface="SimSun"/>
                  </a:rPr>
                  <a:t>t-1</a:t>
                </a:r>
                <a:endParaRPr lang="en-US" dirty="0" smtClean="0">
                  <a:solidFill>
                    <a:prstClr val="black"/>
                  </a:solidFill>
                  <a:latin typeface="Times New Roman"/>
                  <a:ea typeface="SimSun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𝑧</m:t>
                        </m:r>
                      </m:e>
                      <m:sub>
                        <m:r>
                          <a:rPr lang="en-US" smtClean="0">
                            <a:solidFill>
                              <a:prstClr val="black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3</m:t>
                        </m:r>
                        <m:r>
                          <a:rPr lang="en-US">
                            <a:solidFill>
                              <a:prstClr val="black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prstClr val="black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t</m:t>
                        </m:r>
                        <m:r>
                          <a:rPr lang="en-US" smtClean="0">
                            <a:solidFill>
                              <a:prstClr val="black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−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prstClr val="black"/>
                    </a:solidFill>
                    <a:latin typeface="Times New Roman"/>
                    <a:ea typeface="SimSun"/>
                  </a:rPr>
                  <a:t> the difference of radar reflectivity for a given pixel between time </a:t>
                </a:r>
                <a:r>
                  <a:rPr lang="en-US" i="1" dirty="0" smtClean="0">
                    <a:solidFill>
                      <a:prstClr val="black"/>
                    </a:solidFill>
                    <a:latin typeface="Times New Roman"/>
                    <a:ea typeface="SimSun"/>
                  </a:rPr>
                  <a:t>t-1</a:t>
                </a:r>
                <a:r>
                  <a:rPr lang="en-US" dirty="0" smtClean="0">
                    <a:solidFill>
                      <a:prstClr val="black"/>
                    </a:solidFill>
                    <a:latin typeface="Times New Roman"/>
                    <a:ea typeface="SimSun"/>
                  </a:rPr>
                  <a:t> and </a:t>
                </a:r>
                <a:r>
                  <a:rPr lang="en-US" i="1" dirty="0" smtClean="0">
                    <a:solidFill>
                      <a:prstClr val="black"/>
                    </a:solidFill>
                    <a:latin typeface="Times New Roman"/>
                    <a:ea typeface="SimSun"/>
                  </a:rPr>
                  <a:t>t-2.</a:t>
                </a:r>
                <a:endParaRPr lang="en-US" dirty="0" smtClean="0">
                  <a:solidFill>
                    <a:prstClr val="black"/>
                  </a:solidFill>
                  <a:latin typeface="Times New Roman"/>
                  <a:ea typeface="SimSun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𝑧</m:t>
                        </m:r>
                      </m:e>
                      <m:sub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4</m:t>
                        </m:r>
                        <m:r>
                          <a:rPr lang="en-US">
                            <a:solidFill>
                              <a:srgbClr val="FF0000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t</m:t>
                        </m:r>
                        <m:r>
                          <a:rPr lang="en-US" smtClean="0">
                            <a:solidFill>
                              <a:srgbClr val="FF0000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/>
                    <a:ea typeface="SimSun"/>
                  </a:rPr>
                  <a:t> effective radius </a:t>
                </a:r>
                <a:r>
                  <a:rPr lang="en-US" dirty="0" smtClean="0">
                    <a:solidFill>
                      <a:srgbClr val="FF0000"/>
                    </a:solidFill>
                    <a:latin typeface="Times New Roman"/>
                    <a:ea typeface="SimSun"/>
                  </a:rPr>
                  <a:t>at </a:t>
                </a:r>
                <a:r>
                  <a:rPr lang="en-US" dirty="0">
                    <a:solidFill>
                      <a:srgbClr val="FF0000"/>
                    </a:solidFill>
                    <a:latin typeface="Times New Roman"/>
                    <a:ea typeface="SimSun"/>
                  </a:rPr>
                  <a:t>a given pixel at time </a:t>
                </a:r>
                <a:r>
                  <a:rPr lang="en-US" i="1" dirty="0" smtClean="0">
                    <a:solidFill>
                      <a:srgbClr val="FF0000"/>
                    </a:solidFill>
                    <a:latin typeface="Times New Roman"/>
                    <a:ea typeface="SimSun"/>
                  </a:rPr>
                  <a:t>t-1  (from GOES daytime)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5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SimSun"/>
                            <a:cs typeface="Times New Roman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/>
                    <a:ea typeface="SimSun"/>
                  </a:rPr>
                  <a:t> </a:t>
                </a:r>
                <a:r>
                  <a:rPr lang="en-US" dirty="0" smtClean="0">
                    <a:solidFill>
                      <a:srgbClr val="FF0000"/>
                    </a:solidFill>
                    <a:latin typeface="Times New Roman"/>
                    <a:ea typeface="SimSun"/>
                  </a:rPr>
                  <a:t>the K-index at a given pixel at </a:t>
                </a:r>
                <a:r>
                  <a:rPr lang="en-US" dirty="0">
                    <a:solidFill>
                      <a:srgbClr val="FF0000"/>
                    </a:solidFill>
                    <a:latin typeface="Times New Roman"/>
                    <a:ea typeface="SimSun"/>
                  </a:rPr>
                  <a:t>time </a:t>
                </a:r>
                <a:r>
                  <a:rPr lang="en-US" i="1" dirty="0" smtClean="0">
                    <a:solidFill>
                      <a:srgbClr val="FF0000"/>
                    </a:solidFill>
                    <a:latin typeface="Times New Roman"/>
                    <a:ea typeface="SimSun"/>
                  </a:rPr>
                  <a:t>t-1 (from WRF)</a:t>
                </a:r>
                <a:endParaRPr lang="en-US" dirty="0">
                  <a:solidFill>
                    <a:srgbClr val="FF0000"/>
                  </a:solidFill>
                  <a:latin typeface="Times New Roman"/>
                  <a:ea typeface="SimSun"/>
                </a:endParaRPr>
              </a:p>
              <a:p>
                <a:endParaRPr lang="en-US" dirty="0">
                  <a:solidFill>
                    <a:srgbClr val="FF0000"/>
                  </a:solidFill>
                  <a:latin typeface="Times New Roman"/>
                  <a:ea typeface="SimSun"/>
                </a:endParaRPr>
              </a:p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928" y="5105400"/>
                <a:ext cx="8686800" cy="1803058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477000" y="1676400"/>
                <a:ext cx="16465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SimSun"/>
                          <a:cs typeface="Times New Roman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SimSun"/>
                          <a:cs typeface="Times New Roman"/>
                        </a:rPr>
                        <m:t>∪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676400"/>
                <a:ext cx="1646540" cy="36933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33400" y="1676400"/>
                <a:ext cx="16330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SimSun"/>
                          <a:cs typeface="Times New Roman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SimSun"/>
                          <a:cs typeface="Times New Roman"/>
                        </a:rPr>
                        <m:t>∪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676400"/>
                <a:ext cx="1633076" cy="369332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218922"/>
            <a:ext cx="2782455" cy="20272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68036" y="4114800"/>
                <a:ext cx="7428345" cy="55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1,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−1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2,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−1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3,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−2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36" y="4114800"/>
                <a:ext cx="7428345" cy="553165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9545" y="1307068"/>
            <a:ext cx="142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Training area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77000" y="1219200"/>
            <a:ext cx="163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Prediction area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9727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Lead time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Lead time = 30, 60, and 90 min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62000" y="4191000"/>
            <a:ext cx="61722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76400" y="4191000"/>
            <a:ext cx="0" cy="1524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199414" y="4114800"/>
            <a:ext cx="0" cy="1524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81945" y="4114800"/>
            <a:ext cx="0" cy="1524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15000" y="4114800"/>
            <a:ext cx="0" cy="1524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09462" y="4419599"/>
            <a:ext cx="344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</a:t>
            </a:r>
            <a:endParaRPr lang="en-US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43200" y="4442688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</a:t>
            </a:r>
            <a:r>
              <a:rPr lang="en-US" sz="3600" b="1" dirty="0" smtClean="0"/>
              <a:t> -1</a:t>
            </a:r>
            <a:endParaRPr lang="en-US" sz="3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316365" y="4447197"/>
            <a:ext cx="720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</a:t>
            </a:r>
            <a:r>
              <a:rPr lang="en-US" sz="3600" b="1" dirty="0"/>
              <a:t>-</a:t>
            </a:r>
            <a:r>
              <a:rPr lang="en-US" sz="3600" b="1" dirty="0" smtClean="0"/>
              <a:t>2</a:t>
            </a:r>
            <a:endParaRPr lang="en-US" sz="3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10882" y="4447197"/>
            <a:ext cx="808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</a:t>
            </a:r>
            <a:r>
              <a:rPr lang="en-US" sz="3600" b="1" dirty="0" smtClean="0"/>
              <a:t>+1</a:t>
            </a:r>
            <a:endParaRPr lang="en-US" sz="3600" b="1" dirty="0"/>
          </a:p>
        </p:txBody>
      </p:sp>
      <p:sp>
        <p:nvSpPr>
          <p:cNvPr id="21" name="Freeform 20"/>
          <p:cNvSpPr/>
          <p:nvPr/>
        </p:nvSpPr>
        <p:spPr>
          <a:xfrm>
            <a:off x="4481945" y="3097651"/>
            <a:ext cx="1163782" cy="1007338"/>
          </a:xfrm>
          <a:custGeom>
            <a:avLst/>
            <a:gdLst>
              <a:gd name="connsiteX0" fmla="*/ 0 w 1163782"/>
              <a:gd name="connsiteY0" fmla="*/ 1007338 h 1007338"/>
              <a:gd name="connsiteX1" fmla="*/ 332509 w 1163782"/>
              <a:gd name="connsiteY1" fmla="*/ 574 h 1007338"/>
              <a:gd name="connsiteX2" fmla="*/ 1163782 w 1163782"/>
              <a:gd name="connsiteY2" fmla="*/ 850320 h 1007338"/>
              <a:gd name="connsiteX3" fmla="*/ 1163782 w 1163782"/>
              <a:gd name="connsiteY3" fmla="*/ 850320 h 100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782" h="1007338">
                <a:moveTo>
                  <a:pt x="0" y="1007338"/>
                </a:moveTo>
                <a:cubicBezTo>
                  <a:pt x="69272" y="517041"/>
                  <a:pt x="138545" y="26744"/>
                  <a:pt x="332509" y="574"/>
                </a:cubicBezTo>
                <a:cubicBezTo>
                  <a:pt x="526473" y="-25596"/>
                  <a:pt x="1163782" y="850320"/>
                  <a:pt x="1163782" y="850320"/>
                </a:cubicBezTo>
                <a:lnTo>
                  <a:pt x="1163782" y="850320"/>
                </a:lnTo>
              </a:path>
            </a:pathLst>
          </a:custGeom>
          <a:noFill/>
          <a:ln w="508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662545" y="4932218"/>
            <a:ext cx="1487055" cy="508028"/>
          </a:xfrm>
          <a:custGeom>
            <a:avLst/>
            <a:gdLst>
              <a:gd name="connsiteX0" fmla="*/ 0 w 1487055"/>
              <a:gd name="connsiteY0" fmla="*/ 0 h 508028"/>
              <a:gd name="connsiteX1" fmla="*/ 748146 w 1487055"/>
              <a:gd name="connsiteY1" fmla="*/ 508000 h 508028"/>
              <a:gd name="connsiteX2" fmla="*/ 1487055 w 1487055"/>
              <a:gd name="connsiteY2" fmla="*/ 18473 h 50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7055" h="508028">
                <a:moveTo>
                  <a:pt x="0" y="0"/>
                </a:moveTo>
                <a:cubicBezTo>
                  <a:pt x="250152" y="252460"/>
                  <a:pt x="500304" y="504921"/>
                  <a:pt x="748146" y="508000"/>
                </a:cubicBezTo>
                <a:cubicBezTo>
                  <a:pt x="995988" y="511079"/>
                  <a:pt x="1241521" y="264776"/>
                  <a:pt x="1487055" y="184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158836" y="4913745"/>
            <a:ext cx="1366982" cy="609702"/>
          </a:xfrm>
          <a:custGeom>
            <a:avLst/>
            <a:gdLst>
              <a:gd name="connsiteX0" fmla="*/ 0 w 1366982"/>
              <a:gd name="connsiteY0" fmla="*/ 73891 h 609702"/>
              <a:gd name="connsiteX1" fmla="*/ 748146 w 1366982"/>
              <a:gd name="connsiteY1" fmla="*/ 609600 h 609702"/>
              <a:gd name="connsiteX2" fmla="*/ 1339273 w 1366982"/>
              <a:gd name="connsiteY2" fmla="*/ 36946 h 609702"/>
              <a:gd name="connsiteX3" fmla="*/ 1339273 w 1366982"/>
              <a:gd name="connsiteY3" fmla="*/ 36946 h 609702"/>
              <a:gd name="connsiteX4" fmla="*/ 1366982 w 1366982"/>
              <a:gd name="connsiteY4" fmla="*/ 0 h 609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6982" h="609702">
                <a:moveTo>
                  <a:pt x="0" y="73891"/>
                </a:moveTo>
                <a:cubicBezTo>
                  <a:pt x="262467" y="344824"/>
                  <a:pt x="524934" y="615757"/>
                  <a:pt x="748146" y="609600"/>
                </a:cubicBezTo>
                <a:cubicBezTo>
                  <a:pt x="971358" y="603443"/>
                  <a:pt x="1339273" y="36946"/>
                  <a:pt x="1339273" y="36946"/>
                </a:cubicBezTo>
                <a:lnTo>
                  <a:pt x="1339273" y="36946"/>
                </a:lnTo>
                <a:lnTo>
                  <a:pt x="1366982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525818" y="4950691"/>
            <a:ext cx="1163782" cy="572679"/>
          </a:xfrm>
          <a:custGeom>
            <a:avLst/>
            <a:gdLst>
              <a:gd name="connsiteX0" fmla="*/ 0 w 1163782"/>
              <a:gd name="connsiteY0" fmla="*/ 0 h 572679"/>
              <a:gd name="connsiteX1" fmla="*/ 665018 w 1163782"/>
              <a:gd name="connsiteY1" fmla="*/ 572654 h 572679"/>
              <a:gd name="connsiteX2" fmla="*/ 1163782 w 1163782"/>
              <a:gd name="connsiteY2" fmla="*/ 18473 h 57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3782" h="572679">
                <a:moveTo>
                  <a:pt x="0" y="0"/>
                </a:moveTo>
                <a:cubicBezTo>
                  <a:pt x="235527" y="284787"/>
                  <a:pt x="471054" y="569575"/>
                  <a:pt x="665018" y="572654"/>
                </a:cubicBezTo>
                <a:cubicBezTo>
                  <a:pt x="858982" y="575733"/>
                  <a:pt x="1011382" y="297103"/>
                  <a:pt x="1163782" y="184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209800" y="5867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675693" y="5867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063836" y="5867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4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1000</Words>
  <Application>Microsoft Office PowerPoint</Application>
  <PresentationFormat>On-screen Show (4:3)</PresentationFormat>
  <Paragraphs>128</Paragraphs>
  <Slides>22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Office Theme</vt:lpstr>
      <vt:lpstr>2_Office Theme</vt:lpstr>
      <vt:lpstr>5_Office Theme</vt:lpstr>
      <vt:lpstr>Packager Shell Object</vt:lpstr>
      <vt:lpstr>A short term  rainfall prediction algorithm</vt:lpstr>
      <vt:lpstr>Description of the problem</vt:lpstr>
      <vt:lpstr>Objectives </vt:lpstr>
      <vt:lpstr>General description </vt:lpstr>
      <vt:lpstr>The cloud motion vector</vt:lpstr>
      <vt:lpstr>Stages of rainy pixels</vt:lpstr>
      <vt:lpstr>Projecting rainy areas</vt:lpstr>
      <vt:lpstr>Identification of the rainy pixel stages</vt:lpstr>
      <vt:lpstr>Lead time</vt:lpstr>
      <vt:lpstr>Prediction of rainy pixels  (only radar data) </vt:lpstr>
      <vt:lpstr>Rainfall event that occurred on April 17, 2003</vt:lpstr>
      <vt:lpstr>Validation of rainy pixels (only radar data)</vt:lpstr>
      <vt:lpstr>Rainfall prediction model</vt:lpstr>
      <vt:lpstr>PowerPoint Presentation</vt:lpstr>
      <vt:lpstr>Rainfall event that occurred on April 17, 2003</vt:lpstr>
      <vt:lpstr>PowerPoint Presentation</vt:lpstr>
      <vt:lpstr>Results: 24 Hours Cumulated Rainfall </vt:lpstr>
      <vt:lpstr>Summary and future work</vt:lpstr>
      <vt:lpstr>Albedo (3.9μm) (from GOES)</vt:lpstr>
      <vt:lpstr>Effective radius and albedo computed from the lookup tables developed by Lindsey and Grass (2008).  </vt:lpstr>
      <vt:lpstr>Atmospheric instability  K-Index </vt:lpstr>
      <vt:lpstr>Acknowledgments</vt:lpstr>
    </vt:vector>
  </TitlesOfParts>
  <Company>UPR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algorithm for projecting radar rainfall rate</dc:title>
  <dc:creator>Nazario Ramirez</dc:creator>
  <cp:lastModifiedBy>Admin</cp:lastModifiedBy>
  <cp:revision>215</cp:revision>
  <dcterms:created xsi:type="dcterms:W3CDTF">2012-08-31T21:05:02Z</dcterms:created>
  <dcterms:modified xsi:type="dcterms:W3CDTF">2013-06-06T12:36:47Z</dcterms:modified>
</cp:coreProperties>
</file>