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56" r:id="rId2"/>
    <p:sldId id="400" r:id="rId3"/>
    <p:sldId id="457" r:id="rId4"/>
    <p:sldId id="458" r:id="rId5"/>
    <p:sldId id="491" r:id="rId6"/>
    <p:sldId id="461" r:id="rId7"/>
    <p:sldId id="462" r:id="rId8"/>
    <p:sldId id="463" r:id="rId9"/>
    <p:sldId id="464" r:id="rId10"/>
    <p:sldId id="465" r:id="rId11"/>
    <p:sldId id="466" r:id="rId12"/>
    <p:sldId id="484" r:id="rId13"/>
    <p:sldId id="481" r:id="rId14"/>
    <p:sldId id="482" r:id="rId15"/>
    <p:sldId id="478" r:id="rId16"/>
    <p:sldId id="479" r:id="rId17"/>
    <p:sldId id="467" r:id="rId18"/>
    <p:sldId id="490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76F3B-3E4F-4A99-BA2D-6C181BF9E918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D1EF3-FAAE-4B93-80F6-978464B68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5D25D-6C48-4F77-A079-0261857F4BC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3C057-0758-4E22-9BE1-FFABC362E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3C057-0758-4E22-9BE1-FFABC362E2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1EF3-137B-465F-B4F7-8D18E98404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38DBD-94E4-4BD9-8A03-75EC85FE97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3C057-0758-4E22-9BE1-FFABC362E23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3C057-0758-4E22-9BE1-FFABC362E23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3C057-0758-4E22-9BE1-FFABC362E2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3C057-0758-4E22-9BE1-FFABC362E23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D0CFB-049A-46A4-8E73-F819F7D294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3C057-0758-4E22-9BE1-FFABC362E2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D0CFB-049A-46A4-8E73-F819F7D294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1422-566A-488E-B195-D84A50B96A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3C057-0758-4E22-9BE1-FFABC362E2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5179014" y="6513594"/>
            <a:ext cx="3962944" cy="343248"/>
          </a:xfrm>
          <a:prstGeom prst="rect">
            <a:avLst/>
          </a:prstGeom>
          <a:noFill/>
        </p:spPr>
        <p:txBody>
          <a:bodyPr lIns="90553" tIns="45276" rIns="90553" bIns="45276" anchor="b"/>
          <a:lstStyle/>
          <a:p>
            <a:pPr algn="r">
              <a:defRPr/>
            </a:pPr>
            <a:fld id="{5BEF0B82-AA68-41D7-A2D9-CE6BD1940BB5}" type="slidenum">
              <a:rPr lang="en-US" sz="1200"/>
              <a:pPr algn="r">
                <a:defRPr/>
              </a:pPr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1422-566A-488E-B195-D84A50B96A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3C057-0758-4E22-9BE1-FFABC362E2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ED2E-DC2A-4356-AD02-C9DAF0BA3863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88F0-FAB4-461C-8459-2458ACDD0D53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C865-B487-4104-AC4C-FDC9B49B0CF0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A6A7-2F2D-427E-8E7F-66A7452D247D}" type="datetime1">
              <a:rPr lang="en-US" smtClean="0"/>
              <a:pPr>
                <a:defRPr/>
              </a:pPr>
              <a:t>6/5/2013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4E39E-2944-400D-98B8-C805046AC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4C952-2F01-458A-B9B9-DB085B42CB75}" type="datetime1">
              <a:rPr lang="en-US" smtClean="0"/>
              <a:pPr>
                <a:defRPr/>
              </a:pPr>
              <a:t>6/5/2013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F1CC5-C9CD-4F69-8F6C-0BD3E5C19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2F9-755D-465F-826B-120E8E347133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F421-F9EC-4519-89E9-1CC450FF01B2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2BC8-01FD-4126-8BD8-9BB8AE8FB3CA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018E-4035-404B-BF7D-9A7B9E5870CF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006-F6D1-48C3-8C44-BB3415C43062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E56F-2CF8-4B5D-9F20-2608290CB2FE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B36-4816-4963-9789-1EA7127812A7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1FCE-F80B-44DD-8548-DEBF8F5AC831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B6DBF-813B-4BD3-8ECF-40B27727914E}" type="datetime1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7169D-50AE-48D4-8621-6342C8B2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tchwatersector.com/news/wp-content/uploads/2012/11/dws-sandy-aerial-jersey-coast-mantoloking-breach-525px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dutchwatersector.com/news/wp-content/uploads/2012/11/dws-sandy-aerial-jersey-coast-mantoloking-breach-525p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-30185"/>
            <a:ext cx="8077200" cy="597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174625"/>
            <a:ext cx="8077200" cy="147002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Preparation, Response, and Recovery – Early Lessons from the Response to Hurricane Sandy in New York City: From Climate Non-</a:t>
            </a:r>
            <a:r>
              <a:rPr lang="en-US" sz="2800" b="1" dirty="0" err="1" smtClean="0">
                <a:solidFill>
                  <a:srgbClr val="FF0000"/>
                </a:solidFill>
              </a:rPr>
              <a:t>Stationarity</a:t>
            </a:r>
            <a:r>
              <a:rPr lang="en-US" sz="2800" b="1" dirty="0" smtClean="0">
                <a:solidFill>
                  <a:srgbClr val="FF0000"/>
                </a:solidFill>
              </a:rPr>
              <a:t> to Policy Non-</a:t>
            </a:r>
            <a:r>
              <a:rPr lang="en-US" sz="2800" b="1" dirty="0" err="1" smtClean="0">
                <a:solidFill>
                  <a:srgbClr val="FF0000"/>
                </a:solidFill>
              </a:rPr>
              <a:t>Stationarity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8839200" cy="144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William Solecki, CUNY – Hunter College and co-Chair of NPCC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8th Annual NOAA‐CREST Symposium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Climate and Extreme Weather Impacts on Urban Coastal Communities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6 June 2013</a:t>
            </a:r>
          </a:p>
          <a:p>
            <a:pPr>
              <a:spcBef>
                <a:spcPts val="0"/>
              </a:spcBef>
            </a:pPr>
            <a:endParaRPr lang="en-US" sz="2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4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UNY and Hunter Logo v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15000"/>
            <a:ext cx="1219200" cy="1102421"/>
          </a:xfrm>
          <a:prstGeom prst="rect">
            <a:avLst/>
          </a:prstGeom>
        </p:spPr>
      </p:pic>
      <p:pic>
        <p:nvPicPr>
          <p:cNvPr id="9" name="Picture 5" descr="CISC Logo as of 10-25-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6019800"/>
            <a:ext cx="2286000" cy="78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NYC Special Initiative for Rebuilding and Resiliency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Addresses how to rebuild New York City to be more resilient in the wake of Sandy but with a long‐term focus on:</a:t>
            </a:r>
          </a:p>
          <a:p>
            <a:pPr lvl="1"/>
            <a:r>
              <a:rPr lang="en-US" dirty="0" smtClean="0"/>
              <a:t>1) how to rebuild locally; and</a:t>
            </a:r>
          </a:p>
          <a:p>
            <a:pPr lvl="1"/>
            <a:r>
              <a:rPr lang="en-US" dirty="0" smtClean="0"/>
              <a:t>2) how to improve citywide infrastructure and building resilience</a:t>
            </a:r>
          </a:p>
          <a:p>
            <a:r>
              <a:rPr lang="en-US" dirty="0" smtClean="0"/>
              <a:t>A comprehensive report that will address these challenges by investigating three key questions:</a:t>
            </a:r>
          </a:p>
          <a:p>
            <a:pPr lvl="1"/>
            <a:r>
              <a:rPr lang="en-US" dirty="0" smtClean="0"/>
              <a:t>What happened during and after Sandy and why?</a:t>
            </a:r>
          </a:p>
          <a:p>
            <a:pPr lvl="1"/>
            <a:r>
              <a:rPr lang="en-US" dirty="0" smtClean="0"/>
              <a:t>What is the likely risk to NYC as the climate changes and the threat of future storms and severe weather increases?</a:t>
            </a:r>
          </a:p>
          <a:p>
            <a:pPr lvl="1"/>
            <a:r>
              <a:rPr lang="en-US" dirty="0" smtClean="0"/>
              <a:t>What to do in the coastal neighborhoods and citywide infrastructure</a:t>
            </a:r>
          </a:p>
          <a:p>
            <a:r>
              <a:rPr lang="en-US" dirty="0" smtClean="0"/>
              <a:t>Report to be released </a:t>
            </a:r>
            <a:r>
              <a:rPr lang="en-US" dirty="0" smtClean="0"/>
              <a:t>later this month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Post Hurricane Sandy Adaptation</a:t>
            </a:r>
            <a:br>
              <a:rPr lang="en-US" sz="3200" dirty="0" smtClean="0"/>
            </a:br>
            <a:r>
              <a:rPr lang="en-US" sz="3200" dirty="0" smtClean="0"/>
              <a:t>Emerging Challenges and Opportunities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019800"/>
          </a:xfrm>
        </p:spPr>
        <p:txBody>
          <a:bodyPr>
            <a:normAutofit fontScale="32500" lnSpcReduction="20000"/>
          </a:bodyPr>
          <a:lstStyle/>
          <a:p>
            <a:r>
              <a:rPr lang="en-US" sz="6000" dirty="0" smtClean="0"/>
              <a:t>Baseline climate science data (and modeling if possible)</a:t>
            </a:r>
          </a:p>
          <a:p>
            <a:endParaRPr lang="en-US" sz="6000" dirty="0" smtClean="0"/>
          </a:p>
          <a:p>
            <a:r>
              <a:rPr lang="en-US" sz="6000" dirty="0" smtClean="0"/>
              <a:t>Rapid assessment strategy of impacts, vulnerabilities, opportunities for increased resiliency</a:t>
            </a:r>
          </a:p>
          <a:p>
            <a:endParaRPr lang="en-US" sz="6000" dirty="0" smtClean="0"/>
          </a:p>
          <a:p>
            <a:r>
              <a:rPr lang="en-US" sz="6000" dirty="0" smtClean="0"/>
              <a:t>Long term goal (e.g. resilience) as frame for action</a:t>
            </a:r>
          </a:p>
          <a:p>
            <a:endParaRPr lang="en-US" sz="6000" dirty="0" smtClean="0"/>
          </a:p>
          <a:p>
            <a:r>
              <a:rPr lang="en-US" sz="6000" dirty="0" smtClean="0"/>
              <a:t>Interagency cooperation (within govt. and across governments)</a:t>
            </a:r>
          </a:p>
          <a:p>
            <a:endParaRPr lang="en-US" sz="6000" dirty="0" smtClean="0"/>
          </a:p>
          <a:p>
            <a:r>
              <a:rPr lang="en-US" sz="6000" dirty="0" smtClean="0"/>
              <a:t>Integrate new risk and hazard measures</a:t>
            </a:r>
          </a:p>
          <a:p>
            <a:endParaRPr lang="en-US" sz="6000" dirty="0" smtClean="0"/>
          </a:p>
          <a:p>
            <a:r>
              <a:rPr lang="en-US" sz="6000" dirty="0" smtClean="0"/>
              <a:t>Climate protection levels – access codes, standards, and regulations, and monitoring and indicators for climate change robustness</a:t>
            </a:r>
          </a:p>
          <a:p>
            <a:endParaRPr lang="en-US" sz="6000" dirty="0" smtClean="0"/>
          </a:p>
          <a:p>
            <a:r>
              <a:rPr lang="en-US" sz="6000" dirty="0" smtClean="0"/>
              <a:t>System perspective – identify tipping points/cascade impacts and vulnerabilities</a:t>
            </a:r>
          </a:p>
          <a:p>
            <a:endParaRPr lang="en-US" sz="6000" dirty="0" smtClean="0"/>
          </a:p>
          <a:p>
            <a:r>
              <a:rPr lang="en-US" sz="6000" dirty="0" smtClean="0"/>
              <a:t>Better understanding of the climate science data, mapping uncertainties, and cost estimates</a:t>
            </a:r>
          </a:p>
          <a:p>
            <a:endParaRPr lang="en-US" sz="6000" dirty="0" smtClean="0"/>
          </a:p>
          <a:p>
            <a:r>
              <a:rPr lang="en-US" sz="6000" dirty="0" smtClean="0"/>
              <a:t>Promote greater post extreme event learning – pushing open the policy window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8F68-5CBE-4BDB-BEA5-4CAEB7088D0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8"/>
          <p:cNvSpPr>
            <a:spLocks noChangeArrowheads="1"/>
          </p:cNvSpPr>
          <p:nvPr/>
        </p:nvSpPr>
        <p:spPr bwMode="auto">
          <a:xfrm>
            <a:off x="7391400" y="4953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838200" y="3429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 flipV="1">
            <a:off x="838200" y="838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838200" y="6248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 flipV="1">
            <a:off x="838200" y="3810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4953000" y="6248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 flipV="1">
            <a:off x="4953000" y="3810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1676400" y="33670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Conditions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1676400" y="6172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Conditions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715000" y="6172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Conditions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 rot="-5400000">
            <a:off x="-370681" y="1683544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System State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 rot="-5400000">
            <a:off x="-361950" y="4570413"/>
            <a:ext cx="203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System State</a:t>
            </a: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 rot="-5400000">
            <a:off x="3879058" y="48077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System State</a:t>
            </a:r>
          </a:p>
        </p:txBody>
      </p:sp>
      <p:sp>
        <p:nvSpPr>
          <p:cNvPr id="9231" name="Freeform 14"/>
          <p:cNvSpPr>
            <a:spLocks/>
          </p:cNvSpPr>
          <p:nvPr/>
        </p:nvSpPr>
        <p:spPr bwMode="auto">
          <a:xfrm>
            <a:off x="914400" y="1447800"/>
            <a:ext cx="2743200" cy="1676400"/>
          </a:xfrm>
          <a:custGeom>
            <a:avLst/>
            <a:gdLst>
              <a:gd name="T0" fmla="*/ 0 w 1728"/>
              <a:gd name="T1" fmla="*/ 0 h 1056"/>
              <a:gd name="T2" fmla="*/ 2147483647 w 1728"/>
              <a:gd name="T3" fmla="*/ 2147483647 h 1056"/>
              <a:gd name="T4" fmla="*/ 2147483647 w 1728"/>
              <a:gd name="T5" fmla="*/ 2147483647 h 1056"/>
              <a:gd name="T6" fmla="*/ 0 60000 65536"/>
              <a:gd name="T7" fmla="*/ 0 60000 65536"/>
              <a:gd name="T8" fmla="*/ 0 60000 65536"/>
              <a:gd name="T9" fmla="*/ 0 w 1728"/>
              <a:gd name="T10" fmla="*/ 0 h 1056"/>
              <a:gd name="T11" fmla="*/ 1728 w 172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1056">
                <a:moveTo>
                  <a:pt x="0" y="0"/>
                </a:moveTo>
                <a:cubicBezTo>
                  <a:pt x="384" y="296"/>
                  <a:pt x="768" y="592"/>
                  <a:pt x="1056" y="768"/>
                </a:cubicBezTo>
                <a:cubicBezTo>
                  <a:pt x="1344" y="944"/>
                  <a:pt x="1536" y="1000"/>
                  <a:pt x="1728" y="10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Freeform 15"/>
          <p:cNvSpPr>
            <a:spLocks/>
          </p:cNvSpPr>
          <p:nvPr/>
        </p:nvSpPr>
        <p:spPr bwMode="auto">
          <a:xfrm>
            <a:off x="914400" y="4178300"/>
            <a:ext cx="2743200" cy="1841500"/>
          </a:xfrm>
          <a:custGeom>
            <a:avLst/>
            <a:gdLst>
              <a:gd name="T0" fmla="*/ 0 w 1728"/>
              <a:gd name="T1" fmla="*/ 2147483647 h 1160"/>
              <a:gd name="T2" fmla="*/ 2147483647 w 1728"/>
              <a:gd name="T3" fmla="*/ 2147483647 h 1160"/>
              <a:gd name="T4" fmla="*/ 2147483647 w 1728"/>
              <a:gd name="T5" fmla="*/ 2147483647 h 1160"/>
              <a:gd name="T6" fmla="*/ 2147483647 w 1728"/>
              <a:gd name="T7" fmla="*/ 2147483647 h 1160"/>
              <a:gd name="T8" fmla="*/ 2147483647 w 1728"/>
              <a:gd name="T9" fmla="*/ 2147483647 h 1160"/>
              <a:gd name="T10" fmla="*/ 2147483647 w 1728"/>
              <a:gd name="T11" fmla="*/ 2147483647 h 1160"/>
              <a:gd name="T12" fmla="*/ 2147483647 w 1728"/>
              <a:gd name="T13" fmla="*/ 2147483647 h 1160"/>
              <a:gd name="T14" fmla="*/ 2147483647 w 1728"/>
              <a:gd name="T15" fmla="*/ 2147483647 h 1160"/>
              <a:gd name="T16" fmla="*/ 2147483647 w 1728"/>
              <a:gd name="T17" fmla="*/ 2147483647 h 1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8"/>
              <a:gd name="T28" fmla="*/ 0 h 1160"/>
              <a:gd name="T29" fmla="*/ 1728 w 1728"/>
              <a:gd name="T30" fmla="*/ 1160 h 1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8" h="1160">
                <a:moveTo>
                  <a:pt x="0" y="8"/>
                </a:moveTo>
                <a:cubicBezTo>
                  <a:pt x="112" y="4"/>
                  <a:pt x="224" y="0"/>
                  <a:pt x="336" y="8"/>
                </a:cubicBezTo>
                <a:cubicBezTo>
                  <a:pt x="448" y="16"/>
                  <a:pt x="568" y="32"/>
                  <a:pt x="672" y="56"/>
                </a:cubicBezTo>
                <a:cubicBezTo>
                  <a:pt x="776" y="80"/>
                  <a:pt x="888" y="104"/>
                  <a:pt x="960" y="152"/>
                </a:cubicBezTo>
                <a:cubicBezTo>
                  <a:pt x="1032" y="200"/>
                  <a:pt x="1072" y="248"/>
                  <a:pt x="1104" y="344"/>
                </a:cubicBezTo>
                <a:cubicBezTo>
                  <a:pt x="1136" y="440"/>
                  <a:pt x="1136" y="616"/>
                  <a:pt x="1152" y="728"/>
                </a:cubicBezTo>
                <a:cubicBezTo>
                  <a:pt x="1168" y="840"/>
                  <a:pt x="1160" y="952"/>
                  <a:pt x="1200" y="1016"/>
                </a:cubicBezTo>
                <a:cubicBezTo>
                  <a:pt x="1240" y="1080"/>
                  <a:pt x="1304" y="1088"/>
                  <a:pt x="1392" y="1112"/>
                </a:cubicBezTo>
                <a:cubicBezTo>
                  <a:pt x="1480" y="1136"/>
                  <a:pt x="1604" y="1148"/>
                  <a:pt x="1728" y="11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Freeform 16"/>
          <p:cNvSpPr>
            <a:spLocks/>
          </p:cNvSpPr>
          <p:nvPr/>
        </p:nvSpPr>
        <p:spPr bwMode="auto">
          <a:xfrm>
            <a:off x="5003800" y="4406900"/>
            <a:ext cx="2463800" cy="546100"/>
          </a:xfrm>
          <a:custGeom>
            <a:avLst/>
            <a:gdLst>
              <a:gd name="T0" fmla="*/ 0 w 1552"/>
              <a:gd name="T1" fmla="*/ 2147483647 h 344"/>
              <a:gd name="T2" fmla="*/ 2147483647 w 1552"/>
              <a:gd name="T3" fmla="*/ 2147483647 h 344"/>
              <a:gd name="T4" fmla="*/ 2147483647 w 1552"/>
              <a:gd name="T5" fmla="*/ 2147483647 h 344"/>
              <a:gd name="T6" fmla="*/ 2147483647 w 1552"/>
              <a:gd name="T7" fmla="*/ 2147483647 h 344"/>
              <a:gd name="T8" fmla="*/ 2147483647 w 1552"/>
              <a:gd name="T9" fmla="*/ 2147483647 h 344"/>
              <a:gd name="T10" fmla="*/ 2147483647 w 1552"/>
              <a:gd name="T11" fmla="*/ 2147483647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2"/>
              <a:gd name="T19" fmla="*/ 0 h 344"/>
              <a:gd name="T20" fmla="*/ 1552 w 1552"/>
              <a:gd name="T21" fmla="*/ 344 h 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2" h="344">
                <a:moveTo>
                  <a:pt x="0" y="8"/>
                </a:moveTo>
                <a:cubicBezTo>
                  <a:pt x="240" y="4"/>
                  <a:pt x="480" y="0"/>
                  <a:pt x="672" y="8"/>
                </a:cubicBezTo>
                <a:cubicBezTo>
                  <a:pt x="864" y="16"/>
                  <a:pt x="1024" y="32"/>
                  <a:pt x="1152" y="56"/>
                </a:cubicBezTo>
                <a:cubicBezTo>
                  <a:pt x="1280" y="80"/>
                  <a:pt x="1376" y="112"/>
                  <a:pt x="1440" y="152"/>
                </a:cubicBezTo>
                <a:cubicBezTo>
                  <a:pt x="1504" y="192"/>
                  <a:pt x="1520" y="264"/>
                  <a:pt x="1536" y="296"/>
                </a:cubicBezTo>
                <a:cubicBezTo>
                  <a:pt x="1552" y="328"/>
                  <a:pt x="1544" y="336"/>
                  <a:pt x="1536" y="34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Freeform 17"/>
          <p:cNvSpPr>
            <a:spLocks/>
          </p:cNvSpPr>
          <p:nvPr/>
        </p:nvSpPr>
        <p:spPr bwMode="auto">
          <a:xfrm>
            <a:off x="5791200" y="5562600"/>
            <a:ext cx="2133600" cy="393700"/>
          </a:xfrm>
          <a:custGeom>
            <a:avLst/>
            <a:gdLst>
              <a:gd name="T0" fmla="*/ 0 w 1344"/>
              <a:gd name="T1" fmla="*/ 0 h 248"/>
              <a:gd name="T2" fmla="*/ 2147483647 w 1344"/>
              <a:gd name="T3" fmla="*/ 2147483647 h 248"/>
              <a:gd name="T4" fmla="*/ 2147483647 w 1344"/>
              <a:gd name="T5" fmla="*/ 2147483647 h 248"/>
              <a:gd name="T6" fmla="*/ 2147483647 w 1344"/>
              <a:gd name="T7" fmla="*/ 2147483647 h 248"/>
              <a:gd name="T8" fmla="*/ 2147483647 w 1344"/>
              <a:gd name="T9" fmla="*/ 2147483647 h 248"/>
              <a:gd name="T10" fmla="*/ 2147483647 w 1344"/>
              <a:gd name="T11" fmla="*/ 2147483647 h 248"/>
              <a:gd name="T12" fmla="*/ 2147483647 w 1344"/>
              <a:gd name="T13" fmla="*/ 2147483647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44"/>
              <a:gd name="T22" fmla="*/ 0 h 248"/>
              <a:gd name="T23" fmla="*/ 1344 w 1344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44" h="248">
                <a:moveTo>
                  <a:pt x="0" y="0"/>
                </a:moveTo>
                <a:cubicBezTo>
                  <a:pt x="4" y="76"/>
                  <a:pt x="8" y="152"/>
                  <a:pt x="48" y="192"/>
                </a:cubicBezTo>
                <a:cubicBezTo>
                  <a:pt x="88" y="232"/>
                  <a:pt x="144" y="232"/>
                  <a:pt x="240" y="240"/>
                </a:cubicBezTo>
                <a:cubicBezTo>
                  <a:pt x="336" y="248"/>
                  <a:pt x="512" y="240"/>
                  <a:pt x="624" y="240"/>
                </a:cubicBezTo>
                <a:cubicBezTo>
                  <a:pt x="736" y="240"/>
                  <a:pt x="816" y="240"/>
                  <a:pt x="912" y="240"/>
                </a:cubicBezTo>
                <a:cubicBezTo>
                  <a:pt x="1008" y="240"/>
                  <a:pt x="1128" y="240"/>
                  <a:pt x="1200" y="240"/>
                </a:cubicBezTo>
                <a:cubicBezTo>
                  <a:pt x="1272" y="240"/>
                  <a:pt x="1308" y="240"/>
                  <a:pt x="1344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Freeform 18"/>
          <p:cNvSpPr>
            <a:spLocks/>
          </p:cNvSpPr>
          <p:nvPr/>
        </p:nvSpPr>
        <p:spPr bwMode="auto">
          <a:xfrm>
            <a:off x="5791200" y="4953000"/>
            <a:ext cx="1676400" cy="609600"/>
          </a:xfrm>
          <a:custGeom>
            <a:avLst/>
            <a:gdLst>
              <a:gd name="T0" fmla="*/ 2147483647 w 1056"/>
              <a:gd name="T1" fmla="*/ 0 h 384"/>
              <a:gd name="T2" fmla="*/ 2147483647 w 1056"/>
              <a:gd name="T3" fmla="*/ 2147483647 h 384"/>
              <a:gd name="T4" fmla="*/ 2147483647 w 1056"/>
              <a:gd name="T5" fmla="*/ 2147483647 h 384"/>
              <a:gd name="T6" fmla="*/ 2147483647 w 1056"/>
              <a:gd name="T7" fmla="*/ 2147483647 h 384"/>
              <a:gd name="T8" fmla="*/ 2147483647 w 1056"/>
              <a:gd name="T9" fmla="*/ 2147483647 h 384"/>
              <a:gd name="T10" fmla="*/ 2147483647 w 1056"/>
              <a:gd name="T11" fmla="*/ 2147483647 h 384"/>
              <a:gd name="T12" fmla="*/ 2147483647 w 1056"/>
              <a:gd name="T13" fmla="*/ 2147483647 h 384"/>
              <a:gd name="T14" fmla="*/ 0 w 1056"/>
              <a:gd name="T15" fmla="*/ 2147483647 h 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6"/>
              <a:gd name="T25" fmla="*/ 0 h 384"/>
              <a:gd name="T26" fmla="*/ 1056 w 1056"/>
              <a:gd name="T27" fmla="*/ 384 h 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6" h="384">
                <a:moveTo>
                  <a:pt x="1056" y="0"/>
                </a:moveTo>
                <a:cubicBezTo>
                  <a:pt x="1048" y="76"/>
                  <a:pt x="1040" y="152"/>
                  <a:pt x="1008" y="192"/>
                </a:cubicBezTo>
                <a:cubicBezTo>
                  <a:pt x="976" y="232"/>
                  <a:pt x="944" y="224"/>
                  <a:pt x="864" y="240"/>
                </a:cubicBezTo>
                <a:cubicBezTo>
                  <a:pt x="784" y="256"/>
                  <a:pt x="624" y="280"/>
                  <a:pt x="528" y="288"/>
                </a:cubicBezTo>
                <a:cubicBezTo>
                  <a:pt x="432" y="296"/>
                  <a:pt x="360" y="288"/>
                  <a:pt x="288" y="288"/>
                </a:cubicBezTo>
                <a:cubicBezTo>
                  <a:pt x="216" y="288"/>
                  <a:pt x="136" y="280"/>
                  <a:pt x="96" y="288"/>
                </a:cubicBezTo>
                <a:cubicBezTo>
                  <a:pt x="56" y="296"/>
                  <a:pt x="64" y="320"/>
                  <a:pt x="48" y="336"/>
                </a:cubicBezTo>
                <a:cubicBezTo>
                  <a:pt x="32" y="352"/>
                  <a:pt x="16" y="368"/>
                  <a:pt x="0" y="38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Oval 19"/>
          <p:cNvSpPr>
            <a:spLocks noChangeArrowheads="1"/>
          </p:cNvSpPr>
          <p:nvPr/>
        </p:nvSpPr>
        <p:spPr bwMode="auto">
          <a:xfrm>
            <a:off x="73914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Oval 20"/>
          <p:cNvSpPr>
            <a:spLocks noChangeArrowheads="1"/>
          </p:cNvSpPr>
          <p:nvPr/>
        </p:nvSpPr>
        <p:spPr bwMode="auto">
          <a:xfrm>
            <a:off x="57912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Text Box 21"/>
          <p:cNvSpPr txBox="1">
            <a:spLocks noChangeArrowheads="1"/>
          </p:cNvSpPr>
          <p:nvPr/>
        </p:nvSpPr>
        <p:spPr bwMode="auto">
          <a:xfrm>
            <a:off x="7467600" y="48768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F2</a:t>
            </a:r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>
            <a:off x="5410200" y="5334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F1</a:t>
            </a:r>
          </a:p>
        </p:txBody>
      </p:sp>
      <p:sp>
        <p:nvSpPr>
          <p:cNvPr id="9240" name="Text Box 23"/>
          <p:cNvSpPr txBox="1">
            <a:spLocks noChangeArrowheads="1"/>
          </p:cNvSpPr>
          <p:nvPr/>
        </p:nvSpPr>
        <p:spPr bwMode="auto">
          <a:xfrm>
            <a:off x="4343400" y="603250"/>
            <a:ext cx="45720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1800" b="1" dirty="0"/>
              <a:t>Transitions in Equilibrium State (Line)  Response to Different Types  of  </a:t>
            </a:r>
            <a:r>
              <a:rPr lang="en-US" sz="1800" b="1" dirty="0" smtClean="0"/>
              <a:t>Perturbations </a:t>
            </a:r>
            <a:endParaRPr lang="en-US" sz="1800" b="1" dirty="0"/>
          </a:p>
          <a:p>
            <a:pPr marL="228600" indent="-228600">
              <a:spcBef>
                <a:spcPct val="50000"/>
              </a:spcBef>
              <a:buFontTx/>
              <a:buAutoNum type="alphaLcPeriod"/>
            </a:pPr>
            <a:r>
              <a:rPr lang="en-US" sz="1800" dirty="0"/>
              <a:t>Affecting an almost linearly responding system</a:t>
            </a:r>
          </a:p>
          <a:p>
            <a:pPr marL="228600" indent="-228600">
              <a:spcBef>
                <a:spcPct val="50000"/>
              </a:spcBef>
              <a:buFontTx/>
              <a:buAutoNum type="alphaLcPeriod"/>
            </a:pPr>
            <a:r>
              <a:rPr lang="en-US" sz="1800" dirty="0"/>
              <a:t>Across a non-catastrophic threshold</a:t>
            </a:r>
          </a:p>
          <a:p>
            <a:pPr marL="228600" indent="-228600">
              <a:spcBef>
                <a:spcPct val="50000"/>
              </a:spcBef>
              <a:buFontTx/>
              <a:buAutoNum type="alphaLcPeriod"/>
            </a:pPr>
            <a:r>
              <a:rPr lang="en-US" sz="1800" dirty="0"/>
              <a:t>Across a catastrophic bifurcation threshold to alternative stable state (</a:t>
            </a:r>
            <a:r>
              <a:rPr lang="en-US" sz="1800" dirty="0">
                <a:solidFill>
                  <a:srgbClr val="FF0000"/>
                </a:solidFill>
              </a:rPr>
              <a:t>a critical transition</a:t>
            </a:r>
            <a:r>
              <a:rPr lang="en-US" sz="1800" dirty="0"/>
              <a:t>) </a:t>
            </a:r>
          </a:p>
        </p:txBody>
      </p:sp>
      <p:sp>
        <p:nvSpPr>
          <p:cNvPr id="9241" name="Line 24"/>
          <p:cNvSpPr>
            <a:spLocks noChangeShapeType="1"/>
          </p:cNvSpPr>
          <p:nvPr/>
        </p:nvSpPr>
        <p:spPr bwMode="auto">
          <a:xfrm flipV="1">
            <a:off x="17526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25"/>
          <p:cNvSpPr>
            <a:spLocks noChangeShapeType="1"/>
          </p:cNvSpPr>
          <p:nvPr/>
        </p:nvSpPr>
        <p:spPr bwMode="auto">
          <a:xfrm>
            <a:off x="1676400" y="144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26"/>
          <p:cNvSpPr>
            <a:spLocks noChangeShapeType="1"/>
          </p:cNvSpPr>
          <p:nvPr/>
        </p:nvSpPr>
        <p:spPr bwMode="auto">
          <a:xfrm flipV="1">
            <a:off x="12954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4" name="Line 27"/>
          <p:cNvSpPr>
            <a:spLocks noChangeShapeType="1"/>
          </p:cNvSpPr>
          <p:nvPr/>
        </p:nvSpPr>
        <p:spPr bwMode="auto">
          <a:xfrm>
            <a:off x="31242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5" name="Line 28"/>
          <p:cNvSpPr>
            <a:spLocks noChangeShapeType="1"/>
          </p:cNvSpPr>
          <p:nvPr/>
        </p:nvSpPr>
        <p:spPr bwMode="auto">
          <a:xfrm>
            <a:off x="52578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6" name="Line 29"/>
          <p:cNvSpPr>
            <a:spLocks noChangeShapeType="1"/>
          </p:cNvSpPr>
          <p:nvPr/>
        </p:nvSpPr>
        <p:spPr bwMode="auto">
          <a:xfrm>
            <a:off x="6324600" y="4114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7" name="Line 30"/>
          <p:cNvSpPr>
            <a:spLocks noChangeShapeType="1"/>
          </p:cNvSpPr>
          <p:nvPr/>
        </p:nvSpPr>
        <p:spPr bwMode="auto">
          <a:xfrm>
            <a:off x="7848600" y="464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8" name="Line 31"/>
          <p:cNvSpPr>
            <a:spLocks noChangeShapeType="1"/>
          </p:cNvSpPr>
          <p:nvPr/>
        </p:nvSpPr>
        <p:spPr bwMode="auto">
          <a:xfrm flipV="1">
            <a:off x="65532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9" name="Line 32"/>
          <p:cNvSpPr>
            <a:spLocks noChangeShapeType="1"/>
          </p:cNvSpPr>
          <p:nvPr/>
        </p:nvSpPr>
        <p:spPr bwMode="auto">
          <a:xfrm>
            <a:off x="6553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0" name="Line 33"/>
          <p:cNvSpPr>
            <a:spLocks noChangeShapeType="1"/>
          </p:cNvSpPr>
          <p:nvPr/>
        </p:nvSpPr>
        <p:spPr bwMode="auto">
          <a:xfrm>
            <a:off x="75438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1" name="Line 34"/>
          <p:cNvSpPr>
            <a:spLocks noChangeShapeType="1"/>
          </p:cNvSpPr>
          <p:nvPr/>
        </p:nvSpPr>
        <p:spPr bwMode="auto">
          <a:xfrm flipV="1">
            <a:off x="75438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2" name="Line 35"/>
          <p:cNvSpPr>
            <a:spLocks noChangeShapeType="1"/>
          </p:cNvSpPr>
          <p:nvPr/>
        </p:nvSpPr>
        <p:spPr bwMode="auto">
          <a:xfrm flipV="1">
            <a:off x="54102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3" name="Line 36"/>
          <p:cNvSpPr>
            <a:spLocks noChangeShapeType="1"/>
          </p:cNvSpPr>
          <p:nvPr/>
        </p:nvSpPr>
        <p:spPr bwMode="auto">
          <a:xfrm flipV="1">
            <a:off x="6324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4" name="Rectangle 37"/>
          <p:cNvSpPr>
            <a:spLocks noChangeArrowheads="1"/>
          </p:cNvSpPr>
          <p:nvPr/>
        </p:nvSpPr>
        <p:spPr bwMode="auto">
          <a:xfrm>
            <a:off x="6781800" y="6596390"/>
            <a:ext cx="22477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/>
              <a:t>Adapted from  Scheffer 2009</a:t>
            </a:r>
          </a:p>
        </p:txBody>
      </p:sp>
      <p:sp>
        <p:nvSpPr>
          <p:cNvPr id="9255" name="Text Box 38"/>
          <p:cNvSpPr txBox="1">
            <a:spLocks noChangeArrowheads="1"/>
          </p:cNvSpPr>
          <p:nvPr/>
        </p:nvSpPr>
        <p:spPr bwMode="auto">
          <a:xfrm>
            <a:off x="228600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a.</a:t>
            </a:r>
          </a:p>
        </p:txBody>
      </p:sp>
      <p:sp>
        <p:nvSpPr>
          <p:cNvPr id="9256" name="Text Box 39"/>
          <p:cNvSpPr txBox="1">
            <a:spLocks noChangeArrowheads="1"/>
          </p:cNvSpPr>
          <p:nvPr/>
        </p:nvSpPr>
        <p:spPr bwMode="auto">
          <a:xfrm>
            <a:off x="381000" y="601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b.</a:t>
            </a:r>
          </a:p>
        </p:txBody>
      </p:sp>
      <p:sp>
        <p:nvSpPr>
          <p:cNvPr id="9257" name="Text Box 40"/>
          <p:cNvSpPr txBox="1">
            <a:spLocks noChangeArrowheads="1"/>
          </p:cNvSpPr>
          <p:nvPr/>
        </p:nvSpPr>
        <p:spPr bwMode="auto">
          <a:xfrm>
            <a:off x="4495800" y="601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c.</a:t>
            </a:r>
          </a:p>
        </p:txBody>
      </p:sp>
      <p:sp>
        <p:nvSpPr>
          <p:cNvPr id="9258" name="Line 41"/>
          <p:cNvSpPr>
            <a:spLocks noChangeShapeType="1"/>
          </p:cNvSpPr>
          <p:nvPr/>
        </p:nvSpPr>
        <p:spPr bwMode="auto">
          <a:xfrm>
            <a:off x="1143000" y="16002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9" name="Line 42"/>
          <p:cNvSpPr>
            <a:spLocks noChangeShapeType="1"/>
          </p:cNvSpPr>
          <p:nvPr/>
        </p:nvSpPr>
        <p:spPr bwMode="auto">
          <a:xfrm>
            <a:off x="3352800" y="16764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60" name="Line 43"/>
          <p:cNvSpPr>
            <a:spLocks noChangeShapeType="1"/>
          </p:cNvSpPr>
          <p:nvPr/>
        </p:nvSpPr>
        <p:spPr bwMode="auto">
          <a:xfrm>
            <a:off x="2514600" y="4419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>
            <a:off x="2971800" y="4495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1295400" y="838200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Large external change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2971800" y="3916362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Small forcing</a:t>
            </a:r>
          </a:p>
        </p:txBody>
      </p:sp>
      <p:sp>
        <p:nvSpPr>
          <p:cNvPr id="9264" name="Line 49"/>
          <p:cNvSpPr>
            <a:spLocks noChangeShapeType="1"/>
          </p:cNvSpPr>
          <p:nvPr/>
        </p:nvSpPr>
        <p:spPr bwMode="auto">
          <a:xfrm flipV="1">
            <a:off x="12192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65" name="Line 50"/>
          <p:cNvSpPr>
            <a:spLocks noChangeShapeType="1"/>
          </p:cNvSpPr>
          <p:nvPr/>
        </p:nvSpPr>
        <p:spPr bwMode="auto">
          <a:xfrm flipV="1">
            <a:off x="22860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66" name="Line 51"/>
          <p:cNvSpPr>
            <a:spLocks noChangeShapeType="1"/>
          </p:cNvSpPr>
          <p:nvPr/>
        </p:nvSpPr>
        <p:spPr bwMode="auto">
          <a:xfrm flipV="1">
            <a:off x="2819400" y="2895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67" name="Line 52"/>
          <p:cNvSpPr>
            <a:spLocks noChangeShapeType="1"/>
          </p:cNvSpPr>
          <p:nvPr/>
        </p:nvSpPr>
        <p:spPr bwMode="auto">
          <a:xfrm>
            <a:off x="2133600" y="175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68" name="Line 53"/>
          <p:cNvSpPr>
            <a:spLocks noChangeShapeType="1"/>
          </p:cNvSpPr>
          <p:nvPr/>
        </p:nvSpPr>
        <p:spPr bwMode="auto">
          <a:xfrm>
            <a:off x="2590800" y="205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69" name="Line 54"/>
          <p:cNvSpPr>
            <a:spLocks noChangeShapeType="1"/>
          </p:cNvSpPr>
          <p:nvPr/>
        </p:nvSpPr>
        <p:spPr bwMode="auto">
          <a:xfrm>
            <a:off x="3048000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70" name="Line 55"/>
          <p:cNvSpPr>
            <a:spLocks noChangeShapeType="1"/>
          </p:cNvSpPr>
          <p:nvPr/>
        </p:nvSpPr>
        <p:spPr bwMode="auto">
          <a:xfrm flipV="1">
            <a:off x="17526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71" name="Line 56"/>
          <p:cNvSpPr>
            <a:spLocks noChangeShapeType="1"/>
          </p:cNvSpPr>
          <p:nvPr/>
        </p:nvSpPr>
        <p:spPr bwMode="auto">
          <a:xfrm flipV="1">
            <a:off x="22098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72" name="Line 57"/>
          <p:cNvSpPr>
            <a:spLocks noChangeShapeType="1"/>
          </p:cNvSpPr>
          <p:nvPr/>
        </p:nvSpPr>
        <p:spPr bwMode="auto">
          <a:xfrm>
            <a:off x="13716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73" name="Line 58"/>
          <p:cNvSpPr>
            <a:spLocks noChangeShapeType="1"/>
          </p:cNvSpPr>
          <p:nvPr/>
        </p:nvSpPr>
        <p:spPr bwMode="auto">
          <a:xfrm>
            <a:off x="18288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74" name="Line 59"/>
          <p:cNvSpPr>
            <a:spLocks noChangeShapeType="1"/>
          </p:cNvSpPr>
          <p:nvPr/>
        </p:nvSpPr>
        <p:spPr bwMode="auto">
          <a:xfrm>
            <a:off x="2286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75" name="Line 60"/>
          <p:cNvSpPr>
            <a:spLocks noChangeShapeType="1"/>
          </p:cNvSpPr>
          <p:nvPr/>
        </p:nvSpPr>
        <p:spPr bwMode="auto">
          <a:xfrm>
            <a:off x="35052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76" name="Line 61"/>
          <p:cNvSpPr>
            <a:spLocks noChangeShapeType="1"/>
          </p:cNvSpPr>
          <p:nvPr/>
        </p:nvSpPr>
        <p:spPr bwMode="auto">
          <a:xfrm flipV="1">
            <a:off x="28194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77" name="Line 62"/>
          <p:cNvSpPr>
            <a:spLocks noChangeShapeType="1"/>
          </p:cNvSpPr>
          <p:nvPr/>
        </p:nvSpPr>
        <p:spPr bwMode="auto">
          <a:xfrm flipV="1">
            <a:off x="3276600" y="601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78" name="Line 63"/>
          <p:cNvSpPr>
            <a:spLocks noChangeShapeType="1"/>
          </p:cNvSpPr>
          <p:nvPr/>
        </p:nvSpPr>
        <p:spPr bwMode="auto">
          <a:xfrm>
            <a:off x="68580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79" name="Line 65"/>
          <p:cNvSpPr>
            <a:spLocks noChangeShapeType="1"/>
          </p:cNvSpPr>
          <p:nvPr/>
        </p:nvSpPr>
        <p:spPr bwMode="auto">
          <a:xfrm>
            <a:off x="72390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80" name="Line 66"/>
          <p:cNvSpPr>
            <a:spLocks noChangeShapeType="1"/>
          </p:cNvSpPr>
          <p:nvPr/>
        </p:nvSpPr>
        <p:spPr bwMode="auto">
          <a:xfrm flipV="1">
            <a:off x="571500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81" name="Line 68"/>
          <p:cNvSpPr>
            <a:spLocks noChangeShapeType="1"/>
          </p:cNvSpPr>
          <p:nvPr/>
        </p:nvSpPr>
        <p:spPr bwMode="auto">
          <a:xfrm flipV="1">
            <a:off x="67056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EDAE-63F5-493A-A6B2-EFC964571E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7" name="Line 45"/>
          <p:cNvSpPr>
            <a:spLocks noChangeShapeType="1"/>
          </p:cNvSpPr>
          <p:nvPr/>
        </p:nvSpPr>
        <p:spPr bwMode="auto">
          <a:xfrm>
            <a:off x="7467600" y="51816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45"/>
          <p:cNvSpPr>
            <a:spLocks noChangeShapeType="1"/>
          </p:cNvSpPr>
          <p:nvPr/>
        </p:nvSpPr>
        <p:spPr bwMode="auto">
          <a:xfrm flipV="1">
            <a:off x="5791200" y="4572000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52400" y="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Policy in a Post Sandy New York 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915400" cy="99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Environment Crises and Urban Transitions</a:t>
            </a:r>
            <a:br>
              <a:rPr lang="en-US" sz="2400" dirty="0" smtClean="0"/>
            </a:br>
            <a:r>
              <a:rPr lang="en-US" sz="2400" dirty="0" smtClean="0"/>
              <a:t>New York City Examples, Evidence, and Consequences</a:t>
            </a:r>
            <a:r>
              <a:rPr lang="en-US" sz="3200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800600" cy="4876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500" dirty="0" smtClean="0">
                <a:solidFill>
                  <a:srgbClr val="FF0000"/>
                </a:solidFill>
              </a:rPr>
              <a:t>Water quality and supply - 1830s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solidFill>
                  <a:srgbClr val="FF0000"/>
                </a:solidFill>
              </a:rPr>
              <a:t>Croton Reservoir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solidFill>
                  <a:srgbClr val="FF0000"/>
                </a:solidFill>
              </a:rPr>
              <a:t>Fostered rapid urbanization</a:t>
            </a:r>
            <a:r>
              <a:rPr lang="en-US" sz="15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500" dirty="0" smtClean="0"/>
              <a:t>Open Space and Recreation -1850s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Central Park and Playground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Property value shifts/amenity sinks</a:t>
            </a:r>
          </a:p>
          <a:p>
            <a:pPr eaLnBrk="1" hangingPunct="1">
              <a:lnSpc>
                <a:spcPct val="90000"/>
              </a:lnSpc>
            </a:pPr>
            <a:r>
              <a:rPr lang="en-US" sz="1500" dirty="0" smtClean="0"/>
              <a:t>Public Health and Sanitation – 1870s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Professional of waste and trash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Pollution of waterways/distant dumping</a:t>
            </a:r>
          </a:p>
          <a:p>
            <a:pPr eaLnBrk="1" hangingPunct="1">
              <a:lnSpc>
                <a:spcPct val="90000"/>
              </a:lnSpc>
            </a:pPr>
            <a:r>
              <a:rPr lang="en-US" sz="1500" dirty="0" smtClean="0"/>
              <a:t>Mobility and Congestion – 1910s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Regional Plan Association and Robert Moses Highways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Automobile dependency and  sprawl</a:t>
            </a:r>
          </a:p>
          <a:p>
            <a:pPr eaLnBrk="1" hangingPunct="1">
              <a:lnSpc>
                <a:spcPct val="90000"/>
              </a:lnSpc>
            </a:pPr>
            <a:r>
              <a:rPr lang="en-US" sz="1500" dirty="0" smtClean="0"/>
              <a:t>‘Urban Renewal’/Loss of Community – 1950s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Environmental impact statements and historic preservation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Property value shifts/investment delays</a:t>
            </a:r>
          </a:p>
          <a:p>
            <a:pPr eaLnBrk="1" hangingPunct="1">
              <a:lnSpc>
                <a:spcPct val="90000"/>
              </a:lnSpc>
            </a:pPr>
            <a:r>
              <a:rPr lang="en-US" sz="1500" dirty="0" smtClean="0"/>
              <a:t>Air Pollution – 1960s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State, Federal  Legislation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Transfer of polluting facilities out of region</a:t>
            </a:r>
          </a:p>
          <a:p>
            <a:pPr eaLnBrk="1" hangingPunct="1">
              <a:lnSpc>
                <a:spcPct val="90000"/>
              </a:lnSpc>
            </a:pPr>
            <a:r>
              <a:rPr lang="en-US" sz="1500" dirty="0" smtClean="0">
                <a:solidFill>
                  <a:srgbClr val="FF0000"/>
                </a:solidFill>
              </a:rPr>
              <a:t>Climate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solidFill>
                  <a:srgbClr val="FF0000"/>
                </a:solidFill>
              </a:rPr>
              <a:t>2010s? 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0" y="271145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Looking south over Central Park in 1861 </a:t>
            </a:r>
          </a:p>
        </p:txBody>
      </p:sp>
      <p:sp>
        <p:nvSpPr>
          <p:cNvPr id="21509" name="Oval 9"/>
          <p:cNvSpPr>
            <a:spLocks noChangeArrowheads="1"/>
          </p:cNvSpPr>
          <p:nvPr/>
        </p:nvSpPr>
        <p:spPr bwMode="auto">
          <a:xfrm>
            <a:off x="1295400" y="5943600"/>
            <a:ext cx="3276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What evidence of a  transition can be found</a:t>
            </a:r>
          </a:p>
          <a:p>
            <a:pPr algn="ctr"/>
            <a:r>
              <a:rPr lang="en-US" sz="1200" b="1" dirty="0"/>
              <a:t>and warning signals</a:t>
            </a:r>
          </a:p>
        </p:txBody>
      </p:sp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7646988" y="5881688"/>
            <a:ext cx="15668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New York City Environs - 1900</a:t>
            </a:r>
          </a:p>
        </p:txBody>
      </p:sp>
      <p:sp>
        <p:nvSpPr>
          <p:cNvPr id="21511" name="Rectangle 14"/>
          <p:cNvSpPr>
            <a:spLocks noChangeArrowheads="1"/>
          </p:cNvSpPr>
          <p:nvPr/>
        </p:nvSpPr>
        <p:spPr bwMode="auto">
          <a:xfrm>
            <a:off x="6738938" y="6643688"/>
            <a:ext cx="12620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Smog - November 1953</a:t>
            </a:r>
          </a:p>
        </p:txBody>
      </p:sp>
      <p:pic>
        <p:nvPicPr>
          <p:cNvPr id="21512" name="Picture 5" descr="scan0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838200"/>
            <a:ext cx="2743200" cy="1906588"/>
          </a:xfrm>
        </p:spPr>
      </p:pic>
      <p:pic>
        <p:nvPicPr>
          <p:cNvPr id="2151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6650" y="2571750"/>
            <a:ext cx="29273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3288" y="4800600"/>
            <a:ext cx="2012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F1CC5-C9CD-4F69-8F6C-0BD3E5C19D2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Conclusions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 smtClean="0"/>
              <a:t>What Can We Learn from Urban Environmental Crises and Transitions?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Take a long time to time, define, and understand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Crises emerge from underlying tensions with society – poverty, lack of access to resources, pressures for economic development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Resolutions often push the problem away in time and space; foster the development of other crises in the future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Things frequently get worse before they get better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219200"/>
            <a:ext cx="4648200" cy="4525963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</p:nvPr>
        </p:nvGraphicFramePr>
        <p:xfrm>
          <a:off x="152400" y="60867"/>
          <a:ext cx="8839200" cy="6873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066"/>
                <a:gridCol w="1306737"/>
                <a:gridCol w="2247254"/>
                <a:gridCol w="2921431"/>
                <a:gridCol w="1872712"/>
              </a:tblGrid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Year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Event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Knowledge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Action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Policy Shift</a:t>
                      </a: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1996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</a:rPr>
                        <a:t>Baked Apple Report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1997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1998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1999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Hurricane Floyd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Hot Nights in the </a:t>
                      </a:r>
                      <a:r>
                        <a:rPr lang="en-US" sz="1050" b="1" dirty="0" smtClean="0">
                          <a:latin typeface="Times New Roman"/>
                          <a:ea typeface="Times New Roman"/>
                        </a:rPr>
                        <a:t>City Report</a:t>
                      </a: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2000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2001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9/11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Climate Change in a Global City: MEC Report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2002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2003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2004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2005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2006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latin typeface="Times New Roman"/>
                          <a:ea typeface="Times New Roman"/>
                        </a:rPr>
                        <a:t>PlaNYC</a:t>
                      </a: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 2030 released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Climate Change Mitigation</a:t>
                      </a: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2007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August 8 </a:t>
                      </a:r>
                      <a:r>
                        <a:rPr lang="en-US" sz="1050" b="1" dirty="0" smtClean="0">
                          <a:latin typeface="Times New Roman"/>
                          <a:ea typeface="Times New Roman"/>
                        </a:rPr>
                        <a:t>downpour ;</a:t>
                      </a:r>
                      <a:r>
                        <a:rPr lang="en-US" sz="105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050" b="1" dirty="0" smtClean="0">
                          <a:latin typeface="Times New Roman"/>
                          <a:ea typeface="Times New Roman"/>
                        </a:rPr>
                        <a:t>other rain events</a:t>
                      </a: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August 8 Storm Report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Include Climate Change Adaptation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508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2008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Climate Change Program Assessment and Action Plan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Storm Water Management Plan released; NYC Panel on Climate Change created; NYC Adaptation Taskforce created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Risk-based management; flexible adaptation</a:t>
                      </a: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16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New York City Panel on Climate Change; NYS Sea Level Rise Taskforce Report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Green Infrastructure Plan Released; NYC Green Codes Taskforce report released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Climate Adaptation to Climate Resilience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3816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Hurricane Irene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</a:rPr>
                        <a:t>NYS ClimAID Report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 smtClean="0">
                          <a:latin typeface="Times New Roman"/>
                          <a:ea typeface="Times New Roman"/>
                        </a:rPr>
                        <a:t>PlaNYC</a:t>
                      </a:r>
                      <a:r>
                        <a:rPr lang="en-US" sz="1050" b="1" dirty="0" smtClean="0">
                          <a:latin typeface="Times New Roman"/>
                          <a:ea typeface="Times New Roman"/>
                        </a:rPr>
                        <a:t> 2.0 </a:t>
                      </a: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released; NYC Comprehensive Waterfront Plan released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latin typeface="Times New Roman"/>
                          <a:ea typeface="Times New Roman"/>
                        </a:rPr>
                        <a:t>Hurricane Sandy</a:t>
                      </a: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</a:rPr>
                        <a:t>Hazard Risk Model report to be released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9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latin typeface="Times New Roman"/>
                          <a:ea typeface="Times New Roman"/>
                        </a:rPr>
                        <a:t>2013</a:t>
                      </a: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latin typeface="Times New Roman"/>
                          <a:ea typeface="Times New Roman"/>
                        </a:rPr>
                        <a:t>NPCC2</a:t>
                      </a:r>
                      <a:r>
                        <a:rPr lang="en-US" sz="1050" b="1" baseline="0" dirty="0" smtClean="0">
                          <a:latin typeface="Times New Roman"/>
                          <a:ea typeface="Times New Roman"/>
                        </a:rPr>
                        <a:t> CRI; SIRR Released</a:t>
                      </a: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648200" y="533400"/>
            <a:ext cx="3886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6858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Climate Change Activities and Transitions in New York City 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Content Placeholder 11" descr="Figure 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775078"/>
            <a:ext cx="4495800" cy="13785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4E39E-2944-400D-98B8-C805046ACD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ban climate action policy transition graphic v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33350"/>
            <a:ext cx="8839200" cy="64960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19800" y="533400"/>
            <a:ext cx="2895600" cy="609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647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(Solecki et al. 2013)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2800" b="1" i="1" dirty="0" smtClean="0"/>
              <a:t>Conclusion – </a:t>
            </a:r>
            <a:r>
              <a:rPr lang="en-US" sz="2800" i="1" dirty="0" smtClean="0"/>
              <a:t>Hurricane Sandy Seems to be Ushering in a New Era of Disaster Risk Reduction-Climate Change Adaptation Dialogue. </a:t>
            </a:r>
            <a:br>
              <a:rPr lang="en-US" sz="2800" i="1" dirty="0" smtClean="0"/>
            </a:br>
            <a:r>
              <a:rPr lang="en-US" sz="2800" i="1" dirty="0" smtClean="0"/>
              <a:t>Many challenges lie ahead for a non-stationary climate policy</a:t>
            </a:r>
            <a:endParaRPr lang="en-US" sz="2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 descr="Y:\Franco\from desktop 042312\DU\Projects\12\Sandy\zipped files together\thanksgiving and sandy 2012 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927392" cy="526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77000"/>
            <a:ext cx="9525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/>
              <a:t>Hurricane Sandy Damage in Oakwood Neighborhood Staten Island (photo source F. </a:t>
            </a:r>
            <a:r>
              <a:rPr lang="en-US" dirty="0" err="1" smtClean="0"/>
              <a:t>Montalto</a:t>
            </a:r>
            <a:r>
              <a:rPr lang="en-US" dirty="0" smtClean="0"/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Wsolecki@hunter.cuny.edu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080" y="457200"/>
            <a:ext cx="815352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6600" y="6488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NOAA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76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Sandy, 28 October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14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EMA San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52400"/>
            <a:ext cx="4560205" cy="3523795"/>
          </a:xfrm>
          <a:prstGeom prst="rect">
            <a:avLst/>
          </a:prstGeom>
        </p:spPr>
      </p:pic>
      <p:pic>
        <p:nvPicPr>
          <p:cNvPr id="8" name="Picture 7" descr="NPCC 2050 R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352800"/>
            <a:ext cx="4572000" cy="3532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200" y="65532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NPCC  RIM Scenario 2050s – 1% flood event with ~ two feet of sea level rise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What Does Hurricane Sandy Mean?</a:t>
            </a:r>
            <a:br>
              <a:rPr lang="en-US" b="1" i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sz="half" idx="4294967295"/>
          </p:nvPr>
        </p:nvSpPr>
        <p:spPr>
          <a:xfrm>
            <a:off x="0" y="1066800"/>
            <a:ext cx="4116388" cy="5181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New York City is prone to losses from weather-related disasters.</a:t>
            </a:r>
          </a:p>
          <a:p>
            <a:pPr lvl="1"/>
            <a:endParaRPr lang="en-US" b="1" dirty="0" smtClean="0"/>
          </a:p>
          <a:p>
            <a:pPr lvl="1">
              <a:buFontTx/>
              <a:buChar char="•"/>
            </a:pPr>
            <a:r>
              <a:rPr lang="en-US" b="1" dirty="0" smtClean="0"/>
              <a:t> Top 10 in population vulnerable to coastal flooding</a:t>
            </a:r>
          </a:p>
          <a:p>
            <a:pPr lvl="1">
              <a:buFontTx/>
              <a:buChar char="•"/>
            </a:pPr>
            <a:endParaRPr lang="en-US" b="1" dirty="0" smtClean="0"/>
          </a:p>
          <a:p>
            <a:pPr lvl="1">
              <a:buFontTx/>
              <a:buChar char="•"/>
            </a:pPr>
            <a:r>
              <a:rPr lang="en-US" b="1" dirty="0" smtClean="0"/>
              <a:t> Second only to Miami in assets exposed to coastal flooding</a:t>
            </a:r>
          </a:p>
          <a:p>
            <a:endParaRPr lang="en-US" dirty="0" smtClean="0"/>
          </a:p>
          <a:p>
            <a:r>
              <a:rPr lang="en-US" b="1" dirty="0" smtClean="0"/>
              <a:t>What did it reveal about exposure and vulnerability?; What does it mean about disaster risk reduction and climate change adaptation?; Will it signal a change in policy?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334000" y="3352800"/>
            <a:ext cx="2667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Observed Inundation – Hurricane Sandy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Disaster Response and How Might</a:t>
            </a:r>
            <a:br>
              <a:rPr lang="en-US" b="1" dirty="0" smtClean="0"/>
            </a:br>
            <a:r>
              <a:rPr lang="en-US" b="1" dirty="0" smtClean="0"/>
              <a:t> Hurricane Sandy Points to Wider Transitions and Transformations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After a disaster, response typically </a:t>
            </a:r>
            <a:r>
              <a:rPr lang="en-US" dirty="0" smtClean="0"/>
              <a:t>is focused on addressing failures and cost-benefit calculations in the context of future risk probability</a:t>
            </a:r>
          </a:p>
          <a:p>
            <a:r>
              <a:rPr lang="en-US" dirty="0" smtClean="0"/>
              <a:t>Hurricane Sandy response also is often discussed in the context of climate change</a:t>
            </a:r>
          </a:p>
          <a:p>
            <a:r>
              <a:rPr lang="en-US" dirty="0" smtClean="0"/>
              <a:t>Movement from disaster recovery to disaster rebuilding and resilience</a:t>
            </a:r>
          </a:p>
          <a:p>
            <a:r>
              <a:rPr lang="en-US" dirty="0" smtClean="0"/>
              <a:t>Change in conceptualization of extreme events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From discrete acute events to events as part of a chronic process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Looking into future dynamics as much as the present and past</a:t>
            </a:r>
          </a:p>
          <a:p>
            <a:r>
              <a:rPr lang="en-US" dirty="0" smtClean="0"/>
              <a:t>The question is being asked whether climate change impacts will be like other urban environment-related crises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Extreme Events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80CB2-DA85-4FB6-9537-2ACC2442EEB9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219200"/>
          <a:ext cx="5257799" cy="5410200"/>
        </p:xfrm>
        <a:graphic>
          <a:graphicData uri="http://schemas.openxmlformats.org/drawingml/2006/table">
            <a:tbl>
              <a:tblPr/>
              <a:tblGrid>
                <a:gridCol w="375402"/>
                <a:gridCol w="1394350"/>
                <a:gridCol w="750806"/>
                <a:gridCol w="1128372"/>
                <a:gridCol w="858063"/>
                <a:gridCol w="750806"/>
              </a:tblGrid>
              <a:tr h="7039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Extreme Event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Baseline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(1971- 2000)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2020s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2050s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2080s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3173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dirty="0" smtClean="0">
                          <a:latin typeface="Arial Narrow"/>
                          <a:ea typeface="Calibri"/>
                          <a:cs typeface="Times New Roman"/>
                        </a:rPr>
                        <a:t>Heat waves </a:t>
                      </a:r>
                      <a:r>
                        <a:rPr lang="en-US" sz="1000" b="1" dirty="0">
                          <a:latin typeface="Arial Narrow"/>
                          <a:ea typeface="Calibri"/>
                          <a:cs typeface="Times New Roman"/>
                        </a:rPr>
                        <a:t>&amp; Cold Events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vert="vert27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60655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# of days/year with maximum temperature exceeding: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06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 Narrow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en-US" sz="1000" dirty="0" smtClean="0">
                          <a:latin typeface="Arial Narrow"/>
                          <a:ea typeface="Calibri"/>
                          <a:cs typeface="Arial Narrow"/>
                        </a:rPr>
                        <a:t>°</a:t>
                      </a:r>
                      <a:r>
                        <a:rPr lang="en-US" sz="1000" dirty="0" smtClean="0">
                          <a:latin typeface="Arial Narrow"/>
                          <a:ea typeface="Calibri"/>
                          <a:cs typeface="Times New Roman"/>
                        </a:rPr>
                        <a:t>F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latin typeface="Arial Narrow"/>
                          <a:ea typeface="Calibri"/>
                          <a:cs typeface="Times New Roman"/>
                        </a:rPr>
                        <a:t>14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23  to  </a:t>
                      </a:r>
                      <a:r>
                        <a:rPr lang="en-US" sz="1000" dirty="0" smtClean="0">
                          <a:latin typeface="Arial Narrow"/>
                          <a:ea typeface="Calibri"/>
                          <a:cs typeface="Times New Roman"/>
                        </a:rPr>
                        <a:t>29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29  to  </a:t>
                      </a:r>
                      <a:r>
                        <a:rPr lang="en-US" sz="1000" dirty="0" smtClean="0">
                          <a:latin typeface="Arial Narrow"/>
                          <a:ea typeface="Calibri"/>
                          <a:cs typeface="Times New Roman"/>
                        </a:rPr>
                        <a:t>45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37  to  </a:t>
                      </a:r>
                      <a:r>
                        <a:rPr lang="en-US" sz="1000" dirty="0" smtClean="0">
                          <a:latin typeface="Arial Narrow"/>
                          <a:ea typeface="Calibri"/>
                          <a:cs typeface="Times New Roman"/>
                        </a:rPr>
                        <a:t>64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952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655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# of days/year with minimum temperature </a:t>
                      </a:r>
                      <a:r>
                        <a:rPr lang="en-US" sz="1000" dirty="0" smtClean="0">
                          <a:latin typeface="Arial Narrow"/>
                          <a:ea typeface="Calibri"/>
                          <a:cs typeface="Times New Roman"/>
                        </a:rPr>
                        <a:t>at or</a:t>
                      </a:r>
                      <a:r>
                        <a:rPr lang="en-US" sz="1000" baseline="0" dirty="0" smtClean="0"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Arial Narrow"/>
                          <a:ea typeface="Calibri"/>
                          <a:cs typeface="Times New Roman"/>
                        </a:rPr>
                        <a:t>below </a:t>
                      </a: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32</a:t>
                      </a:r>
                      <a:r>
                        <a:rPr lang="en-US" sz="1000" dirty="0">
                          <a:latin typeface="Arial Narrow"/>
                          <a:ea typeface="Calibri"/>
                          <a:cs typeface="Arial Narrow"/>
                        </a:rPr>
                        <a:t>°F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latin typeface="Arial Narrow"/>
                          <a:ea typeface="Calibri"/>
                          <a:cs typeface="Times New Roman"/>
                        </a:rPr>
                        <a:t>72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53  to  61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45  to  54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36  to  49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93854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 Narrow"/>
                          <a:ea typeface="Calibri"/>
                          <a:cs typeface="Times New Roman"/>
                        </a:rPr>
                        <a:t>Intense </a:t>
                      </a:r>
                      <a:r>
                        <a:rPr lang="en-US" sz="1000" b="1" dirty="0" smtClean="0">
                          <a:latin typeface="Arial Narrow"/>
                          <a:ea typeface="Calibri"/>
                          <a:cs typeface="Times New Roman"/>
                        </a:rPr>
                        <a:t>Precipitation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vert="vert27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160655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# of days per year with rainfall exceeding: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06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000" dirty="0" smtClean="0">
                          <a:latin typeface="Arial Narrow"/>
                          <a:ea typeface="Calibri"/>
                          <a:cs typeface="Times New Roman"/>
                        </a:rPr>
                        <a:t>inch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latin typeface="Arial Narrow"/>
                          <a:ea typeface="Calibri"/>
                          <a:cs typeface="Times New Roman"/>
                        </a:rPr>
                        <a:t>13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13  to  </a:t>
                      </a:r>
                      <a:r>
                        <a:rPr lang="en-US" sz="1000" dirty="0" smtClean="0">
                          <a:latin typeface="Arial Narrow"/>
                          <a:ea typeface="Calibri"/>
                          <a:cs typeface="Times New Roman"/>
                        </a:rPr>
                        <a:t>14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13  to  </a:t>
                      </a:r>
                      <a:r>
                        <a:rPr lang="en-US" sz="1000" dirty="0" smtClean="0">
                          <a:latin typeface="Arial Narrow"/>
                          <a:ea typeface="Calibri"/>
                          <a:cs typeface="Times New Roman"/>
                        </a:rPr>
                        <a:t>15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14  to  </a:t>
                      </a:r>
                      <a:r>
                        <a:rPr lang="en-US" sz="1000" dirty="0" smtClean="0">
                          <a:latin typeface="Arial Narrow"/>
                          <a:ea typeface="Calibri"/>
                          <a:cs typeface="Times New Roman"/>
                        </a:rPr>
                        <a:t>16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703903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 Narrow"/>
                          <a:ea typeface="Calibri"/>
                          <a:cs typeface="Times New Roman"/>
                        </a:rPr>
                        <a:t>Coastal Floods &amp; </a:t>
                      </a:r>
                      <a:r>
                        <a:rPr lang="en-US" sz="1000" b="1" dirty="0" smtClean="0">
                          <a:latin typeface="Arial Narrow"/>
                          <a:ea typeface="Calibri"/>
                          <a:cs typeface="Times New Roman"/>
                        </a:rPr>
                        <a:t>Storms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vert="vert27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 Narrow"/>
                          <a:ea typeface="Calibri"/>
                          <a:cs typeface="Times New Roman"/>
                        </a:rPr>
                        <a:t>1-in-100 yr flood to reoccur, on average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~</a:t>
                      </a:r>
                      <a:r>
                        <a:rPr lang="en-US" sz="1000" i="1" dirty="0">
                          <a:latin typeface="Arial Narrow"/>
                          <a:ea typeface="Calibri"/>
                          <a:cs typeface="Times New Roman"/>
                        </a:rPr>
                        <a:t>once every 100 yrs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~once every 65  to  80 yrs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~once every 35  to  55 yrs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 Narrow"/>
                          <a:ea typeface="Calibri"/>
                          <a:cs typeface="Times New Roman"/>
                        </a:rPr>
                        <a:t>~once every   15  to  35 yrs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938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 Narrow"/>
                          <a:ea typeface="Calibri"/>
                          <a:cs typeface="Times New Roman"/>
                        </a:rPr>
                        <a:t>Flood heights (in ft)                   associated with 1-in-100 yr flood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Arial Narrow"/>
                          <a:ea typeface="Calibri"/>
                          <a:cs typeface="Times New Roman"/>
                        </a:rPr>
                        <a:t>8.6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 Narrow"/>
                          <a:ea typeface="Calibri"/>
                          <a:cs typeface="Times New Roman"/>
                        </a:rPr>
                        <a:t>8.8  to  9.0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9.2  to  9.6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 Narrow"/>
                          <a:ea typeface="Calibri"/>
                          <a:cs typeface="Times New Roman"/>
                        </a:rPr>
                        <a:t>9.6  to  10.5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74" marR="34474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52400" y="548065"/>
            <a:ext cx="7467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000" b="1" dirty="0"/>
              <a:t>Quantitative Changes </a:t>
            </a:r>
            <a:endParaRPr lang="en-US" sz="1000" dirty="0"/>
          </a:p>
          <a:p>
            <a:pPr algn="just" eaLnBrk="0" hangingPunct="0"/>
            <a:r>
              <a:rPr lang="en-US" sz="900" i="1" dirty="0"/>
              <a:t>The central range (middle 67% of values from model-based probabilities) across</a:t>
            </a:r>
          </a:p>
          <a:p>
            <a:pPr algn="just" eaLnBrk="0" hangingPunct="0"/>
            <a:r>
              <a:rPr lang="en-US" sz="900" i="1" dirty="0"/>
              <a:t> the GCMs and greenhouse gas emissions scenarios is shown.  </a:t>
            </a:r>
            <a:endParaRPr lang="en-US" dirty="0"/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6858000" y="6400800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NPCC, 2010</a:t>
            </a:r>
          </a:p>
        </p:txBody>
      </p:sp>
      <p:pic>
        <p:nvPicPr>
          <p:cNvPr id="10" name="Picture 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159750"/>
            <a:ext cx="317263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62601" y="609600"/>
            <a:ext cx="35814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000" b="1" dirty="0"/>
              <a:t>Qualitative Changes</a:t>
            </a:r>
          </a:p>
          <a:p>
            <a:pPr algn="just" eaLnBrk="0" hangingPunct="0"/>
            <a:r>
              <a:rPr lang="en-US" sz="900" i="1" dirty="0"/>
              <a:t>Based on observations, model process </a:t>
            </a:r>
            <a:r>
              <a:rPr lang="en-US" sz="900" i="1" dirty="0" smtClean="0"/>
              <a:t>studies, and </a:t>
            </a:r>
            <a:r>
              <a:rPr lang="en-US" sz="900" i="1" dirty="0"/>
              <a:t>expert </a:t>
            </a:r>
            <a:r>
              <a:rPr lang="en-US" sz="900" i="1" dirty="0" smtClean="0"/>
              <a:t>judgment</a:t>
            </a:r>
            <a:endParaRPr lang="en-US" sz="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724400"/>
            <a:ext cx="2383870" cy="14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162800" y="76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/>
              <a:t>New York City Infrastructure-shed</a:t>
            </a:r>
            <a:r>
              <a:rPr lang="en-US" sz="1200" b="1" dirty="0" smtClean="0"/>
              <a:t> 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0" y="4953000"/>
            <a:ext cx="5562600" cy="1752600"/>
          </a:xfrm>
          <a:prstGeom prst="roundRect">
            <a:avLst/>
          </a:prstGeom>
          <a:solidFill>
            <a:schemeClr val="accent6">
              <a:lumMod val="50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38400" y="0"/>
            <a:ext cx="4267200" cy="609600"/>
          </a:xfrm>
          <a:prstGeom prst="roundRect">
            <a:avLst/>
          </a:prstGeom>
          <a:solidFill>
            <a:schemeClr val="accent6">
              <a:lumMod val="50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76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sz="half" idx="2"/>
          </p:nvPr>
        </p:nvSpPr>
        <p:spPr>
          <a:xfrm>
            <a:off x="76200" y="1066800"/>
            <a:ext cx="4116388" cy="51816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2" descr="C:\Documents and Settings\Lesley\Desktop\CPL Figures\CPL FIGURE 3_v2.t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9" y="76200"/>
            <a:ext cx="5706221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2438400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More extreme events are going to occur in the future – How and what do we learn from </a:t>
            </a:r>
            <a:r>
              <a:rPr lang="en-US" sz="2400" b="1" smtClean="0">
                <a:solidFill>
                  <a:srgbClr val="FF0000"/>
                </a:solidFill>
              </a:rPr>
              <a:t>them?;  </a:t>
            </a:r>
            <a:r>
              <a:rPr lang="en-US" sz="2400" b="1" dirty="0" smtClean="0">
                <a:solidFill>
                  <a:srgbClr val="FF0000"/>
                </a:solidFill>
              </a:rPr>
              <a:t>How can we encourage more profound learning?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228600" y="-1524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Flexible Adaptation Pathways</a:t>
            </a:r>
          </a:p>
        </p:txBody>
      </p:sp>
      <p:sp>
        <p:nvSpPr>
          <p:cNvPr id="29699" name="Date Placeholder 3"/>
          <p:cNvSpPr txBox="1">
            <a:spLocks noGrp="1"/>
          </p:cNvSpPr>
          <p:nvPr/>
        </p:nvSpPr>
        <p:spPr bwMode="auto">
          <a:xfrm>
            <a:off x="17526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200"/>
          </a:p>
        </p:txBody>
      </p:sp>
      <p:pic>
        <p:nvPicPr>
          <p:cNvPr id="29700" name="Picture 7" descr="Fig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73" y="1219201"/>
            <a:ext cx="821152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477000" y="5257800"/>
            <a:ext cx="2209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/>
              <a:t>Graphic adapted from: Lowe, J., T. Reeder, K. </a:t>
            </a:r>
            <a:r>
              <a:rPr lang="en-US" sz="1200" i="1" dirty="0" err="1"/>
              <a:t>Horsburgh</a:t>
            </a:r>
            <a:r>
              <a:rPr lang="en-US" sz="1200" i="1" dirty="0"/>
              <a:t>, and V. Bell. "Using the new TE2100 science scenarios." UK Environment Agency. </a:t>
            </a:r>
          </a:p>
        </p:txBody>
      </p:sp>
      <p:sp>
        <p:nvSpPr>
          <p:cNvPr id="29702" name="Footer Placeholder 4"/>
          <p:cNvSpPr txBox="1">
            <a:spLocks noGrp="1"/>
          </p:cNvSpPr>
          <p:nvPr/>
        </p:nvSpPr>
        <p:spPr bwMode="auto">
          <a:xfrm>
            <a:off x="5715000" y="6492875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10668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Role of extreme events forcing an </a:t>
            </a:r>
            <a:r>
              <a:rPr lang="en-US" sz="2400" b="1" dirty="0" err="1" smtClean="0">
                <a:solidFill>
                  <a:srgbClr val="FF0000"/>
                </a:solidFill>
              </a:rPr>
              <a:t>exceedence</a:t>
            </a:r>
            <a:r>
              <a:rPr lang="en-US" sz="2400" b="1" dirty="0" smtClean="0">
                <a:solidFill>
                  <a:srgbClr val="FF0000"/>
                </a:solidFill>
              </a:rPr>
              <a:t> of acceptable risk?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7338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When does a risk become intolerable;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When does change exceed the adaptive capacity of the system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New York City Climate Adaptation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D412C-F560-42A4-9A51-3E8F1DEB8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077" name="Footer Placeholder 4"/>
          <p:cNvSpPr txBox="1">
            <a:spLocks/>
          </p:cNvSpPr>
          <p:nvPr/>
        </p:nvSpPr>
        <p:spPr bwMode="auto">
          <a:xfrm>
            <a:off x="7467600" y="6183313"/>
            <a:ext cx="152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/>
              <a:t>Source: NPCC, 2010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76400" y="4119563"/>
            <a:ext cx="1295400" cy="61912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cs typeface="Arial" pitchFamily="34" charset="0"/>
              </a:rPr>
              <a:t>Stakeholder Task Force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0400" y="2662238"/>
            <a:ext cx="1828800" cy="54292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cs typeface="Arial" pitchFamily="34" charset="0"/>
              </a:rPr>
              <a:t>City-wide Sustainability Office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29200" y="4119563"/>
            <a:ext cx="1295400" cy="6096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cs typeface="Arial" pitchFamily="34" charset="0"/>
              </a:rPr>
              <a:t>Expert Panel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4913313"/>
            <a:ext cx="457200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2895600" y="4837113"/>
            <a:ext cx="457200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3352800" y="4532313"/>
            <a:ext cx="457200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</a:t>
            </a:r>
          </a:p>
        </p:txBody>
      </p:sp>
      <p:sp>
        <p:nvSpPr>
          <p:cNvPr id="12" name="Oval 11"/>
          <p:cNvSpPr/>
          <p:nvPr/>
        </p:nvSpPr>
        <p:spPr>
          <a:xfrm>
            <a:off x="3581400" y="4075113"/>
            <a:ext cx="457200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T</a:t>
            </a:r>
          </a:p>
        </p:txBody>
      </p:sp>
      <p:sp>
        <p:nvSpPr>
          <p:cNvPr id="13" name="Oval 12"/>
          <p:cNvSpPr/>
          <p:nvPr/>
        </p:nvSpPr>
        <p:spPr>
          <a:xfrm>
            <a:off x="3581400" y="3617913"/>
            <a:ext cx="457200" cy="38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E</a:t>
            </a:r>
          </a:p>
        </p:txBody>
      </p:sp>
      <p:sp>
        <p:nvSpPr>
          <p:cNvPr id="14" name="Left-Right Arrow 13"/>
          <p:cNvSpPr/>
          <p:nvPr/>
        </p:nvSpPr>
        <p:spPr>
          <a:xfrm rot="18400557">
            <a:off x="2563020" y="3479006"/>
            <a:ext cx="868362" cy="365125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 rot="3394311">
            <a:off x="4745831" y="3490119"/>
            <a:ext cx="866775" cy="344488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4267200" y="4129088"/>
            <a:ext cx="609600" cy="304800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17" name="Arc 16"/>
          <p:cNvSpPr/>
          <p:nvPr/>
        </p:nvSpPr>
        <p:spPr>
          <a:xfrm rot="5400000">
            <a:off x="1371600" y="2528888"/>
            <a:ext cx="2667000" cy="2971800"/>
          </a:xfrm>
          <a:prstGeom prst="arc">
            <a:avLst>
              <a:gd name="adj1" fmla="val 15213223"/>
              <a:gd name="adj2" fmla="val 1117333"/>
            </a:avLst>
          </a:prstGeom>
          <a:ln w="158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98825" y="1214438"/>
            <a:ext cx="1730375" cy="7715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cs typeface="Arial" pitchFamily="34" charset="0"/>
              </a:rPr>
              <a:t>Mayor or City Official</a:t>
            </a:r>
          </a:p>
        </p:txBody>
      </p:sp>
      <p:sp>
        <p:nvSpPr>
          <p:cNvPr id="19" name="Left-Right Arrow 18"/>
          <p:cNvSpPr/>
          <p:nvPr/>
        </p:nvSpPr>
        <p:spPr>
          <a:xfrm rot="16200000">
            <a:off x="3886200" y="2138363"/>
            <a:ext cx="533400" cy="381000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cs typeface="Arial" pitchFamily="34" charset="0"/>
            </a:endParaRPr>
          </a:p>
        </p:txBody>
      </p:sp>
      <p:sp>
        <p:nvSpPr>
          <p:cNvPr id="3092" name="TextBox 22"/>
          <p:cNvSpPr txBox="1">
            <a:spLocks noChangeArrowheads="1"/>
          </p:cNvSpPr>
          <p:nvPr/>
        </p:nvSpPr>
        <p:spPr bwMode="auto">
          <a:xfrm>
            <a:off x="762000" y="2814638"/>
            <a:ext cx="23622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/>
              <a:t>Stakeholders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400"/>
              <a:t> City Agencies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400"/>
              <a:t> Regional Authorities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400"/>
              <a:t> Private Corporations</a:t>
            </a:r>
          </a:p>
        </p:txBody>
      </p:sp>
      <p:sp>
        <p:nvSpPr>
          <p:cNvPr id="3093" name="TextBox 23"/>
          <p:cNvSpPr txBox="1">
            <a:spLocks noChangeArrowheads="1"/>
          </p:cNvSpPr>
          <p:nvPr/>
        </p:nvSpPr>
        <p:spPr bwMode="auto">
          <a:xfrm>
            <a:off x="1524000" y="5405438"/>
            <a:ext cx="31242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/>
              <a:t>Integration across Sector-specific Working Groups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100"/>
              <a:t> Energy (E)     - Transportation (T)   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100"/>
              <a:t> Policy (P)  -Water &amp; Waste (WW)    </a:t>
            </a:r>
          </a:p>
          <a:p>
            <a:pPr>
              <a:spcAft>
                <a:spcPts val="600"/>
              </a:spcAft>
            </a:pPr>
            <a:r>
              <a:rPr lang="en-US" sz="1100"/>
              <a:t>- Communications (C)</a:t>
            </a:r>
          </a:p>
          <a:p>
            <a:pPr>
              <a:spcAft>
                <a:spcPts val="600"/>
              </a:spcAft>
            </a:pPr>
            <a:endParaRPr lang="en-US" sz="1400"/>
          </a:p>
          <a:p>
            <a:pPr>
              <a:spcAft>
                <a:spcPts val="600"/>
              </a:spcAft>
            </a:pPr>
            <a:endParaRPr lang="en-US" sz="1400"/>
          </a:p>
          <a:p>
            <a:pPr>
              <a:spcAft>
                <a:spcPts val="600"/>
              </a:spcAft>
            </a:pPr>
            <a:endParaRPr lang="en-US" sz="1400"/>
          </a:p>
        </p:txBody>
      </p:sp>
      <p:sp>
        <p:nvSpPr>
          <p:cNvPr id="3094" name="TextBox 24"/>
          <p:cNvSpPr txBox="1">
            <a:spLocks noChangeArrowheads="1"/>
          </p:cNvSpPr>
          <p:nvPr/>
        </p:nvSpPr>
        <p:spPr bwMode="auto">
          <a:xfrm>
            <a:off x="6324600" y="3124200"/>
            <a:ext cx="2590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/>
              <a:t>New York Panel on Climate Change</a:t>
            </a:r>
            <a:endParaRPr lang="en-US" sz="1400" b="1" dirty="0"/>
          </a:p>
          <a:p>
            <a:pPr algn="ctr">
              <a:spcAft>
                <a:spcPts val="600"/>
              </a:spcAft>
              <a:buFontTx/>
              <a:buChar char="-"/>
            </a:pPr>
            <a:r>
              <a:rPr lang="en-US" sz="1400" dirty="0"/>
              <a:t> University scholars and private sector experts</a:t>
            </a:r>
          </a:p>
          <a:p>
            <a:pPr algn="ctr">
              <a:spcAft>
                <a:spcPts val="600"/>
              </a:spcAft>
              <a:buFontTx/>
              <a:buChar char="-"/>
            </a:pPr>
            <a:r>
              <a:rPr lang="en-US" sz="1400" dirty="0"/>
              <a:t> Social, biological, and physical scientists</a:t>
            </a:r>
          </a:p>
          <a:p>
            <a:pPr algn="ctr">
              <a:spcAft>
                <a:spcPts val="600"/>
              </a:spcAft>
              <a:buFontTx/>
              <a:buChar char="-"/>
            </a:pPr>
            <a:r>
              <a:rPr lang="en-US" sz="1400" dirty="0"/>
              <a:t> Legal and insurance experts</a:t>
            </a:r>
          </a:p>
          <a:p>
            <a:pPr algn="ctr">
              <a:spcAft>
                <a:spcPts val="600"/>
              </a:spcAft>
              <a:buFontTx/>
              <a:buChar char="-"/>
            </a:pPr>
            <a:r>
              <a:rPr lang="en-US" sz="1400" dirty="0"/>
              <a:t> Risk management professionals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658394" y="4509294"/>
            <a:ext cx="152400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2" idx="0"/>
          </p:cNvCxnSpPr>
          <p:nvPr/>
        </p:nvCxnSpPr>
        <p:spPr>
          <a:xfrm rot="5400000">
            <a:off x="3761581" y="4025107"/>
            <a:ext cx="98425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3330575" y="4873625"/>
            <a:ext cx="101600" cy="79375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2819400" y="5087938"/>
            <a:ext cx="82550" cy="1746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257800" y="1223963"/>
            <a:ext cx="2743200" cy="646112"/>
            <a:chOff x="6400800" y="747395"/>
            <a:chExt cx="2743200" cy="646903"/>
          </a:xfrm>
        </p:grpSpPr>
        <p:sp>
          <p:nvSpPr>
            <p:cNvPr id="3107" name="Line 20"/>
            <p:cNvSpPr>
              <a:spLocks noChangeShapeType="1"/>
            </p:cNvSpPr>
            <p:nvPr/>
          </p:nvSpPr>
          <p:spPr bwMode="auto">
            <a:xfrm flipH="1">
              <a:off x="6400800" y="1128395"/>
              <a:ext cx="9144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Text Box 22"/>
            <p:cNvSpPr txBox="1">
              <a:spLocks noChangeArrowheads="1"/>
            </p:cNvSpPr>
            <p:nvPr/>
          </p:nvSpPr>
          <p:spPr bwMode="auto">
            <a:xfrm>
              <a:off x="7239000" y="747395"/>
              <a:ext cx="1905000" cy="646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accent2"/>
                  </a:solidFill>
                </a:rPr>
                <a:t>High-Level </a:t>
              </a:r>
            </a:p>
            <a:p>
              <a:pPr algn="ctr"/>
              <a:r>
                <a:rPr lang="en-US" b="1">
                  <a:solidFill>
                    <a:schemeClr val="accent2"/>
                  </a:solidFill>
                </a:rPr>
                <a:t>Buy-In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257800" y="2406650"/>
            <a:ext cx="2743200" cy="646113"/>
            <a:chOff x="6477000" y="2133601"/>
            <a:chExt cx="2743200" cy="646903"/>
          </a:xfrm>
        </p:grpSpPr>
        <p:sp>
          <p:nvSpPr>
            <p:cNvPr id="3105" name="Line 21"/>
            <p:cNvSpPr>
              <a:spLocks noChangeShapeType="1"/>
            </p:cNvSpPr>
            <p:nvPr/>
          </p:nvSpPr>
          <p:spPr bwMode="auto">
            <a:xfrm flipH="1">
              <a:off x="6477000" y="2667000"/>
              <a:ext cx="9144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Text Box 23"/>
            <p:cNvSpPr txBox="1">
              <a:spLocks noChangeArrowheads="1"/>
            </p:cNvSpPr>
            <p:nvPr/>
          </p:nvSpPr>
          <p:spPr bwMode="auto">
            <a:xfrm>
              <a:off x="7086600" y="2133601"/>
              <a:ext cx="2133600" cy="646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</a:rPr>
                <a:t>Coordinating Role</a:t>
              </a:r>
            </a:p>
          </p:txBody>
        </p:sp>
      </p:grpSp>
      <p:sp>
        <p:nvSpPr>
          <p:cNvPr id="3101" name="Text Box 23"/>
          <p:cNvSpPr txBox="1">
            <a:spLocks noChangeArrowheads="1"/>
          </p:cNvSpPr>
          <p:nvPr/>
        </p:nvSpPr>
        <p:spPr bwMode="auto">
          <a:xfrm>
            <a:off x="4267200" y="5100638"/>
            <a:ext cx="2819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Climate Risk Information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Adaptation Assessment Guidelines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Climate Protection Levels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5530056" y="4952207"/>
            <a:ext cx="295275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3" name="Text Box 23"/>
          <p:cNvSpPr txBox="1">
            <a:spLocks noChangeArrowheads="1"/>
          </p:cNvSpPr>
          <p:nvPr/>
        </p:nvSpPr>
        <p:spPr bwMode="auto">
          <a:xfrm>
            <a:off x="381000" y="1863725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Critical Infrastructure</a:t>
            </a:r>
          </a:p>
        </p:txBody>
      </p:sp>
      <p:cxnSp>
        <p:nvCxnSpPr>
          <p:cNvPr id="36" name="Straight Arrow Connector 35"/>
          <p:cNvCxnSpPr>
            <a:stCxn id="3103" idx="2"/>
          </p:cNvCxnSpPr>
          <p:nvPr/>
        </p:nvCxnSpPr>
        <p:spPr>
          <a:xfrm rot="5400000">
            <a:off x="1295401" y="2662237"/>
            <a:ext cx="304800" cy="31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0" y="304800"/>
            <a:ext cx="9144000" cy="609600"/>
          </a:xfrm>
          <a:prstGeom prst="roundRect">
            <a:avLst/>
          </a:prstGeom>
          <a:solidFill>
            <a:schemeClr val="accent6">
              <a:lumMod val="50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4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Post Sandy - All Resilience (Adaptation) Approaches Reviewed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91440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Large scale, hard infrastructure</a:t>
            </a:r>
          </a:p>
          <a:p>
            <a:r>
              <a:rPr lang="en-US" sz="3600" dirty="0" smtClean="0"/>
              <a:t>Small scale, hard infrastructure</a:t>
            </a:r>
          </a:p>
          <a:p>
            <a:r>
              <a:rPr lang="en-US" sz="3600" dirty="0" smtClean="0"/>
              <a:t>Large scale, soft infrastructure (ecosystem services)</a:t>
            </a:r>
          </a:p>
          <a:p>
            <a:r>
              <a:rPr lang="en-US" sz="3600" dirty="0" smtClean="0"/>
              <a:t>Small scale, soft infrastructure (ecosystem services</a:t>
            </a:r>
          </a:p>
          <a:p>
            <a:r>
              <a:rPr lang="en-US" sz="3600" dirty="0" smtClean="0"/>
              <a:t>Large scale policy shifts</a:t>
            </a:r>
          </a:p>
          <a:p>
            <a:r>
              <a:rPr lang="en-US" sz="3600" dirty="0" smtClean="0"/>
              <a:t>Small scale policy shifts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69D-50AE-48D4-8621-6342C8B27C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1416</Words>
  <Application>Microsoft Office PowerPoint</Application>
  <PresentationFormat>On-screen Show (4:3)</PresentationFormat>
  <Paragraphs>293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Preparation, Response, and Recovery – Early Lessons from the Response to Hurricane Sandy in New York City: From Climate Non-Stationarity to Policy Non-Stationarity</vt:lpstr>
      <vt:lpstr>Slide 2</vt:lpstr>
      <vt:lpstr>What Does Hurricane Sandy Mean? </vt:lpstr>
      <vt:lpstr>Disaster Response and How Might  Hurricane Sandy Points to Wider Transitions and Transformations </vt:lpstr>
      <vt:lpstr>Extreme Events </vt:lpstr>
      <vt:lpstr>Slide 6</vt:lpstr>
      <vt:lpstr>Flexible Adaptation Pathways</vt:lpstr>
      <vt:lpstr>New York City Climate Adaptation Process</vt:lpstr>
      <vt:lpstr>Post Sandy - All Resilience (Adaptation) Approaches Reviewed</vt:lpstr>
      <vt:lpstr>NYC Special Initiative for Rebuilding and Resiliency</vt:lpstr>
      <vt:lpstr>Post Hurricane Sandy Adaptation Emerging Challenges and Opportunities</vt:lpstr>
      <vt:lpstr>Slide 12</vt:lpstr>
      <vt:lpstr>Environment Crises and Urban Transitions New York City Examples, Evidence, and Consequences </vt:lpstr>
      <vt:lpstr>Some Conclusions</vt:lpstr>
      <vt:lpstr>Slide 15</vt:lpstr>
      <vt:lpstr>Slide 16</vt:lpstr>
      <vt:lpstr>Conclusion – Hurricane Sandy Seems to be Ushering in a New Era of Disaster Risk Reduction-Climate Change Adaptation Dialogue.  Many challenges lie ahead for a non-stationary climate policy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Human-Natural Urban System Tipping Points as Opportunities and Challenges for Resilience and Sustainability Analysis and Practice</dc:title>
  <dc:creator>william solecki</dc:creator>
  <cp:lastModifiedBy>william solecki</cp:lastModifiedBy>
  <cp:revision>46</cp:revision>
  <dcterms:created xsi:type="dcterms:W3CDTF">2012-03-25T19:52:28Z</dcterms:created>
  <dcterms:modified xsi:type="dcterms:W3CDTF">2013-06-05T12:56:03Z</dcterms:modified>
</cp:coreProperties>
</file>