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ppt" ContentType="application/vnd.ms-powerpoi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71" r:id="rId2"/>
    <p:sldId id="278" r:id="rId3"/>
    <p:sldId id="256" r:id="rId4"/>
    <p:sldId id="257" r:id="rId5"/>
    <p:sldId id="263" r:id="rId6"/>
    <p:sldId id="264" r:id="rId7"/>
    <p:sldId id="275" r:id="rId8"/>
    <p:sldId id="273" r:id="rId9"/>
    <p:sldId id="274" r:id="rId10"/>
    <p:sldId id="260" r:id="rId11"/>
    <p:sldId id="268" r:id="rId12"/>
    <p:sldId id="267" r:id="rId13"/>
    <p:sldId id="262" r:id="rId14"/>
    <p:sldId id="265" r:id="rId15"/>
    <p:sldId id="259" r:id="rId16"/>
    <p:sldId id="276" r:id="rId17"/>
    <p:sldId id="261" r:id="rId18"/>
    <p:sldId id="266" r:id="rId19"/>
    <p:sldId id="258" r:id="rId20"/>
    <p:sldId id="279"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CC"/>
    <a:srgbClr val="339933"/>
    <a:srgbClr val="2BE2F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4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6A954F-14F2-4F0E-BD08-8C55E8224DB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74A41CE3-7114-471F-A4F7-E5537462311B}">
      <dgm:prSet phldrT="[Text]" custT="1"/>
      <dgm:spPr>
        <a:blipFill rotWithShape="0">
          <a:blip xmlns:r="http://schemas.openxmlformats.org/officeDocument/2006/relationships" r:embed="rId1"/>
          <a:tile tx="0" ty="0" sx="100000" sy="100000" flip="none" algn="tl"/>
        </a:blipFill>
        <a:ln>
          <a:solidFill>
            <a:schemeClr val="tx1"/>
          </a:solidFill>
        </a:ln>
        <a:effectLst>
          <a:outerShdw blurRad="50800" dist="38100" dir="10800000" algn="r" rotWithShape="0">
            <a:prstClr val="black">
              <a:alpha val="40000"/>
            </a:prstClr>
          </a:outerShdw>
        </a:effectLst>
      </dgm:spPr>
      <dgm:t>
        <a:bodyPr/>
        <a:lstStyle/>
        <a:p>
          <a:r>
            <a:rPr lang="en-US" sz="1800" b="1">
              <a:solidFill>
                <a:sysClr val="windowText" lastClr="000000"/>
              </a:solidFill>
              <a:effectLst>
                <a:outerShdw blurRad="50800" dist="38100" dir="10800000" algn="r" rotWithShape="0">
                  <a:prstClr val="black">
                    <a:alpha val="40000"/>
                  </a:prstClr>
                </a:outerShdw>
              </a:effectLst>
              <a:latin typeface="Times New Roman" pitchFamily="18" charset="0"/>
              <a:cs typeface="Times New Roman" pitchFamily="18" charset="0"/>
            </a:rPr>
            <a:t>Task Force</a:t>
          </a:r>
        </a:p>
        <a:p>
          <a:r>
            <a:rPr lang="en-US" sz="1800" b="1">
              <a:solidFill>
                <a:sysClr val="windowText" lastClr="000000"/>
              </a:solidFill>
              <a:effectLst>
                <a:outerShdw blurRad="50800" dist="38100" dir="10800000" algn="r" rotWithShape="0">
                  <a:prstClr val="black">
                    <a:alpha val="40000"/>
                  </a:prstClr>
                </a:outerShdw>
              </a:effectLst>
              <a:latin typeface="Times New Roman" pitchFamily="18" charset="0"/>
              <a:cs typeface="Times New Roman" pitchFamily="18" charset="0"/>
            </a:rPr>
            <a:t>Climate Resilient Nation</a:t>
          </a:r>
        </a:p>
      </dgm:t>
    </dgm:pt>
    <dgm:pt modelId="{0DAE8DB1-53D2-4DCD-A882-E4840047A131}" type="parTrans" cxnId="{6A771AAA-D21D-4CE3-8C8B-B22D350D0264}">
      <dgm:prSet/>
      <dgm:spPr>
        <a:solidFill>
          <a:srgbClr val="C00000"/>
        </a:solidFill>
      </dgm:spPr>
      <dgm:t>
        <a:bodyPr/>
        <a:lstStyle/>
        <a:p>
          <a:endParaRPr lang="en-US"/>
        </a:p>
      </dgm:t>
    </dgm:pt>
    <dgm:pt modelId="{A333108A-9AE4-4FF0-9AE5-F9FC710555F4}" type="sibTrans" cxnId="{6A771AAA-D21D-4CE3-8C8B-B22D350D0264}">
      <dgm:prSet/>
      <dgm:spPr/>
      <dgm:t>
        <a:bodyPr/>
        <a:lstStyle/>
        <a:p>
          <a:endParaRPr lang="en-US"/>
        </a:p>
      </dgm:t>
    </dgm:pt>
    <dgm:pt modelId="{90F61608-4CA4-45D3-82F8-1932F7D695C4}">
      <dgm:prSet phldrT="[Text]" custT="1"/>
      <dgm:spPr>
        <a:blipFill rotWithShape="0">
          <a:blip xmlns:r="http://schemas.openxmlformats.org/officeDocument/2006/relationships" r:embed="rId1"/>
          <a:tile tx="0" ty="0" sx="100000" sy="100000" flip="none" algn="tl"/>
        </a:blipFill>
        <a:ln>
          <a:solidFill>
            <a:schemeClr val="tx1"/>
          </a:solidFill>
        </a:ln>
      </dgm:spPr>
      <dgm:t>
        <a:bodyPr/>
        <a:lstStyle/>
        <a:p>
          <a:r>
            <a:rPr lang="en-US" sz="1800" b="1" dirty="0">
              <a:solidFill>
                <a:sysClr val="windowText" lastClr="000000"/>
              </a:solidFill>
              <a:effectLst>
                <a:outerShdw blurRad="50800" dist="38100" dir="10800000" algn="r" rotWithShape="0">
                  <a:prstClr val="black">
                    <a:alpha val="40000"/>
                  </a:prstClr>
                </a:outerShdw>
              </a:effectLst>
              <a:latin typeface="Times New Roman" pitchFamily="18" charset="0"/>
              <a:cs typeface="Times New Roman" pitchFamily="18" charset="0"/>
            </a:rPr>
            <a:t>USACOE</a:t>
          </a:r>
        </a:p>
        <a:p>
          <a:r>
            <a:rPr lang="en-US" sz="1800" b="1" dirty="0">
              <a:solidFill>
                <a:sysClr val="windowText" lastClr="000000"/>
              </a:solidFill>
              <a:effectLst>
                <a:outerShdw blurRad="50800" dist="38100" dir="10800000" algn="r" rotWithShape="0">
                  <a:prstClr val="black">
                    <a:alpha val="40000"/>
                  </a:prstClr>
                </a:outerShdw>
              </a:effectLst>
              <a:latin typeface="Times New Roman" pitchFamily="18" charset="0"/>
              <a:cs typeface="Times New Roman" pitchFamily="18" charset="0"/>
            </a:rPr>
            <a:t>NRC</a:t>
          </a:r>
        </a:p>
      </dgm:t>
    </dgm:pt>
    <dgm:pt modelId="{232EF01F-79E2-4141-928A-E79602E9B619}" type="parTrans" cxnId="{42C25FF2-F925-4A7A-A942-88A4354535A3}">
      <dgm:prSet/>
      <dgm:spPr>
        <a:solidFill>
          <a:srgbClr val="C00000"/>
        </a:solidFill>
      </dgm:spPr>
      <dgm:t>
        <a:bodyPr/>
        <a:lstStyle/>
        <a:p>
          <a:endParaRPr lang="en-US"/>
        </a:p>
      </dgm:t>
    </dgm:pt>
    <dgm:pt modelId="{793BD926-F421-4E23-B008-5E7453A29A75}" type="sibTrans" cxnId="{42C25FF2-F925-4A7A-A942-88A4354535A3}">
      <dgm:prSet/>
      <dgm:spPr/>
      <dgm:t>
        <a:bodyPr/>
        <a:lstStyle/>
        <a:p>
          <a:endParaRPr lang="en-US"/>
        </a:p>
      </dgm:t>
    </dgm:pt>
    <dgm:pt modelId="{678B2E42-2F42-401F-9C3F-72CDE953E5B2}">
      <dgm:prSet phldrT="[Text]" custT="1"/>
      <dgm:spPr>
        <a:blipFill rotWithShape="0">
          <a:blip xmlns:r="http://schemas.openxmlformats.org/officeDocument/2006/relationships" r:embed="rId1"/>
          <a:tile tx="0" ty="0" sx="100000" sy="100000" flip="none" algn="tl"/>
        </a:blipFill>
        <a:ln>
          <a:solidFill>
            <a:schemeClr val="tx1"/>
          </a:solidFill>
        </a:ln>
      </dgm:spPr>
      <dgm:t>
        <a:bodyPr/>
        <a:lstStyle/>
        <a:p>
          <a:r>
            <a:rPr lang="en-US" sz="1800" b="1" dirty="0">
              <a:solidFill>
                <a:sysClr val="windowText" lastClr="000000"/>
              </a:solidFill>
              <a:effectLst>
                <a:outerShdw blurRad="50800" dist="38100" dir="10800000" algn="r" rotWithShape="0">
                  <a:prstClr val="black">
                    <a:alpha val="40000"/>
                  </a:prstClr>
                </a:outerShdw>
              </a:effectLst>
              <a:latin typeface="Times New Roman" pitchFamily="18" charset="0"/>
              <a:cs typeface="Times New Roman" pitchFamily="18" charset="0"/>
            </a:rPr>
            <a:t>EO 13547</a:t>
          </a:r>
        </a:p>
        <a:p>
          <a:r>
            <a:rPr lang="en-US" sz="1800" b="1" dirty="0">
              <a:solidFill>
                <a:sysClr val="windowText" lastClr="000000"/>
              </a:solidFill>
              <a:effectLst>
                <a:outerShdw blurRad="50800" dist="38100" dir="10800000" algn="r" rotWithShape="0">
                  <a:prstClr val="black">
                    <a:alpha val="40000"/>
                  </a:prstClr>
                </a:outerShdw>
              </a:effectLst>
              <a:latin typeface="Times New Roman" pitchFamily="18" charset="0"/>
              <a:cs typeface="Times New Roman" pitchFamily="18" charset="0"/>
            </a:rPr>
            <a:t>National Ocean Council</a:t>
          </a:r>
        </a:p>
      </dgm:t>
    </dgm:pt>
    <dgm:pt modelId="{4A1AEFFF-CBB8-4B06-8FCD-39A30B3E2668}" type="parTrans" cxnId="{7ACC3F7B-96D6-4F11-909E-8FAC23924D2D}">
      <dgm:prSet/>
      <dgm:spPr>
        <a:solidFill>
          <a:srgbClr val="C00000"/>
        </a:solidFill>
      </dgm:spPr>
      <dgm:t>
        <a:bodyPr/>
        <a:lstStyle/>
        <a:p>
          <a:endParaRPr lang="en-US"/>
        </a:p>
      </dgm:t>
    </dgm:pt>
    <dgm:pt modelId="{7518CD70-9582-43E3-817A-8429FFE85FE1}" type="sibTrans" cxnId="{7ACC3F7B-96D6-4F11-909E-8FAC23924D2D}">
      <dgm:prSet/>
      <dgm:spPr/>
      <dgm:t>
        <a:bodyPr/>
        <a:lstStyle/>
        <a:p>
          <a:endParaRPr lang="en-US"/>
        </a:p>
      </dgm:t>
    </dgm:pt>
    <dgm:pt modelId="{09E88911-0CF0-47E6-BB49-F458DF54610F}">
      <dgm:prSet phldrT="[Text]"/>
      <dgm:spPr>
        <a:solidFill>
          <a:srgbClr val="339933"/>
        </a:solidFill>
        <a:ln>
          <a:solidFill>
            <a:schemeClr val="tx1"/>
          </a:solidFill>
        </a:ln>
      </dgm:spPr>
      <dgm:t>
        <a:bodyPr/>
        <a:lstStyle/>
        <a:p>
          <a:endParaRPr lang="en-US" b="1" dirty="0">
            <a:solidFill>
              <a:schemeClr val="tx1"/>
            </a:solidFill>
            <a:latin typeface="Times New Roman" pitchFamily="18" charset="0"/>
            <a:cs typeface="Times New Roman" pitchFamily="18" charset="0"/>
          </a:endParaRPr>
        </a:p>
      </dgm:t>
    </dgm:pt>
    <dgm:pt modelId="{3FEC307A-3F80-4E92-B7C1-AA86C16C82CF}" type="sibTrans" cxnId="{98A79083-5BF1-4A7C-8935-34150CD08FE3}">
      <dgm:prSet/>
      <dgm:spPr/>
      <dgm:t>
        <a:bodyPr/>
        <a:lstStyle/>
        <a:p>
          <a:endParaRPr lang="en-US"/>
        </a:p>
      </dgm:t>
    </dgm:pt>
    <dgm:pt modelId="{86138B01-873E-4698-B12A-4AE379223615}" type="parTrans" cxnId="{98A79083-5BF1-4A7C-8935-34150CD08FE3}">
      <dgm:prSet/>
      <dgm:spPr/>
      <dgm:t>
        <a:bodyPr/>
        <a:lstStyle/>
        <a:p>
          <a:endParaRPr lang="en-US"/>
        </a:p>
      </dgm:t>
    </dgm:pt>
    <dgm:pt modelId="{60930489-8F58-4326-81A7-407BD6946479}" type="pres">
      <dgm:prSet presAssocID="{C96A954F-14F2-4F0E-BD08-8C55E8224DBE}" presName="cycle" presStyleCnt="0">
        <dgm:presLayoutVars>
          <dgm:chMax val="1"/>
          <dgm:dir/>
          <dgm:animLvl val="ctr"/>
          <dgm:resizeHandles val="exact"/>
        </dgm:presLayoutVars>
      </dgm:prSet>
      <dgm:spPr/>
      <dgm:t>
        <a:bodyPr/>
        <a:lstStyle/>
        <a:p>
          <a:endParaRPr lang="en-US"/>
        </a:p>
      </dgm:t>
    </dgm:pt>
    <dgm:pt modelId="{9F45E8C5-6D3A-4A20-BC81-3914B875D373}" type="pres">
      <dgm:prSet presAssocID="{09E88911-0CF0-47E6-BB49-F458DF54610F}" presName="centerShape" presStyleLbl="node0" presStyleIdx="0" presStyleCnt="1" custLinFactNeighborX="145" custLinFactNeighborY="-2197"/>
      <dgm:spPr/>
      <dgm:t>
        <a:bodyPr/>
        <a:lstStyle/>
        <a:p>
          <a:endParaRPr lang="en-US"/>
        </a:p>
      </dgm:t>
    </dgm:pt>
    <dgm:pt modelId="{C6BFBD3F-66B1-4687-AA08-BB3A78811DB2}" type="pres">
      <dgm:prSet presAssocID="{0DAE8DB1-53D2-4DCD-A882-E4840047A131}" presName="parTrans" presStyleLbl="bgSibTrans2D1" presStyleIdx="0" presStyleCnt="3" custScaleX="109368"/>
      <dgm:spPr/>
      <dgm:t>
        <a:bodyPr/>
        <a:lstStyle/>
        <a:p>
          <a:endParaRPr lang="en-US"/>
        </a:p>
      </dgm:t>
    </dgm:pt>
    <dgm:pt modelId="{7EFB0693-6480-496F-AE7B-41652ABF67C1}" type="pres">
      <dgm:prSet presAssocID="{74A41CE3-7114-471F-A4F7-E5537462311B}" presName="node" presStyleLbl="node1" presStyleIdx="0" presStyleCnt="3">
        <dgm:presLayoutVars>
          <dgm:bulletEnabled val="1"/>
        </dgm:presLayoutVars>
      </dgm:prSet>
      <dgm:spPr/>
      <dgm:t>
        <a:bodyPr/>
        <a:lstStyle/>
        <a:p>
          <a:endParaRPr lang="en-US"/>
        </a:p>
      </dgm:t>
    </dgm:pt>
    <dgm:pt modelId="{2D915B87-D83C-4D8A-8794-17A787595DA6}" type="pres">
      <dgm:prSet presAssocID="{232EF01F-79E2-4141-928A-E79602E9B619}" presName="parTrans" presStyleLbl="bgSibTrans2D1" presStyleIdx="1" presStyleCnt="3" custScaleX="68821" custLinFactNeighborX="1105" custLinFactNeighborY="64244"/>
      <dgm:spPr/>
      <dgm:t>
        <a:bodyPr/>
        <a:lstStyle/>
        <a:p>
          <a:endParaRPr lang="en-US"/>
        </a:p>
      </dgm:t>
    </dgm:pt>
    <dgm:pt modelId="{2184B0A0-534E-4563-8713-9F05179D9D4D}" type="pres">
      <dgm:prSet presAssocID="{90F61608-4CA4-45D3-82F8-1932F7D695C4}" presName="node" presStyleLbl="node1" presStyleIdx="1" presStyleCnt="3">
        <dgm:presLayoutVars>
          <dgm:bulletEnabled val="1"/>
        </dgm:presLayoutVars>
      </dgm:prSet>
      <dgm:spPr/>
      <dgm:t>
        <a:bodyPr/>
        <a:lstStyle/>
        <a:p>
          <a:endParaRPr lang="en-US"/>
        </a:p>
      </dgm:t>
    </dgm:pt>
    <dgm:pt modelId="{F67B03CD-3011-43A3-B3A2-3C78A3C84CD9}" type="pres">
      <dgm:prSet presAssocID="{4A1AEFFF-CBB8-4B06-8FCD-39A30B3E2668}" presName="parTrans" presStyleLbl="bgSibTrans2D1" presStyleIdx="2" presStyleCnt="3" custScaleX="110975"/>
      <dgm:spPr/>
      <dgm:t>
        <a:bodyPr/>
        <a:lstStyle/>
        <a:p>
          <a:endParaRPr lang="en-US"/>
        </a:p>
      </dgm:t>
    </dgm:pt>
    <dgm:pt modelId="{14953150-B2C4-4F77-8B73-9734176E964D}" type="pres">
      <dgm:prSet presAssocID="{678B2E42-2F42-401F-9C3F-72CDE953E5B2}" presName="node" presStyleLbl="node1" presStyleIdx="2" presStyleCnt="3">
        <dgm:presLayoutVars>
          <dgm:bulletEnabled val="1"/>
        </dgm:presLayoutVars>
      </dgm:prSet>
      <dgm:spPr/>
      <dgm:t>
        <a:bodyPr/>
        <a:lstStyle/>
        <a:p>
          <a:endParaRPr lang="en-US"/>
        </a:p>
      </dgm:t>
    </dgm:pt>
  </dgm:ptLst>
  <dgm:cxnLst>
    <dgm:cxn modelId="{AC2CFEC9-3A59-4940-9E05-D30FA63656CD}" type="presOf" srcId="{74A41CE3-7114-471F-A4F7-E5537462311B}" destId="{7EFB0693-6480-496F-AE7B-41652ABF67C1}" srcOrd="0" destOrd="0" presId="urn:microsoft.com/office/officeart/2005/8/layout/radial4"/>
    <dgm:cxn modelId="{8C5CAADB-CE4A-40C7-925D-87A46913C767}" type="presOf" srcId="{232EF01F-79E2-4141-928A-E79602E9B619}" destId="{2D915B87-D83C-4D8A-8794-17A787595DA6}" srcOrd="0" destOrd="0" presId="urn:microsoft.com/office/officeart/2005/8/layout/radial4"/>
    <dgm:cxn modelId="{65CC3796-74AD-4E94-8A42-9308D8B8CAE1}" type="presOf" srcId="{90F61608-4CA4-45D3-82F8-1932F7D695C4}" destId="{2184B0A0-534E-4563-8713-9F05179D9D4D}" srcOrd="0" destOrd="0" presId="urn:microsoft.com/office/officeart/2005/8/layout/radial4"/>
    <dgm:cxn modelId="{A859C188-705A-45FC-9A04-8B1BA2476F76}" type="presOf" srcId="{0DAE8DB1-53D2-4DCD-A882-E4840047A131}" destId="{C6BFBD3F-66B1-4687-AA08-BB3A78811DB2}" srcOrd="0" destOrd="0" presId="urn:microsoft.com/office/officeart/2005/8/layout/radial4"/>
    <dgm:cxn modelId="{98A79083-5BF1-4A7C-8935-34150CD08FE3}" srcId="{C96A954F-14F2-4F0E-BD08-8C55E8224DBE}" destId="{09E88911-0CF0-47E6-BB49-F458DF54610F}" srcOrd="0" destOrd="0" parTransId="{86138B01-873E-4698-B12A-4AE379223615}" sibTransId="{3FEC307A-3F80-4E92-B7C1-AA86C16C82CF}"/>
    <dgm:cxn modelId="{DA82E77B-DB4B-44AC-9BD9-C24293FAB1B6}" type="presOf" srcId="{678B2E42-2F42-401F-9C3F-72CDE953E5B2}" destId="{14953150-B2C4-4F77-8B73-9734176E964D}" srcOrd="0" destOrd="0" presId="urn:microsoft.com/office/officeart/2005/8/layout/radial4"/>
    <dgm:cxn modelId="{42C25FF2-F925-4A7A-A942-88A4354535A3}" srcId="{09E88911-0CF0-47E6-BB49-F458DF54610F}" destId="{90F61608-4CA4-45D3-82F8-1932F7D695C4}" srcOrd="1" destOrd="0" parTransId="{232EF01F-79E2-4141-928A-E79602E9B619}" sibTransId="{793BD926-F421-4E23-B008-5E7453A29A75}"/>
    <dgm:cxn modelId="{C294ED9D-5904-4F1D-85FC-273E60ED4F95}" type="presOf" srcId="{4A1AEFFF-CBB8-4B06-8FCD-39A30B3E2668}" destId="{F67B03CD-3011-43A3-B3A2-3C78A3C84CD9}" srcOrd="0" destOrd="0" presId="urn:microsoft.com/office/officeart/2005/8/layout/radial4"/>
    <dgm:cxn modelId="{7ACC3F7B-96D6-4F11-909E-8FAC23924D2D}" srcId="{09E88911-0CF0-47E6-BB49-F458DF54610F}" destId="{678B2E42-2F42-401F-9C3F-72CDE953E5B2}" srcOrd="2" destOrd="0" parTransId="{4A1AEFFF-CBB8-4B06-8FCD-39A30B3E2668}" sibTransId="{7518CD70-9582-43E3-817A-8429FFE85FE1}"/>
    <dgm:cxn modelId="{3EFCC46E-72F0-43E1-9195-E635CFDB2AE0}" type="presOf" srcId="{C96A954F-14F2-4F0E-BD08-8C55E8224DBE}" destId="{60930489-8F58-4326-81A7-407BD6946479}" srcOrd="0" destOrd="0" presId="urn:microsoft.com/office/officeart/2005/8/layout/radial4"/>
    <dgm:cxn modelId="{6A771AAA-D21D-4CE3-8C8B-B22D350D0264}" srcId="{09E88911-0CF0-47E6-BB49-F458DF54610F}" destId="{74A41CE3-7114-471F-A4F7-E5537462311B}" srcOrd="0" destOrd="0" parTransId="{0DAE8DB1-53D2-4DCD-A882-E4840047A131}" sibTransId="{A333108A-9AE4-4FF0-9AE5-F9FC710555F4}"/>
    <dgm:cxn modelId="{E573CAF4-E8B1-4B0A-BD4C-13D3A9E7C5FB}" type="presOf" srcId="{09E88911-0CF0-47E6-BB49-F458DF54610F}" destId="{9F45E8C5-6D3A-4A20-BC81-3914B875D373}" srcOrd="0" destOrd="0" presId="urn:microsoft.com/office/officeart/2005/8/layout/radial4"/>
    <dgm:cxn modelId="{9A89F22F-0143-49BA-8A87-622465583BCE}" type="presParOf" srcId="{60930489-8F58-4326-81A7-407BD6946479}" destId="{9F45E8C5-6D3A-4A20-BC81-3914B875D373}" srcOrd="0" destOrd="0" presId="urn:microsoft.com/office/officeart/2005/8/layout/radial4"/>
    <dgm:cxn modelId="{9DCFCAF9-526C-48A0-B355-815AA85D4CCF}" type="presParOf" srcId="{60930489-8F58-4326-81A7-407BD6946479}" destId="{C6BFBD3F-66B1-4687-AA08-BB3A78811DB2}" srcOrd="1" destOrd="0" presId="urn:microsoft.com/office/officeart/2005/8/layout/radial4"/>
    <dgm:cxn modelId="{A1782AD6-1E72-4FE8-8003-04D54569779A}" type="presParOf" srcId="{60930489-8F58-4326-81A7-407BD6946479}" destId="{7EFB0693-6480-496F-AE7B-41652ABF67C1}" srcOrd="2" destOrd="0" presId="urn:microsoft.com/office/officeart/2005/8/layout/radial4"/>
    <dgm:cxn modelId="{4D8FAD58-3F9F-42DA-BF92-6C640F2E065D}" type="presParOf" srcId="{60930489-8F58-4326-81A7-407BD6946479}" destId="{2D915B87-D83C-4D8A-8794-17A787595DA6}" srcOrd="3" destOrd="0" presId="urn:microsoft.com/office/officeart/2005/8/layout/radial4"/>
    <dgm:cxn modelId="{EF2C9A3C-3163-47D2-96E1-017340EDF1FA}" type="presParOf" srcId="{60930489-8F58-4326-81A7-407BD6946479}" destId="{2184B0A0-534E-4563-8713-9F05179D9D4D}" srcOrd="4" destOrd="0" presId="urn:microsoft.com/office/officeart/2005/8/layout/radial4"/>
    <dgm:cxn modelId="{0A986D2B-D695-4A6A-82A9-074D96332D8A}" type="presParOf" srcId="{60930489-8F58-4326-81A7-407BD6946479}" destId="{F67B03CD-3011-43A3-B3A2-3C78A3C84CD9}" srcOrd="5" destOrd="0" presId="urn:microsoft.com/office/officeart/2005/8/layout/radial4"/>
    <dgm:cxn modelId="{9F5BE017-19E7-43FE-99D9-5B6C566447D7}" type="presParOf" srcId="{60930489-8F58-4326-81A7-407BD6946479}" destId="{14953150-B2C4-4F77-8B73-9734176E964D}" srcOrd="6" destOrd="0" presId="urn:microsoft.com/office/officeart/2005/8/layout/radial4"/>
  </dgm:cxnLst>
  <dgm:bg>
    <a:noFill/>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emf"/><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FF8ADA-C640-41DA-8B74-6E4BF41CFF3A}" type="datetimeFigureOut">
              <a:rPr lang="en-US" smtClean="0"/>
              <a:pPr/>
              <a:t>6/2/2013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BCC5EB-7B3D-4653-B35D-C970EBAF0B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8AF064E-4798-4BDF-B8CE-2D0B42765C2B}" type="datetimeFigureOut">
              <a:rPr lang="en-US" smtClean="0"/>
              <a:pPr/>
              <a:t>6/2/2013</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5143F18-DA94-468E-8A25-E0629570D1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AF064E-4798-4BDF-B8CE-2D0B42765C2B}" type="datetimeFigureOut">
              <a:rPr lang="en-US" smtClean="0"/>
              <a:pPr/>
              <a:t>6/2/2013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5143F18-DA94-468E-8A25-E0629570D1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F8AF064E-4798-4BDF-B8CE-2D0B42765C2B}" type="datetimeFigureOut">
              <a:rPr lang="en-US" smtClean="0"/>
              <a:pPr/>
              <a:t>6/2/2013</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5143F18-DA94-468E-8A25-E0629570D1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AF064E-4798-4BDF-B8CE-2D0B42765C2B}" type="datetimeFigureOut">
              <a:rPr lang="en-US" smtClean="0"/>
              <a:pPr/>
              <a:t>6/2/2013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5143F18-DA94-468E-8A25-E0629570D1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8AF064E-4798-4BDF-B8CE-2D0B42765C2B}" type="datetimeFigureOut">
              <a:rPr lang="en-US" smtClean="0"/>
              <a:pPr/>
              <a:t>6/2/2013</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5143F18-DA94-468E-8A25-E0629570D1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8AF064E-4798-4BDF-B8CE-2D0B42765C2B}" type="datetimeFigureOut">
              <a:rPr lang="en-US" smtClean="0"/>
              <a:pPr/>
              <a:t>6/2/2013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5143F18-DA94-468E-8A25-E0629570D1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8AF064E-4798-4BDF-B8CE-2D0B42765C2B}" type="datetimeFigureOut">
              <a:rPr lang="en-US" smtClean="0"/>
              <a:pPr/>
              <a:t>6/2/2013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5143F18-DA94-468E-8A25-E0629570D1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8AF064E-4798-4BDF-B8CE-2D0B42765C2B}" type="datetimeFigureOut">
              <a:rPr lang="en-US" smtClean="0"/>
              <a:pPr/>
              <a:t>6/2/2013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5143F18-DA94-468E-8A25-E0629570D1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F8AF064E-4798-4BDF-B8CE-2D0B42765C2B}" type="datetimeFigureOut">
              <a:rPr lang="en-US" smtClean="0"/>
              <a:pPr/>
              <a:t>6/2/2013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85143F18-DA94-468E-8A25-E0629570D1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8AF064E-4798-4BDF-B8CE-2D0B42765C2B}" type="datetimeFigureOut">
              <a:rPr lang="en-US" smtClean="0"/>
              <a:pPr/>
              <a:t>6/2/2013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5143F18-DA94-468E-8A25-E0629570D1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F8AF064E-4798-4BDF-B8CE-2D0B42765C2B}" type="datetimeFigureOut">
              <a:rPr lang="en-US" smtClean="0"/>
              <a:pPr/>
              <a:t>6/2/2013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5143F18-DA94-468E-8A25-E0629570D19A}"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8AF064E-4798-4BDF-B8CE-2D0B42765C2B}" type="datetimeFigureOut">
              <a:rPr lang="en-US" smtClean="0"/>
              <a:pPr/>
              <a:t>6/2/2013</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5143F18-DA94-468E-8A25-E0629570D1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gif"/><Relationship Id="rId4" Type="http://schemas.openxmlformats.org/officeDocument/2006/relationships/package" Target="../embeddings/Microsoft_Office_PowerPoint_Slide1.sldx"/></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Office_PowerPoint_97-2003_Presentation1.ppt"/><Relationship Id="rId7"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8.jpe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gif"/><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gif"/><Relationship Id="rId7"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package" Target="../embeddings/Microsoft_Office_PowerPoint_Slide2.sldx"/><Relationship Id="rId5" Type="http://schemas.openxmlformats.org/officeDocument/2006/relationships/image" Target="../media/image26.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package" Target="../embeddings/Microsoft_Office_PowerPoint_Slide3.sldx"/><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7.jpeg"/><Relationship Id="rId7" Type="http://schemas.openxmlformats.org/officeDocument/2006/relationships/image" Target="../media/image41.tiff"/><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2.gif"/><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8.gi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image" Target="../media/image49.jpeg"/><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2362200"/>
          </a:xfrm>
        </p:spPr>
        <p:txBody>
          <a:bodyPr/>
          <a:lstStyle/>
          <a:p>
            <a:pPr algn="ctr"/>
            <a:r>
              <a:rPr lang="en-US" sz="2000" cap="none" dirty="0" smtClean="0">
                <a:ln w="500">
                  <a:noFill/>
                </a:ln>
                <a:solidFill>
                  <a:srgbClr val="FFFF00"/>
                </a:solidFill>
                <a:latin typeface="Times New Roman" pitchFamily="18" charset="0"/>
                <a:cs typeface="Times New Roman" pitchFamily="18" charset="0"/>
              </a:rPr>
              <a:t>EVALUATING IMPACTS OF CLIMATE CHANGE AND HURRICANES ON SECONDARY PRODUCTION OF COASTAL EMBAYMENTS  </a:t>
            </a:r>
            <a:br>
              <a:rPr lang="en-US" sz="2000" cap="none" dirty="0" smtClean="0">
                <a:ln w="500">
                  <a:noFill/>
                </a:ln>
                <a:solidFill>
                  <a:srgbClr val="FFFF00"/>
                </a:solidFill>
                <a:latin typeface="Times New Roman" pitchFamily="18" charset="0"/>
                <a:cs typeface="Times New Roman" pitchFamily="18" charset="0"/>
              </a:rPr>
            </a:br>
            <a:r>
              <a:rPr lang="en-US" sz="2000" cap="none" dirty="0" smtClean="0">
                <a:latin typeface="Times New Roman" pitchFamily="18" charset="0"/>
                <a:cs typeface="Times New Roman" pitchFamily="18" charset="0"/>
              </a:rPr>
              <a:t/>
            </a:r>
            <a:br>
              <a:rPr lang="en-US" sz="2000" cap="none" dirty="0" smtClean="0">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dirty="0" smtClean="0">
                <a:ln w="500">
                  <a:noFill/>
                </a:ln>
                <a:solidFill>
                  <a:srgbClr val="FFFF00"/>
                </a:solidFill>
                <a:latin typeface="Times New Roman" pitchFamily="18" charset="0"/>
                <a:cs typeface="Times New Roman" pitchFamily="18" charset="0"/>
              </a:rPr>
              <a:t>8</a:t>
            </a:r>
            <a:r>
              <a:rPr lang="en-US" sz="2000" baseline="30000" dirty="0" smtClean="0">
                <a:ln w="500">
                  <a:noFill/>
                </a:ln>
                <a:solidFill>
                  <a:srgbClr val="FFFF00"/>
                </a:solidFill>
                <a:latin typeface="Times New Roman" pitchFamily="18" charset="0"/>
                <a:cs typeface="Times New Roman" pitchFamily="18" charset="0"/>
              </a:rPr>
              <a:t>th</a:t>
            </a:r>
            <a:r>
              <a:rPr lang="en-US" sz="2000" dirty="0" smtClean="0">
                <a:ln w="500">
                  <a:noFill/>
                </a:ln>
                <a:solidFill>
                  <a:srgbClr val="FFFF00"/>
                </a:solidFill>
                <a:latin typeface="Times New Roman" pitchFamily="18" charset="0"/>
                <a:cs typeface="Times New Roman" pitchFamily="18" charset="0"/>
              </a:rPr>
              <a:t> A</a:t>
            </a:r>
            <a:r>
              <a:rPr lang="en-US" sz="2000" cap="none" dirty="0" smtClean="0">
                <a:ln w="500">
                  <a:noFill/>
                </a:ln>
                <a:solidFill>
                  <a:srgbClr val="FFFF00"/>
                </a:solidFill>
                <a:latin typeface="Times New Roman" pitchFamily="18" charset="0"/>
                <a:cs typeface="Times New Roman" pitchFamily="18" charset="0"/>
              </a:rPr>
              <a:t>nnual</a:t>
            </a:r>
            <a:r>
              <a:rPr lang="en-US" sz="2000" dirty="0" smtClean="0">
                <a:ln w="500">
                  <a:noFill/>
                </a:ln>
                <a:solidFill>
                  <a:srgbClr val="FFFF00"/>
                </a:solidFill>
                <a:latin typeface="Times New Roman" pitchFamily="18" charset="0"/>
                <a:cs typeface="Times New Roman" pitchFamily="18" charset="0"/>
              </a:rPr>
              <a:t> NOAA-CREST S</a:t>
            </a:r>
            <a:r>
              <a:rPr lang="en-US" sz="2000" cap="none" dirty="0" smtClean="0">
                <a:ln w="500">
                  <a:noFill/>
                </a:ln>
                <a:solidFill>
                  <a:srgbClr val="FFFF00"/>
                </a:solidFill>
                <a:latin typeface="Times New Roman" pitchFamily="18" charset="0"/>
                <a:cs typeface="Times New Roman" pitchFamily="18" charset="0"/>
              </a:rPr>
              <a:t>ymposium</a:t>
            </a:r>
            <a:endParaRPr lang="en-US" sz="2000" dirty="0">
              <a:ln w="500">
                <a:noFill/>
              </a:ln>
              <a:solidFill>
                <a:srgbClr val="FFFF00"/>
              </a:solidFill>
              <a:latin typeface="Times New Roman" pitchFamily="18" charset="0"/>
              <a:cs typeface="Times New Roman" pitchFamily="18" charset="0"/>
            </a:endParaRPr>
          </a:p>
        </p:txBody>
      </p:sp>
      <p:sp>
        <p:nvSpPr>
          <p:cNvPr id="3" name="Subtitle 2"/>
          <p:cNvSpPr>
            <a:spLocks noGrp="1"/>
          </p:cNvSpPr>
          <p:nvPr>
            <p:ph type="subTitle" idx="1"/>
          </p:nvPr>
        </p:nvSpPr>
        <p:spPr>
          <a:xfrm>
            <a:off x="3048000" y="3539864"/>
            <a:ext cx="5867400" cy="1101248"/>
          </a:xfrm>
        </p:spPr>
        <p:txBody>
          <a:bodyPr>
            <a:noAutofit/>
          </a:bodyPr>
          <a:lstStyle/>
          <a:p>
            <a:pPr algn="ctr"/>
            <a:r>
              <a:rPr lang="en-US" sz="1600" b="1" dirty="0" smtClean="0">
                <a:solidFill>
                  <a:srgbClr val="FFFF00"/>
                </a:solidFill>
                <a:latin typeface="Times New Roman" pitchFamily="18" charset="0"/>
                <a:cs typeface="Times New Roman" pitchFamily="18" charset="0"/>
              </a:rPr>
              <a:t>Michael P. Weinstein</a:t>
            </a:r>
          </a:p>
          <a:p>
            <a:pPr algn="ctr"/>
            <a:r>
              <a:rPr lang="en-US" sz="1600" b="1" dirty="0" smtClean="0">
                <a:solidFill>
                  <a:srgbClr val="FFFF00"/>
                </a:solidFill>
                <a:latin typeface="Times New Roman" pitchFamily="18" charset="0"/>
                <a:cs typeface="Times New Roman" pitchFamily="18" charset="0"/>
              </a:rPr>
              <a:t>Center for Natural Resource Development and Protection</a:t>
            </a:r>
          </a:p>
          <a:p>
            <a:pPr algn="ctr"/>
            <a:r>
              <a:rPr lang="en-US" sz="1600" b="1" dirty="0" smtClean="0">
                <a:solidFill>
                  <a:srgbClr val="FFFF00"/>
                </a:solidFill>
                <a:latin typeface="Times New Roman" pitchFamily="18" charset="0"/>
                <a:cs typeface="Times New Roman" pitchFamily="18" charset="0"/>
              </a:rPr>
              <a:t>New Jersey Institute of Technology</a:t>
            </a:r>
          </a:p>
          <a:p>
            <a:pPr algn="ctr"/>
            <a:r>
              <a:rPr lang="en-US" sz="1600" b="1" dirty="0" smtClean="0">
                <a:solidFill>
                  <a:srgbClr val="FFFF00"/>
                </a:solidFill>
                <a:latin typeface="Times New Roman" pitchFamily="18" charset="0"/>
                <a:cs typeface="Times New Roman" pitchFamily="18" charset="0"/>
              </a:rPr>
              <a:t>Newark, NJ</a:t>
            </a:r>
          </a:p>
          <a:p>
            <a:pPr algn="ctr"/>
            <a:endParaRPr lang="en-US" sz="1600" b="1" dirty="0" smtClean="0">
              <a:solidFill>
                <a:srgbClr val="FFFF00"/>
              </a:solidFill>
              <a:latin typeface="Times New Roman" pitchFamily="18" charset="0"/>
              <a:cs typeface="Times New Roman" pitchFamily="18" charset="0"/>
            </a:endParaRPr>
          </a:p>
          <a:p>
            <a:pPr algn="ctr"/>
            <a:endParaRPr lang="en-US" sz="1600" b="1" dirty="0" smtClean="0">
              <a:solidFill>
                <a:srgbClr val="FFFF00"/>
              </a:solidFill>
              <a:latin typeface="Times New Roman" pitchFamily="18" charset="0"/>
              <a:cs typeface="Times New Roman" pitchFamily="18" charset="0"/>
            </a:endParaRPr>
          </a:p>
          <a:p>
            <a:pPr algn="ctr"/>
            <a:r>
              <a:rPr lang="en-US" sz="1600" b="1" dirty="0" smtClean="0">
                <a:solidFill>
                  <a:srgbClr val="FFFF00"/>
                </a:solidFill>
                <a:latin typeface="Times New Roman" pitchFamily="18" charset="0"/>
                <a:cs typeface="Times New Roman" pitchFamily="18" charset="0"/>
              </a:rPr>
              <a:t>5 June 2013</a:t>
            </a:r>
            <a:endParaRPr lang="en-US" sz="1600" b="1" dirty="0">
              <a:solidFill>
                <a:srgbClr val="FFFF00"/>
              </a:solidFill>
              <a:latin typeface="Times New Roman" pitchFamily="18" charset="0"/>
              <a:cs typeface="Times New Roman" pitchFamily="18" charset="0"/>
            </a:endParaRPr>
          </a:p>
        </p:txBody>
      </p:sp>
      <p:pic>
        <p:nvPicPr>
          <p:cNvPr id="4" name="Picture 2" descr="http://branding.njit.edu/branding/image/logos/njit_rgb_139x75.gif"/>
          <p:cNvPicPr>
            <a:picLocks noChangeAspect="1" noChangeArrowheads="1"/>
          </p:cNvPicPr>
          <p:nvPr/>
        </p:nvPicPr>
        <p:blipFill>
          <a:blip r:embed="rId2" cstate="print"/>
          <a:srcRect/>
          <a:stretch>
            <a:fillRect/>
          </a:stretch>
        </p:blipFill>
        <p:spPr bwMode="auto">
          <a:xfrm>
            <a:off x="381000" y="5943600"/>
            <a:ext cx="1323975" cy="714375"/>
          </a:xfrm>
          <a:prstGeom prst="rect">
            <a:avLst/>
          </a:prstGeom>
          <a:noFill/>
        </p:spPr>
      </p:pic>
      <p:sp>
        <p:nvSpPr>
          <p:cNvPr id="5" name="TextBox 4"/>
          <p:cNvSpPr txBox="1"/>
          <p:nvPr/>
        </p:nvSpPr>
        <p:spPr>
          <a:xfrm>
            <a:off x="1828800" y="6172200"/>
            <a:ext cx="4572000" cy="307777"/>
          </a:xfrm>
          <a:prstGeom prst="rect">
            <a:avLst/>
          </a:prstGeom>
          <a:solidFill>
            <a:schemeClr val="bg2"/>
          </a:solidFill>
        </p:spPr>
        <p:txBody>
          <a:bodyPr wrap="square" rtlCol="0">
            <a:spAutoFit/>
          </a:bodyPr>
          <a:lstStyle/>
          <a:p>
            <a:r>
              <a:rPr lang="en-US" sz="1400" b="1" dirty="0" smtClean="0">
                <a:solidFill>
                  <a:srgbClr val="C00000"/>
                </a:solidFill>
                <a:latin typeface="Times New Roman" pitchFamily="18" charset="0"/>
                <a:cs typeface="Times New Roman" pitchFamily="18" charset="0"/>
              </a:rPr>
              <a:t>Center for Natural Resource Development and Protection</a:t>
            </a:r>
            <a:endParaRPr lang="en-US" sz="1400" b="1" dirty="0">
              <a:solidFill>
                <a:srgbClr val="C00000"/>
              </a:solidFill>
              <a:latin typeface="Times New Roman" pitchFamily="18" charset="0"/>
              <a:cs typeface="Times New Roman" pitchFamily="18" charset="0"/>
            </a:endParaRPr>
          </a:p>
        </p:txBody>
      </p:sp>
      <p:pic>
        <p:nvPicPr>
          <p:cNvPr id="24578" name="Picture 2" descr="http://centers.njit.edu/nrdp/images/alaska-2008/DSC00814_640x480.jpg"/>
          <p:cNvPicPr>
            <a:picLocks noChangeAspect="1" noChangeArrowheads="1"/>
          </p:cNvPicPr>
          <p:nvPr/>
        </p:nvPicPr>
        <p:blipFill>
          <a:blip r:embed="rId3" cstate="print"/>
          <a:srcRect/>
          <a:stretch>
            <a:fillRect/>
          </a:stretch>
        </p:blipFill>
        <p:spPr bwMode="auto">
          <a:xfrm>
            <a:off x="152400" y="152400"/>
            <a:ext cx="2438400" cy="1828800"/>
          </a:xfrm>
          <a:prstGeom prst="rect">
            <a:avLst/>
          </a:prstGeom>
          <a:noFill/>
        </p:spPr>
      </p:pic>
      <p:pic>
        <p:nvPicPr>
          <p:cNvPr id="24580" name="Picture 4" descr="http://centers.njit.edu/nrdp/images/alaska-2008/DSC01096_640x480.jpg"/>
          <p:cNvPicPr>
            <a:picLocks noChangeAspect="1" noChangeArrowheads="1"/>
          </p:cNvPicPr>
          <p:nvPr/>
        </p:nvPicPr>
        <p:blipFill>
          <a:blip r:embed="rId4" cstate="print"/>
          <a:srcRect/>
          <a:stretch>
            <a:fillRect/>
          </a:stretch>
        </p:blipFill>
        <p:spPr bwMode="auto">
          <a:xfrm>
            <a:off x="152400" y="2057400"/>
            <a:ext cx="2438400" cy="1828800"/>
          </a:xfrm>
          <a:prstGeom prst="rect">
            <a:avLst/>
          </a:prstGeom>
          <a:noFill/>
        </p:spPr>
      </p:pic>
      <p:pic>
        <p:nvPicPr>
          <p:cNvPr id="24582" name="Picture 6" descr="http://centers.njit.edu/nrdp/images/alaska-2009-pt2/DSC01705_Vga.jpg"/>
          <p:cNvPicPr>
            <a:picLocks noChangeAspect="1" noChangeArrowheads="1"/>
          </p:cNvPicPr>
          <p:nvPr/>
        </p:nvPicPr>
        <p:blipFill>
          <a:blip r:embed="rId5" cstate="print"/>
          <a:srcRect/>
          <a:stretch>
            <a:fillRect/>
          </a:stretch>
        </p:blipFill>
        <p:spPr bwMode="auto">
          <a:xfrm>
            <a:off x="152400" y="3962400"/>
            <a:ext cx="2425700" cy="18192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228600"/>
            <a:ext cx="6324600" cy="5181600"/>
          </a:xfrm>
          <a:ln>
            <a:noFill/>
          </a:ln>
        </p:spPr>
        <p:txBody>
          <a:bodyPr/>
          <a:lstStyle/>
          <a:p>
            <a:pPr algn="l"/>
            <a:r>
              <a:rPr lang="en-US" sz="1400" dirty="0" smtClean="0">
                <a:solidFill>
                  <a:srgbClr val="FFFF00"/>
                </a:solidFill>
                <a:latin typeface="Times New Roman" pitchFamily="18" charset="0"/>
                <a:cs typeface="Times New Roman" pitchFamily="18" charset="0"/>
              </a:rPr>
              <a:t> </a:t>
            </a:r>
            <a:br>
              <a:rPr lang="en-US" sz="1400" dirty="0" smtClean="0">
                <a:solidFill>
                  <a:srgbClr val="FFFF00"/>
                </a:solidFill>
                <a:latin typeface="Times New Roman" pitchFamily="18" charset="0"/>
                <a:cs typeface="Times New Roman" pitchFamily="18" charset="0"/>
              </a:rPr>
            </a:br>
            <a:r>
              <a:rPr lang="en-US" sz="1400" dirty="0" smtClean="0">
                <a:solidFill>
                  <a:srgbClr val="FFFF00"/>
                </a:solidFill>
                <a:latin typeface="Times New Roman" pitchFamily="18" charset="0"/>
                <a:cs typeface="Times New Roman" pitchFamily="18" charset="0"/>
              </a:rPr>
              <a:t/>
            </a:r>
            <a:br>
              <a:rPr lang="en-US" sz="1400" dirty="0" smtClean="0">
                <a:solidFill>
                  <a:srgbClr val="FFFF00"/>
                </a:solidFill>
                <a:latin typeface="Times New Roman" pitchFamily="18" charset="0"/>
                <a:cs typeface="Times New Roman" pitchFamily="18" charset="0"/>
              </a:rPr>
            </a:br>
            <a:r>
              <a:rPr lang="en-US" sz="1400" dirty="0" smtClean="0">
                <a:solidFill>
                  <a:srgbClr val="FFFF00"/>
                </a:solidFill>
                <a:latin typeface="Times New Roman" pitchFamily="18" charset="0"/>
                <a:cs typeface="Times New Roman" pitchFamily="18" charset="0"/>
              </a:rPr>
              <a:t/>
            </a:r>
            <a:br>
              <a:rPr lang="en-US" sz="1400" dirty="0" smtClean="0">
                <a:solidFill>
                  <a:srgbClr val="FFFF00"/>
                </a:solidFill>
                <a:latin typeface="Times New Roman" pitchFamily="18" charset="0"/>
                <a:cs typeface="Times New Roman" pitchFamily="18" charset="0"/>
              </a:rPr>
            </a:br>
            <a:r>
              <a:rPr lang="en-US" sz="1400" dirty="0" smtClean="0">
                <a:solidFill>
                  <a:srgbClr val="FFFF00"/>
                </a:solidFill>
                <a:latin typeface="Times New Roman" pitchFamily="18" charset="0"/>
                <a:cs typeface="Times New Roman" pitchFamily="18" charset="0"/>
              </a:rPr>
              <a:t/>
            </a:r>
            <a:br>
              <a:rPr lang="en-US" sz="1400" dirty="0" smtClean="0">
                <a:solidFill>
                  <a:srgbClr val="FFFF00"/>
                </a:solidFill>
                <a:latin typeface="Times New Roman" pitchFamily="18" charset="0"/>
                <a:cs typeface="Times New Roman" pitchFamily="18" charset="0"/>
              </a:rPr>
            </a:br>
            <a:r>
              <a:rPr lang="en-US" sz="2400" u="sng" dirty="0" smtClean="0">
                <a:ln w="500">
                  <a:noFill/>
                </a:ln>
                <a:solidFill>
                  <a:srgbClr val="FFFF00"/>
                </a:solidFill>
                <a:latin typeface="Times New Roman" pitchFamily="18" charset="0"/>
                <a:cs typeface="Times New Roman" pitchFamily="18" charset="0"/>
              </a:rPr>
              <a:t>CRN Report</a:t>
            </a:r>
            <a:r>
              <a:rPr lang="en-US" sz="2400" dirty="0" smtClean="0">
                <a:solidFill>
                  <a:srgbClr val="FFFF00"/>
                </a:solidFill>
                <a:latin typeface="Times New Roman" pitchFamily="18" charset="0"/>
                <a:cs typeface="Times New Roman" pitchFamily="18" charset="0"/>
              </a:rPr>
              <a:t>: </a:t>
            </a:r>
            <a:r>
              <a:rPr lang="en-US" sz="2400" cap="none" dirty="0" smtClean="0">
                <a:ln w="500">
                  <a:noFill/>
                </a:ln>
                <a:solidFill>
                  <a:srgbClr val="FFFF00"/>
                </a:solidFill>
                <a:latin typeface="Times New Roman" pitchFamily="18" charset="0"/>
                <a:cs typeface="Times New Roman" pitchFamily="18" charset="0"/>
              </a:rPr>
              <a:t>Protect Those Habitats  that</a:t>
            </a:r>
            <a:br>
              <a:rPr lang="en-US" sz="2400" cap="none" dirty="0" smtClean="0">
                <a:ln w="500">
                  <a:noFill/>
                </a:ln>
                <a:solidFill>
                  <a:srgbClr val="FFFF00"/>
                </a:solidFill>
                <a:latin typeface="Times New Roman" pitchFamily="18" charset="0"/>
                <a:cs typeface="Times New Roman" pitchFamily="18" charset="0"/>
              </a:rPr>
            </a:br>
            <a:r>
              <a:rPr lang="en-US" sz="2400" cap="none" dirty="0" smtClean="0">
                <a:ln w="500">
                  <a:noFill/>
                </a:ln>
                <a:solidFill>
                  <a:srgbClr val="FFFF00"/>
                </a:solidFill>
                <a:latin typeface="Times New Roman" pitchFamily="18" charset="0"/>
                <a:cs typeface="Times New Roman" pitchFamily="18" charset="0"/>
              </a:rPr>
              <a:t>                            Contribute to the Success of</a:t>
            </a:r>
            <a:br>
              <a:rPr lang="en-US" sz="2400" cap="none" dirty="0" smtClean="0">
                <a:ln w="500">
                  <a:noFill/>
                </a:ln>
                <a:solidFill>
                  <a:srgbClr val="FFFF00"/>
                </a:solidFill>
                <a:latin typeface="Times New Roman" pitchFamily="18" charset="0"/>
                <a:cs typeface="Times New Roman" pitchFamily="18" charset="0"/>
              </a:rPr>
            </a:br>
            <a:r>
              <a:rPr lang="en-US" sz="2400" cap="none" dirty="0" smtClean="0">
                <a:ln w="500">
                  <a:noFill/>
                </a:ln>
                <a:solidFill>
                  <a:srgbClr val="FFFF00"/>
                </a:solidFill>
                <a:latin typeface="Times New Roman" pitchFamily="18" charset="0"/>
                <a:cs typeface="Times New Roman" pitchFamily="18" charset="0"/>
              </a:rPr>
              <a:t>                             the Nation’s  Fisheries</a:t>
            </a:r>
            <a:br>
              <a:rPr lang="en-US" sz="2400" cap="none" dirty="0" smtClean="0">
                <a:ln w="500">
                  <a:noFill/>
                </a:ln>
                <a:solidFill>
                  <a:srgbClr val="FFFF00"/>
                </a:solidFill>
                <a:latin typeface="Times New Roman" pitchFamily="18" charset="0"/>
                <a:cs typeface="Times New Roman" pitchFamily="18" charset="0"/>
              </a:rPr>
            </a:br>
            <a:r>
              <a:rPr lang="en-US" sz="2400" cap="none" dirty="0" smtClean="0">
                <a:ln w="500">
                  <a:noFill/>
                </a:ln>
                <a:solidFill>
                  <a:srgbClr val="FFFF00"/>
                </a:solidFill>
                <a:latin typeface="Times New Roman" pitchFamily="18" charset="0"/>
                <a:cs typeface="Times New Roman" pitchFamily="18" charset="0"/>
              </a:rPr>
              <a:t>                </a:t>
            </a:r>
            <a:r>
              <a:rPr lang="en-US" sz="2400" dirty="0" smtClean="0">
                <a:ln w="500">
                  <a:noFill/>
                </a:ln>
                <a:solidFill>
                  <a:srgbClr val="FFFF00"/>
                </a:solidFill>
                <a:latin typeface="Times New Roman" pitchFamily="18" charset="0"/>
                <a:cs typeface="Times New Roman" pitchFamily="18" charset="0"/>
              </a:rPr>
              <a:t/>
            </a:r>
            <a:br>
              <a:rPr lang="en-US" sz="2400" dirty="0" smtClean="0">
                <a:ln w="500">
                  <a:noFill/>
                </a:ln>
                <a:solidFill>
                  <a:srgbClr val="FFFF00"/>
                </a:solidFill>
                <a:latin typeface="Times New Roman" pitchFamily="18" charset="0"/>
                <a:cs typeface="Times New Roman" pitchFamily="18" charset="0"/>
              </a:rPr>
            </a:br>
            <a:r>
              <a:rPr lang="en-US" sz="2400" u="sng" dirty="0" smtClean="0">
                <a:ln w="500">
                  <a:noFill/>
                </a:ln>
                <a:solidFill>
                  <a:srgbClr val="FFFF00"/>
                </a:solidFill>
                <a:latin typeface="Times New Roman" pitchFamily="18" charset="0"/>
                <a:cs typeface="Times New Roman" pitchFamily="18" charset="0"/>
              </a:rPr>
              <a:t>ISSUE</a:t>
            </a:r>
            <a:r>
              <a:rPr lang="en-US" sz="2400" dirty="0" smtClean="0">
                <a:ln w="500">
                  <a:noFill/>
                </a:ln>
                <a:solidFill>
                  <a:srgbClr val="FFFF00"/>
                </a:solidFill>
                <a:latin typeface="Times New Roman" pitchFamily="18" charset="0"/>
                <a:cs typeface="Times New Roman" pitchFamily="18" charset="0"/>
              </a:rPr>
              <a:t>: </a:t>
            </a:r>
            <a:r>
              <a:rPr lang="en-US" sz="2400" cap="none" dirty="0" smtClean="0">
                <a:ln w="500">
                  <a:noFill/>
                </a:ln>
                <a:solidFill>
                  <a:srgbClr val="FFFF00"/>
                </a:solidFill>
                <a:latin typeface="Times New Roman" pitchFamily="18" charset="0"/>
                <a:cs typeface="Times New Roman" pitchFamily="18" charset="0"/>
              </a:rPr>
              <a:t>Distribution and Productivity of Fish</a:t>
            </a:r>
            <a:br>
              <a:rPr lang="en-US" sz="2400" cap="none" dirty="0" smtClean="0">
                <a:ln w="500">
                  <a:noFill/>
                </a:ln>
                <a:solidFill>
                  <a:srgbClr val="FFFF00"/>
                </a:solidFill>
                <a:latin typeface="Times New Roman" pitchFamily="18" charset="0"/>
                <a:cs typeface="Times New Roman" pitchFamily="18" charset="0"/>
              </a:rPr>
            </a:br>
            <a:r>
              <a:rPr lang="en-US" sz="2400" cap="none" dirty="0" smtClean="0">
                <a:ln w="500">
                  <a:noFill/>
                </a:ln>
                <a:solidFill>
                  <a:srgbClr val="FFFF00"/>
                </a:solidFill>
                <a:latin typeface="Times New Roman" pitchFamily="18" charset="0"/>
                <a:cs typeface="Times New Roman" pitchFamily="18" charset="0"/>
              </a:rPr>
              <a:t>              are  Shifting in Response to Warming</a:t>
            </a:r>
            <a:br>
              <a:rPr lang="en-US" sz="2400" cap="none" dirty="0" smtClean="0">
                <a:ln w="500">
                  <a:noFill/>
                </a:ln>
                <a:solidFill>
                  <a:srgbClr val="FFFF00"/>
                </a:solidFill>
                <a:latin typeface="Times New Roman" pitchFamily="18" charset="0"/>
                <a:cs typeface="Times New Roman" pitchFamily="18" charset="0"/>
              </a:rPr>
            </a:br>
            <a:r>
              <a:rPr lang="en-US" sz="2400" cap="none" dirty="0" smtClean="0">
                <a:ln w="500">
                  <a:noFill/>
                </a:ln>
                <a:solidFill>
                  <a:srgbClr val="FFFF00"/>
                </a:solidFill>
                <a:latin typeface="Times New Roman" pitchFamily="18" charset="0"/>
                <a:cs typeface="Times New Roman" pitchFamily="18" charset="0"/>
              </a:rPr>
              <a:t>              Ocean Waters</a:t>
            </a:r>
            <a:br>
              <a:rPr lang="en-US" sz="2400" cap="none" dirty="0" smtClean="0">
                <a:ln w="500">
                  <a:noFill/>
                </a:ln>
                <a:solidFill>
                  <a:srgbClr val="FFFF00"/>
                </a:solidFill>
                <a:latin typeface="Times New Roman" pitchFamily="18" charset="0"/>
                <a:cs typeface="Times New Roman" pitchFamily="18" charset="0"/>
              </a:rPr>
            </a:br>
            <a:r>
              <a:rPr lang="en-US" sz="2400" cap="none" dirty="0" smtClean="0">
                <a:ln w="500">
                  <a:noFill/>
                </a:ln>
                <a:solidFill>
                  <a:srgbClr val="FFFF00"/>
                </a:solidFill>
                <a:latin typeface="Times New Roman" pitchFamily="18" charset="0"/>
                <a:cs typeface="Times New Roman" pitchFamily="18" charset="0"/>
              </a:rPr>
              <a:t/>
            </a:r>
            <a:br>
              <a:rPr lang="en-US" sz="2400" cap="none" dirty="0" smtClean="0">
                <a:ln w="500">
                  <a:noFill/>
                </a:ln>
                <a:solidFill>
                  <a:srgbClr val="FFFF00"/>
                </a:solidFill>
                <a:latin typeface="Times New Roman" pitchFamily="18" charset="0"/>
                <a:cs typeface="Times New Roman" pitchFamily="18" charset="0"/>
              </a:rPr>
            </a:br>
            <a:r>
              <a:rPr lang="en-US" sz="2400" cap="none" dirty="0" smtClean="0">
                <a:ln w="500">
                  <a:noFill/>
                </a:ln>
                <a:solidFill>
                  <a:srgbClr val="FFFF00"/>
                </a:solidFill>
                <a:latin typeface="Times New Roman" pitchFamily="18" charset="0"/>
                <a:cs typeface="Times New Roman" pitchFamily="18" charset="0"/>
              </a:rPr>
              <a:t> </a:t>
            </a:r>
            <a:r>
              <a:rPr lang="en-US" sz="2400" u="sng" dirty="0" smtClean="0">
                <a:ln w="500">
                  <a:noFill/>
                </a:ln>
                <a:solidFill>
                  <a:srgbClr val="FFFF00"/>
                </a:solidFill>
                <a:latin typeface="Times New Roman" pitchFamily="18" charset="0"/>
                <a:cs typeface="Times New Roman" pitchFamily="18" charset="0"/>
              </a:rPr>
              <a:t>GOAL</a:t>
            </a:r>
            <a:r>
              <a:rPr lang="en-US" sz="2400" dirty="0" smtClean="0">
                <a:ln w="500">
                  <a:noFill/>
                </a:ln>
                <a:solidFill>
                  <a:srgbClr val="FFFF00"/>
                </a:solidFill>
                <a:latin typeface="Times New Roman" pitchFamily="18" charset="0"/>
                <a:cs typeface="Times New Roman" pitchFamily="18" charset="0"/>
              </a:rPr>
              <a:t>:  </a:t>
            </a:r>
            <a:r>
              <a:rPr lang="en-US" sz="2400" cap="none" dirty="0" smtClean="0">
                <a:ln w="500">
                  <a:noFill/>
                </a:ln>
                <a:solidFill>
                  <a:srgbClr val="FFFF00"/>
                </a:solidFill>
                <a:latin typeface="Times New Roman" pitchFamily="18" charset="0"/>
                <a:cs typeface="Times New Roman" pitchFamily="18" charset="0"/>
              </a:rPr>
              <a:t>Evaluate Impacts of Warming</a:t>
            </a:r>
            <a:br>
              <a:rPr lang="en-US" sz="2400" cap="none" dirty="0" smtClean="0">
                <a:ln w="500">
                  <a:noFill/>
                </a:ln>
                <a:solidFill>
                  <a:srgbClr val="FFFF00"/>
                </a:solidFill>
                <a:latin typeface="Times New Roman" pitchFamily="18" charset="0"/>
                <a:cs typeface="Times New Roman" pitchFamily="18" charset="0"/>
              </a:rPr>
            </a:br>
            <a:r>
              <a:rPr lang="en-US" sz="2400" cap="none" dirty="0" smtClean="0">
                <a:ln w="500">
                  <a:noFill/>
                </a:ln>
                <a:solidFill>
                  <a:srgbClr val="FFFF00"/>
                </a:solidFill>
                <a:latin typeface="Times New Roman" pitchFamily="18" charset="0"/>
                <a:cs typeface="Times New Roman" pitchFamily="18" charset="0"/>
              </a:rPr>
              <a:t>                Temperatures and  Freshwater Flow</a:t>
            </a:r>
            <a:r>
              <a:rPr lang="en-US" sz="2400" cap="none" dirty="0" smtClean="0"/>
              <a:t/>
            </a:r>
            <a:br>
              <a:rPr lang="en-US" sz="2400" cap="none" dirty="0" smtClean="0"/>
            </a:br>
            <a:r>
              <a:rPr lang="en-US" sz="2400" dirty="0" smtClean="0">
                <a:ln w="500">
                  <a:noFill/>
                </a:ln>
                <a:solidFill>
                  <a:srgbClr val="FFFF00"/>
                </a:solidFill>
                <a:latin typeface="Times New Roman" pitchFamily="18" charset="0"/>
                <a:cs typeface="Times New Roman" pitchFamily="18" charset="0"/>
              </a:rPr>
              <a:t/>
            </a:r>
            <a:br>
              <a:rPr lang="en-US" sz="2400" dirty="0" smtClean="0">
                <a:ln w="500">
                  <a:noFill/>
                </a:ln>
                <a:solidFill>
                  <a:srgbClr val="FFFF00"/>
                </a:solidFill>
                <a:latin typeface="Times New Roman" pitchFamily="18" charset="0"/>
                <a:cs typeface="Times New Roman" pitchFamily="18" charset="0"/>
              </a:rPr>
            </a:br>
            <a:endParaRPr lang="en-US" sz="2400" dirty="0">
              <a:ln w="500">
                <a:noFill/>
              </a:ln>
              <a:solidFill>
                <a:srgbClr val="FFFF00"/>
              </a:solidFill>
            </a:endParaRPr>
          </a:p>
        </p:txBody>
      </p:sp>
      <p:pic>
        <p:nvPicPr>
          <p:cNvPr id="4" name="Picture 2" descr="http://branding.njit.edu/branding/image/logos/njit_rgb_139x75.gif"/>
          <p:cNvPicPr>
            <a:picLocks noChangeAspect="1" noChangeArrowheads="1"/>
          </p:cNvPicPr>
          <p:nvPr/>
        </p:nvPicPr>
        <p:blipFill>
          <a:blip r:embed="rId3" cstate="print"/>
          <a:srcRect/>
          <a:stretch>
            <a:fillRect/>
          </a:stretch>
        </p:blipFill>
        <p:spPr bwMode="auto">
          <a:xfrm>
            <a:off x="381000" y="5943600"/>
            <a:ext cx="1323975" cy="714375"/>
          </a:xfrm>
          <a:prstGeom prst="rect">
            <a:avLst/>
          </a:prstGeom>
          <a:noFill/>
        </p:spPr>
      </p:pic>
      <p:graphicFrame>
        <p:nvGraphicFramePr>
          <p:cNvPr id="16386" name="Object 2"/>
          <p:cNvGraphicFramePr>
            <a:graphicFrameLocks noChangeAspect="1"/>
          </p:cNvGraphicFramePr>
          <p:nvPr/>
        </p:nvGraphicFramePr>
        <p:xfrm>
          <a:off x="111549" y="609600"/>
          <a:ext cx="2479251" cy="990600"/>
        </p:xfrm>
        <a:graphic>
          <a:graphicData uri="http://schemas.openxmlformats.org/presentationml/2006/ole">
            <p:oleObj spid="_x0000_s16386" name="Image" r:id="rId4" imgW="5236280" imgH="2208561" progId="">
              <p:embed/>
            </p:oleObj>
          </a:graphicData>
        </a:graphic>
      </p:graphicFrame>
      <p:sp>
        <p:nvSpPr>
          <p:cNvPr id="6" name="Rectangle 5"/>
          <p:cNvSpPr/>
          <p:nvPr/>
        </p:nvSpPr>
        <p:spPr>
          <a:xfrm>
            <a:off x="0" y="2057400"/>
            <a:ext cx="2667000" cy="2123658"/>
          </a:xfrm>
          <a:prstGeom prst="rect">
            <a:avLst/>
          </a:prstGeom>
        </p:spPr>
        <p:txBody>
          <a:bodyPr wrap="square">
            <a:spAutoFit/>
          </a:bodyPr>
          <a:lstStyle/>
          <a:p>
            <a:pPr>
              <a:spcBef>
                <a:spcPts val="0"/>
              </a:spcBef>
            </a:pPr>
            <a:r>
              <a:rPr lang="en-US" sz="1400" smtClean="0">
                <a:latin typeface="Times New Roman" pitchFamily="18" charset="0"/>
                <a:cs typeface="Times New Roman" pitchFamily="18" charset="0"/>
              </a:rPr>
              <a:t>Weinstein, MP, SY Litvin, VG Guida and RC Chambers. 2009. Is global climate change influencing the overwintering distribution of weakfish </a:t>
            </a:r>
            <a:r>
              <a:rPr lang="en-US" sz="1400" i="1" u="sng" smtClean="0">
                <a:latin typeface="Times New Roman" pitchFamily="18" charset="0"/>
                <a:cs typeface="Times New Roman" pitchFamily="18" charset="0"/>
              </a:rPr>
              <a:t>Cynoscio</a:t>
            </a:r>
            <a:r>
              <a:rPr lang="en-US" sz="1400" i="1" smtClean="0">
                <a:latin typeface="Times New Roman" pitchFamily="18" charset="0"/>
                <a:cs typeface="Times New Roman" pitchFamily="18" charset="0"/>
              </a:rPr>
              <a:t>n </a:t>
            </a:r>
            <a:r>
              <a:rPr lang="en-US" sz="1400" i="1" u="sng" smtClean="0">
                <a:latin typeface="Times New Roman" pitchFamily="18" charset="0"/>
                <a:cs typeface="Times New Roman" pitchFamily="18" charset="0"/>
              </a:rPr>
              <a:t>regalis</a:t>
            </a:r>
            <a:r>
              <a:rPr lang="en-US" sz="1400" smtClean="0">
                <a:latin typeface="Times New Roman" pitchFamily="18" charset="0"/>
                <a:cs typeface="Times New Roman" pitchFamily="18" charset="0"/>
              </a:rPr>
              <a:t>? </a:t>
            </a:r>
            <a:r>
              <a:rPr lang="en-US" sz="1400" i="1" smtClean="0">
                <a:latin typeface="Times New Roman" pitchFamily="18" charset="0"/>
                <a:cs typeface="Times New Roman" pitchFamily="18" charset="0"/>
              </a:rPr>
              <a:t>J. Fish. Biol. </a:t>
            </a:r>
            <a:r>
              <a:rPr lang="en-US" sz="1400" smtClean="0">
                <a:latin typeface="Times New Roman" pitchFamily="18" charset="0"/>
                <a:cs typeface="Times New Roman" pitchFamily="18" charset="0"/>
              </a:rPr>
              <a:t>75:693-698</a:t>
            </a:r>
            <a:endParaRPr lang="en-US" sz="1400" smtClean="0"/>
          </a:p>
          <a:p>
            <a:pPr>
              <a:spcBef>
                <a:spcPts val="0"/>
              </a:spcBef>
            </a:pPr>
            <a:endParaRPr lang="en-US" sz="1600" b="1" i="1" dirty="0" smtClean="0">
              <a:latin typeface="Times New Roman" pitchFamily="18" charset="0"/>
              <a:cs typeface="Times New Roman" pitchFamily="18" charset="0"/>
            </a:endParaRPr>
          </a:p>
          <a:p>
            <a:pPr>
              <a:spcBef>
                <a:spcPts val="0"/>
              </a:spcBef>
            </a:pPr>
            <a:endParaRPr lang="en-US" sz="1600" b="1" i="1" dirty="0" smtClean="0">
              <a:latin typeface="Times New Roman" pitchFamily="18" charset="0"/>
              <a:cs typeface="Times New Roman" pitchFamily="18" charset="0"/>
            </a:endParaRPr>
          </a:p>
          <a:p>
            <a:pPr>
              <a:spcBef>
                <a:spcPts val="0"/>
              </a:spcBef>
            </a:pPr>
            <a:endParaRPr lang="en-US" sz="1600" i="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bwMode="auto">
          <a:xfrm>
            <a:off x="1600200" y="304800"/>
            <a:ext cx="5062538" cy="6217920"/>
            <a:chOff x="392" y="576"/>
            <a:chExt cx="3544" cy="4320"/>
          </a:xfrm>
        </p:grpSpPr>
        <p:pic>
          <p:nvPicPr>
            <p:cNvPr id="3" name="Picture 2" descr="WorkingMapNocities copy"/>
            <p:cNvPicPr>
              <a:picLocks noChangeAspect="1" noChangeArrowheads="1"/>
            </p:cNvPicPr>
            <p:nvPr/>
          </p:nvPicPr>
          <p:blipFill>
            <a:blip r:embed="rId3" cstate="print"/>
            <a:srcRect/>
            <a:stretch>
              <a:fillRect/>
            </a:stretch>
          </p:blipFill>
          <p:spPr bwMode="auto">
            <a:xfrm>
              <a:off x="480" y="576"/>
              <a:ext cx="3456" cy="4320"/>
            </a:xfrm>
            <a:prstGeom prst="rect">
              <a:avLst/>
            </a:prstGeom>
            <a:noFill/>
          </p:spPr>
        </p:pic>
        <p:sp>
          <p:nvSpPr>
            <p:cNvPr id="4" name="Rectangle 3"/>
            <p:cNvSpPr>
              <a:spLocks noChangeArrowheads="1"/>
            </p:cNvSpPr>
            <p:nvPr/>
          </p:nvSpPr>
          <p:spPr bwMode="auto">
            <a:xfrm>
              <a:off x="3176" y="764"/>
              <a:ext cx="520" cy="1312"/>
            </a:xfrm>
            <a:prstGeom prst="rect">
              <a:avLst/>
            </a:prstGeom>
            <a:noFill/>
            <a:ln w="38100">
              <a:solidFill>
                <a:schemeClr val="tx1"/>
              </a:solid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 name="Text Box 5"/>
            <p:cNvSpPr txBox="1">
              <a:spLocks noChangeArrowheads="1"/>
            </p:cNvSpPr>
            <p:nvPr/>
          </p:nvSpPr>
          <p:spPr bwMode="auto">
            <a:xfrm>
              <a:off x="3154" y="1382"/>
              <a:ext cx="353" cy="192"/>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b="1">
                  <a:solidFill>
                    <a:srgbClr val="292929"/>
                  </a:solidFill>
                  <a:cs typeface="Times New Roman" pitchFamily="18" charset="0"/>
                </a:rPr>
                <a:t>USA</a:t>
              </a:r>
            </a:p>
          </p:txBody>
        </p:sp>
        <p:sp>
          <p:nvSpPr>
            <p:cNvPr id="6" name="Line 6"/>
            <p:cNvSpPr>
              <a:spLocks noChangeShapeType="1"/>
            </p:cNvSpPr>
            <p:nvPr/>
          </p:nvSpPr>
          <p:spPr bwMode="auto">
            <a:xfrm flipH="1" flipV="1">
              <a:off x="3497" y="1325"/>
              <a:ext cx="128" cy="129"/>
            </a:xfrm>
            <a:prstGeom prst="line">
              <a:avLst/>
            </a:prstGeom>
            <a:noFill/>
            <a:ln w="19050">
              <a:solidFill>
                <a:schemeClr val="tx1"/>
              </a:solidFill>
              <a:round/>
              <a:headEnd/>
              <a:tailEnd type="stealth" w="med" len="med"/>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7" name="Line 7"/>
            <p:cNvSpPr>
              <a:spLocks noChangeShapeType="1"/>
            </p:cNvSpPr>
            <p:nvPr/>
          </p:nvSpPr>
          <p:spPr bwMode="auto">
            <a:xfrm>
              <a:off x="2526" y="4710"/>
              <a:ext cx="230" cy="0"/>
            </a:xfrm>
            <a:prstGeom prst="line">
              <a:avLst/>
            </a:prstGeom>
            <a:noFill/>
            <a:ln w="9525">
              <a:solidFill>
                <a:schemeClr val="tx1"/>
              </a:solidFill>
              <a:round/>
              <a:headEnd/>
              <a:tailEnd/>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8" name="Line 8"/>
            <p:cNvSpPr>
              <a:spLocks noChangeShapeType="1"/>
            </p:cNvSpPr>
            <p:nvPr/>
          </p:nvSpPr>
          <p:spPr bwMode="auto">
            <a:xfrm>
              <a:off x="1830" y="4650"/>
              <a:ext cx="0" cy="54"/>
            </a:xfrm>
            <a:prstGeom prst="line">
              <a:avLst/>
            </a:prstGeom>
            <a:noFill/>
            <a:ln w="9525">
              <a:solidFill>
                <a:schemeClr val="tx1"/>
              </a:solidFill>
              <a:round/>
              <a:headEnd/>
              <a:tailEnd/>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 name="Line 9"/>
            <p:cNvSpPr>
              <a:spLocks noChangeShapeType="1"/>
            </p:cNvSpPr>
            <p:nvPr/>
          </p:nvSpPr>
          <p:spPr bwMode="auto">
            <a:xfrm>
              <a:off x="918" y="4650"/>
              <a:ext cx="0" cy="54"/>
            </a:xfrm>
            <a:prstGeom prst="line">
              <a:avLst/>
            </a:prstGeom>
            <a:noFill/>
            <a:ln w="9525">
              <a:solidFill>
                <a:schemeClr val="tx1"/>
              </a:solidFill>
              <a:round/>
              <a:headEnd/>
              <a:tailEnd/>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 name="Text Box 10"/>
            <p:cNvSpPr txBox="1">
              <a:spLocks noChangeArrowheads="1"/>
            </p:cNvSpPr>
            <p:nvPr/>
          </p:nvSpPr>
          <p:spPr bwMode="auto">
            <a:xfrm>
              <a:off x="747" y="4696"/>
              <a:ext cx="378" cy="171"/>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a:cs typeface="Times New Roman" pitchFamily="18" charset="0"/>
                </a:rPr>
                <a:t>75</a:t>
              </a:r>
              <a:r>
                <a:rPr lang="en-US" sz="1000" baseline="30000">
                  <a:cs typeface="Times New Roman" pitchFamily="18" charset="0"/>
                </a:rPr>
                <a:t>o</a:t>
              </a:r>
              <a:r>
                <a:rPr lang="en-US" sz="1000">
                  <a:cs typeface="Times New Roman" pitchFamily="18" charset="0"/>
                </a:rPr>
                <a:t>40’</a:t>
              </a:r>
              <a:endParaRPr lang="en-US" sz="1000" baseline="30000">
                <a:cs typeface="Times New Roman" pitchFamily="18" charset="0"/>
              </a:endParaRPr>
            </a:p>
          </p:txBody>
        </p:sp>
        <p:sp>
          <p:nvSpPr>
            <p:cNvPr id="11" name="Text Box 11"/>
            <p:cNvSpPr txBox="1">
              <a:spLocks noChangeArrowheads="1"/>
            </p:cNvSpPr>
            <p:nvPr/>
          </p:nvSpPr>
          <p:spPr bwMode="auto">
            <a:xfrm>
              <a:off x="1658" y="4696"/>
              <a:ext cx="379" cy="171"/>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a:cs typeface="Times New Roman" pitchFamily="18" charset="0"/>
                </a:rPr>
                <a:t>75</a:t>
              </a:r>
              <a:r>
                <a:rPr lang="en-US" sz="1000" baseline="30000">
                  <a:cs typeface="Times New Roman" pitchFamily="18" charset="0"/>
                </a:rPr>
                <a:t>o</a:t>
              </a:r>
              <a:r>
                <a:rPr lang="en-US" sz="1000">
                  <a:cs typeface="Times New Roman" pitchFamily="18" charset="0"/>
                </a:rPr>
                <a:t>20’</a:t>
              </a:r>
              <a:endParaRPr lang="en-US" sz="1000" baseline="30000">
                <a:cs typeface="Times New Roman" pitchFamily="18" charset="0"/>
              </a:endParaRPr>
            </a:p>
          </p:txBody>
        </p:sp>
        <p:sp>
          <p:nvSpPr>
            <p:cNvPr id="12" name="Text Box 12"/>
            <p:cNvSpPr txBox="1">
              <a:spLocks noChangeArrowheads="1"/>
            </p:cNvSpPr>
            <p:nvPr/>
          </p:nvSpPr>
          <p:spPr bwMode="auto">
            <a:xfrm>
              <a:off x="2582" y="4696"/>
              <a:ext cx="379" cy="171"/>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a:cs typeface="Times New Roman" pitchFamily="18" charset="0"/>
                </a:rPr>
                <a:t>75</a:t>
              </a:r>
              <a:r>
                <a:rPr lang="en-US" sz="1000" baseline="30000">
                  <a:cs typeface="Times New Roman" pitchFamily="18" charset="0"/>
                </a:rPr>
                <a:t>o</a:t>
              </a:r>
              <a:r>
                <a:rPr lang="en-US" sz="1000">
                  <a:cs typeface="Times New Roman" pitchFamily="18" charset="0"/>
                </a:rPr>
                <a:t>00’</a:t>
              </a:r>
              <a:endParaRPr lang="en-US" sz="1000" baseline="30000">
                <a:cs typeface="Times New Roman" pitchFamily="18" charset="0"/>
              </a:endParaRPr>
            </a:p>
          </p:txBody>
        </p:sp>
        <p:sp>
          <p:nvSpPr>
            <p:cNvPr id="13" name="Text Box 13"/>
            <p:cNvSpPr txBox="1">
              <a:spLocks noChangeArrowheads="1"/>
            </p:cNvSpPr>
            <p:nvPr/>
          </p:nvSpPr>
          <p:spPr bwMode="auto">
            <a:xfrm>
              <a:off x="3506" y="4696"/>
              <a:ext cx="379" cy="171"/>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a:cs typeface="Times New Roman" pitchFamily="18" charset="0"/>
                </a:rPr>
                <a:t>74</a:t>
              </a:r>
              <a:r>
                <a:rPr lang="en-US" sz="1000" baseline="30000">
                  <a:cs typeface="Times New Roman" pitchFamily="18" charset="0"/>
                </a:rPr>
                <a:t>o</a:t>
              </a:r>
              <a:r>
                <a:rPr lang="en-US" sz="1000">
                  <a:cs typeface="Times New Roman" pitchFamily="18" charset="0"/>
                </a:rPr>
                <a:t>40’</a:t>
              </a:r>
              <a:endParaRPr lang="en-US" sz="1000" baseline="30000">
                <a:cs typeface="Times New Roman" pitchFamily="18" charset="0"/>
              </a:endParaRPr>
            </a:p>
          </p:txBody>
        </p:sp>
        <p:sp>
          <p:nvSpPr>
            <p:cNvPr id="14" name="Line 14"/>
            <p:cNvSpPr>
              <a:spLocks noChangeShapeType="1"/>
            </p:cNvSpPr>
            <p:nvPr/>
          </p:nvSpPr>
          <p:spPr bwMode="auto">
            <a:xfrm>
              <a:off x="2754" y="4644"/>
              <a:ext cx="0" cy="54"/>
            </a:xfrm>
            <a:prstGeom prst="line">
              <a:avLst/>
            </a:prstGeom>
            <a:noFill/>
            <a:ln w="9525">
              <a:solidFill>
                <a:schemeClr val="tx1"/>
              </a:solidFill>
              <a:round/>
              <a:headEnd/>
              <a:tailEnd/>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 name="Line 15"/>
            <p:cNvSpPr>
              <a:spLocks noChangeShapeType="1"/>
            </p:cNvSpPr>
            <p:nvPr/>
          </p:nvSpPr>
          <p:spPr bwMode="auto">
            <a:xfrm>
              <a:off x="1830" y="762"/>
              <a:ext cx="0" cy="54"/>
            </a:xfrm>
            <a:prstGeom prst="line">
              <a:avLst/>
            </a:prstGeom>
            <a:noFill/>
            <a:ln w="9525">
              <a:solidFill>
                <a:schemeClr val="tx1"/>
              </a:solidFill>
              <a:round/>
              <a:headEnd/>
              <a:tailEnd/>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 name="Line 16"/>
            <p:cNvSpPr>
              <a:spLocks noChangeShapeType="1"/>
            </p:cNvSpPr>
            <p:nvPr/>
          </p:nvSpPr>
          <p:spPr bwMode="auto">
            <a:xfrm>
              <a:off x="918" y="762"/>
              <a:ext cx="0" cy="54"/>
            </a:xfrm>
            <a:prstGeom prst="line">
              <a:avLst/>
            </a:prstGeom>
            <a:noFill/>
            <a:ln w="9525">
              <a:solidFill>
                <a:schemeClr val="tx1"/>
              </a:solidFill>
              <a:round/>
              <a:headEnd/>
              <a:tailEnd/>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 name="Line 17"/>
            <p:cNvSpPr>
              <a:spLocks noChangeShapeType="1"/>
            </p:cNvSpPr>
            <p:nvPr/>
          </p:nvSpPr>
          <p:spPr bwMode="auto">
            <a:xfrm>
              <a:off x="2754" y="756"/>
              <a:ext cx="0" cy="54"/>
            </a:xfrm>
            <a:prstGeom prst="line">
              <a:avLst/>
            </a:prstGeom>
            <a:noFill/>
            <a:ln w="9525">
              <a:solidFill>
                <a:schemeClr val="tx1"/>
              </a:solidFill>
              <a:round/>
              <a:headEnd/>
              <a:tailEnd/>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8" name="Text Box 18"/>
            <p:cNvSpPr txBox="1">
              <a:spLocks noChangeArrowheads="1"/>
            </p:cNvSpPr>
            <p:nvPr/>
          </p:nvSpPr>
          <p:spPr bwMode="auto">
            <a:xfrm>
              <a:off x="392" y="3598"/>
              <a:ext cx="379" cy="171"/>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a:cs typeface="Times New Roman" pitchFamily="18" charset="0"/>
                </a:rPr>
                <a:t>39</a:t>
              </a:r>
              <a:r>
                <a:rPr lang="en-US" sz="1000" baseline="30000" dirty="0">
                  <a:cs typeface="Times New Roman" pitchFamily="18" charset="0"/>
                </a:rPr>
                <a:t>o</a:t>
              </a:r>
              <a:r>
                <a:rPr lang="en-US" sz="1000" dirty="0">
                  <a:cs typeface="Times New Roman" pitchFamily="18" charset="0"/>
                </a:rPr>
                <a:t>00’</a:t>
              </a:r>
              <a:endParaRPr lang="en-US" sz="1000" baseline="30000" dirty="0">
                <a:cs typeface="Times New Roman" pitchFamily="18" charset="0"/>
              </a:endParaRPr>
            </a:p>
          </p:txBody>
        </p:sp>
        <p:sp>
          <p:nvSpPr>
            <p:cNvPr id="19" name="Line 19"/>
            <p:cNvSpPr>
              <a:spLocks noChangeShapeType="1"/>
            </p:cNvSpPr>
            <p:nvPr/>
          </p:nvSpPr>
          <p:spPr bwMode="auto">
            <a:xfrm rot="-5400000">
              <a:off x="726" y="3648"/>
              <a:ext cx="0" cy="54"/>
            </a:xfrm>
            <a:prstGeom prst="line">
              <a:avLst/>
            </a:prstGeom>
            <a:noFill/>
            <a:ln w="9525">
              <a:solidFill>
                <a:schemeClr val="tx1"/>
              </a:solidFill>
              <a:round/>
              <a:headEnd/>
              <a:tailEnd/>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0" name="Line 20"/>
            <p:cNvSpPr>
              <a:spLocks noChangeShapeType="1"/>
            </p:cNvSpPr>
            <p:nvPr/>
          </p:nvSpPr>
          <p:spPr bwMode="auto">
            <a:xfrm rot="-5400000">
              <a:off x="732" y="2046"/>
              <a:ext cx="0" cy="54"/>
            </a:xfrm>
            <a:prstGeom prst="line">
              <a:avLst/>
            </a:prstGeom>
            <a:noFill/>
            <a:ln w="9525">
              <a:solidFill>
                <a:schemeClr val="tx1"/>
              </a:solidFill>
              <a:round/>
              <a:headEnd/>
              <a:tailEnd/>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1" name="Text Box 21"/>
            <p:cNvSpPr txBox="1">
              <a:spLocks noChangeArrowheads="1"/>
            </p:cNvSpPr>
            <p:nvPr/>
          </p:nvSpPr>
          <p:spPr bwMode="auto">
            <a:xfrm>
              <a:off x="392" y="1993"/>
              <a:ext cx="379" cy="171"/>
            </a:xfrm>
            <a:prstGeom prst="rect">
              <a:avLst/>
            </a:prstGeom>
            <a:noFill/>
            <a:ln w="9525">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a:cs typeface="Times New Roman" pitchFamily="18" charset="0"/>
                </a:rPr>
                <a:t>39</a:t>
              </a:r>
              <a:r>
                <a:rPr lang="en-US" sz="1000" baseline="30000">
                  <a:cs typeface="Times New Roman" pitchFamily="18" charset="0"/>
                </a:rPr>
                <a:t>o</a:t>
              </a:r>
              <a:r>
                <a:rPr lang="en-US" sz="1000">
                  <a:cs typeface="Times New Roman" pitchFamily="18" charset="0"/>
                </a:rPr>
                <a:t>20’</a:t>
              </a:r>
              <a:endParaRPr lang="en-US" sz="1000" baseline="30000">
                <a:cs typeface="Times New Roman" pitchFamily="18" charset="0"/>
              </a:endParaRPr>
            </a:p>
          </p:txBody>
        </p:sp>
        <p:sp>
          <p:nvSpPr>
            <p:cNvPr id="22" name="Line 22"/>
            <p:cNvSpPr>
              <a:spLocks noChangeShapeType="1"/>
            </p:cNvSpPr>
            <p:nvPr/>
          </p:nvSpPr>
          <p:spPr bwMode="auto">
            <a:xfrm flipV="1">
              <a:off x="704" y="2072"/>
              <a:ext cx="0" cy="1600"/>
            </a:xfrm>
            <a:prstGeom prst="line">
              <a:avLst/>
            </a:prstGeom>
            <a:noFill/>
            <a:ln w="9525">
              <a:solidFill>
                <a:schemeClr val="tx1"/>
              </a:solidFill>
              <a:round/>
              <a:headEnd/>
              <a:tailEnd/>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3" name="Line 23"/>
            <p:cNvSpPr>
              <a:spLocks noChangeShapeType="1"/>
            </p:cNvSpPr>
            <p:nvPr/>
          </p:nvSpPr>
          <p:spPr bwMode="auto">
            <a:xfrm rot="-5400000">
              <a:off x="3666" y="3648"/>
              <a:ext cx="0" cy="54"/>
            </a:xfrm>
            <a:prstGeom prst="line">
              <a:avLst/>
            </a:prstGeom>
            <a:noFill/>
            <a:ln w="9525">
              <a:solidFill>
                <a:schemeClr val="tx1"/>
              </a:solidFill>
              <a:round/>
              <a:headEnd/>
              <a:tailEnd/>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4" name="Line 24"/>
            <p:cNvSpPr>
              <a:spLocks noChangeShapeType="1"/>
            </p:cNvSpPr>
            <p:nvPr/>
          </p:nvSpPr>
          <p:spPr bwMode="auto">
            <a:xfrm rot="-5400000">
              <a:off x="3672" y="2046"/>
              <a:ext cx="0" cy="54"/>
            </a:xfrm>
            <a:prstGeom prst="line">
              <a:avLst/>
            </a:prstGeom>
            <a:noFill/>
            <a:ln w="9525">
              <a:solidFill>
                <a:schemeClr val="tx1"/>
              </a:solidFill>
              <a:round/>
              <a:headEnd/>
              <a:tailEnd/>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7889" name="Object 1"/>
          <p:cNvGraphicFramePr>
            <a:graphicFrameLocks noChangeAspect="1"/>
          </p:cNvGraphicFramePr>
          <p:nvPr/>
        </p:nvGraphicFramePr>
        <p:xfrm>
          <a:off x="110914" y="533400"/>
          <a:ext cx="7941310" cy="5943600"/>
        </p:xfrm>
        <a:graphic>
          <a:graphicData uri="http://schemas.openxmlformats.org/presentationml/2006/ole">
            <p:oleObj spid="_x0000_s37889" name="Slide" r:id="rId4" imgW="3311707" imgH="2482760" progId="PowerPoint.Slide.12">
              <p:embed/>
            </p:oleObj>
          </a:graphicData>
        </a:graphic>
      </p:graphicFrame>
      <p:pic>
        <p:nvPicPr>
          <p:cNvPr id="27" name="Picture 2" descr="http://branding.njit.edu/branding/image/logos/njit_rgb_139x75.gif"/>
          <p:cNvPicPr>
            <a:picLocks noChangeAspect="1" noChangeArrowheads="1"/>
          </p:cNvPicPr>
          <p:nvPr/>
        </p:nvPicPr>
        <p:blipFill>
          <a:blip r:embed="rId5" cstate="print"/>
          <a:srcRect/>
          <a:stretch>
            <a:fillRect/>
          </a:stretch>
        </p:blipFill>
        <p:spPr bwMode="auto">
          <a:xfrm>
            <a:off x="8229600" y="6248400"/>
            <a:ext cx="847344" cy="45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89"/>
                                        </p:tgtEl>
                                        <p:attrNameLst>
                                          <p:attrName>style.visibility</p:attrName>
                                        </p:attrNameLst>
                                      </p:cBhvr>
                                      <p:to>
                                        <p:strVal val="visible"/>
                                      </p:to>
                                    </p:set>
                                    <p:animEffect transition="in" filter="fade">
                                      <p:cBhvr>
                                        <p:cTn id="7" dur="1000"/>
                                        <p:tgtEl>
                                          <p:spTgt spid="3788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1000"/>
                                        <p:tgtEl>
                                          <p:spTgt spid="37889"/>
                                        </p:tgtEl>
                                        <p:attrNameLst>
                                          <p:attrName>ppt_x</p:attrName>
                                        </p:attrNameLst>
                                      </p:cBhvr>
                                      <p:tavLst>
                                        <p:tav tm="0">
                                          <p:val>
                                            <p:strVal val="ppt_x"/>
                                          </p:val>
                                        </p:tav>
                                        <p:tav tm="100000">
                                          <p:val>
                                            <p:strVal val="ppt_x"/>
                                          </p:val>
                                        </p:tav>
                                      </p:tavLst>
                                    </p:anim>
                                    <p:anim calcmode="lin" valueType="num">
                                      <p:cBhvr additive="base">
                                        <p:cTn id="12" dur="1000"/>
                                        <p:tgtEl>
                                          <p:spTgt spid="37889"/>
                                        </p:tgtEl>
                                        <p:attrNameLst>
                                          <p:attrName>ppt_y</p:attrName>
                                        </p:attrNameLst>
                                      </p:cBhvr>
                                      <p:tavLst>
                                        <p:tav tm="0">
                                          <p:val>
                                            <p:strVal val="ppt_y"/>
                                          </p:val>
                                        </p:tav>
                                        <p:tav tm="100000">
                                          <p:val>
                                            <p:strVal val="1+ppt_h/2"/>
                                          </p:val>
                                        </p:tav>
                                      </p:tavLst>
                                    </p:anim>
                                    <p:set>
                                      <p:cBhvr>
                                        <p:cTn id="13" dur="1" fill="hold">
                                          <p:stCondLst>
                                            <p:cond delay="999"/>
                                          </p:stCondLst>
                                        </p:cTn>
                                        <p:tgtEl>
                                          <p:spTgt spid="378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p:cNvGraphicFramePr>
            <a:graphicFrameLocks noChangeAspect="1"/>
          </p:cNvGraphicFramePr>
          <p:nvPr/>
        </p:nvGraphicFramePr>
        <p:xfrm>
          <a:off x="4572000" y="3352800"/>
          <a:ext cx="4345622" cy="3258839"/>
        </p:xfrm>
        <a:graphic>
          <a:graphicData uri="http://schemas.openxmlformats.org/presentationml/2006/ole">
            <p:oleObj spid="_x0000_s36866" name="Presentation" r:id="rId3" imgW="4570486" imgH="3427546" progId="PowerPoint.Show.8">
              <p:embed/>
            </p:oleObj>
          </a:graphicData>
        </a:graphic>
      </p:graphicFrame>
      <p:graphicFrame>
        <p:nvGraphicFramePr>
          <p:cNvPr id="36867" name="Object 3"/>
          <p:cNvGraphicFramePr>
            <a:graphicFrameLocks noChangeAspect="1"/>
          </p:cNvGraphicFramePr>
          <p:nvPr/>
        </p:nvGraphicFramePr>
        <p:xfrm>
          <a:off x="2819400" y="152400"/>
          <a:ext cx="4368286" cy="4572000"/>
        </p:xfrm>
        <a:graphic>
          <a:graphicData uri="http://schemas.openxmlformats.org/presentationml/2006/ole">
            <p:oleObj spid="_x0000_s36867" name="Document" r:id="rId4" imgW="6297848" imgH="6591933" progId="">
              <p:embed/>
            </p:oleObj>
          </a:graphicData>
        </a:graphic>
      </p:graphicFrame>
      <p:graphicFrame>
        <p:nvGraphicFramePr>
          <p:cNvPr id="36868" name="Object 4"/>
          <p:cNvGraphicFramePr>
            <a:graphicFrameLocks noChangeAspect="1"/>
          </p:cNvGraphicFramePr>
          <p:nvPr/>
        </p:nvGraphicFramePr>
        <p:xfrm>
          <a:off x="6858000" y="381000"/>
          <a:ext cx="2174875" cy="868836"/>
        </p:xfrm>
        <a:graphic>
          <a:graphicData uri="http://schemas.openxmlformats.org/presentationml/2006/ole">
            <p:oleObj spid="_x0000_s36868" name="Image" r:id="rId5" imgW="5236280" imgH="2208561" progId="">
              <p:embed/>
            </p:oleObj>
          </a:graphicData>
        </a:graphic>
      </p:graphicFrame>
      <p:pic>
        <p:nvPicPr>
          <p:cNvPr id="53" name="Picture 52" descr="C:\Users\mweinstein\Documents\Manuscripts\NewTAFS\NewTAFSFigure1.jpg"/>
          <p:cNvPicPr/>
          <p:nvPr/>
        </p:nvPicPr>
        <p:blipFill>
          <a:blip r:embed="rId6" cstate="print"/>
          <a:srcRect/>
          <a:stretch>
            <a:fillRect/>
          </a:stretch>
        </p:blipFill>
        <p:spPr bwMode="auto">
          <a:xfrm>
            <a:off x="152400" y="152400"/>
            <a:ext cx="2438400" cy="3352800"/>
          </a:xfrm>
          <a:prstGeom prst="rect">
            <a:avLst/>
          </a:prstGeom>
          <a:noFill/>
          <a:ln w="12700">
            <a:solidFill>
              <a:schemeClr val="tx1"/>
            </a:solidFill>
            <a:miter lim="800000"/>
            <a:headEnd/>
            <a:tailEnd/>
          </a:ln>
        </p:spPr>
      </p:pic>
      <p:cxnSp>
        <p:nvCxnSpPr>
          <p:cNvPr id="36869" name="AutoShape 5"/>
          <p:cNvCxnSpPr>
            <a:cxnSpLocks noChangeShapeType="1"/>
          </p:cNvCxnSpPr>
          <p:nvPr/>
        </p:nvCxnSpPr>
        <p:spPr bwMode="auto">
          <a:xfrm flipH="1" flipV="1">
            <a:off x="457200" y="228600"/>
            <a:ext cx="457200" cy="238125"/>
          </a:xfrm>
          <a:prstGeom prst="straightConnector1">
            <a:avLst/>
          </a:prstGeom>
          <a:noFill/>
          <a:ln w="19050">
            <a:solidFill>
              <a:srgbClr val="000000"/>
            </a:solidFill>
            <a:round/>
            <a:headEnd/>
            <a:tailEnd type="triangle" w="med" len="med"/>
          </a:ln>
        </p:spPr>
      </p:cxnSp>
      <p:sp>
        <p:nvSpPr>
          <p:cNvPr id="36870" name="Rectangle 6"/>
          <p:cNvSpPr>
            <a:spLocks noChangeArrowheads="1"/>
          </p:cNvSpPr>
          <p:nvPr/>
        </p:nvSpPr>
        <p:spPr bwMode="auto">
          <a:xfrm>
            <a:off x="914400" y="381000"/>
            <a:ext cx="12192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Christina River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7" name="Picture 56" descr="TAFS_Fig3"/>
          <p:cNvPicPr/>
          <p:nvPr/>
        </p:nvPicPr>
        <p:blipFill>
          <a:blip r:embed="rId7" cstate="print"/>
          <a:srcRect/>
          <a:stretch>
            <a:fillRect/>
          </a:stretch>
        </p:blipFill>
        <p:spPr bwMode="auto">
          <a:xfrm>
            <a:off x="228600" y="3733800"/>
            <a:ext cx="3124200"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fade">
                                      <p:cBhvr>
                                        <p:cTn id="7" dur="1000"/>
                                        <p:tgtEl>
                                          <p:spTgt spid="368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66"/>
                                        </p:tgtEl>
                                        <p:attrNameLst>
                                          <p:attrName>style.visibility</p:attrName>
                                        </p:attrNameLst>
                                      </p:cBhvr>
                                      <p:to>
                                        <p:strVal val="visible"/>
                                      </p:to>
                                    </p:set>
                                    <p:animEffect transition="in" filter="fade">
                                      <p:cBhvr>
                                        <p:cTn id="12" dur="1000"/>
                                        <p:tgtEl>
                                          <p:spTgt spid="3686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6869"/>
                                        </p:tgtEl>
                                        <p:attrNameLst>
                                          <p:attrName>style.visibility</p:attrName>
                                        </p:attrNameLst>
                                      </p:cBhvr>
                                      <p:to>
                                        <p:strVal val="visible"/>
                                      </p:to>
                                    </p:set>
                                    <p:anim calcmode="lin" valueType="num">
                                      <p:cBhvr additive="base">
                                        <p:cTn id="17" dur="500" fill="hold"/>
                                        <p:tgtEl>
                                          <p:spTgt spid="36869"/>
                                        </p:tgtEl>
                                        <p:attrNameLst>
                                          <p:attrName>ppt_x</p:attrName>
                                        </p:attrNameLst>
                                      </p:cBhvr>
                                      <p:tavLst>
                                        <p:tav tm="0">
                                          <p:val>
                                            <p:strVal val="0-#ppt_w/2"/>
                                          </p:val>
                                        </p:tav>
                                        <p:tav tm="100000">
                                          <p:val>
                                            <p:strVal val="#ppt_x"/>
                                          </p:val>
                                        </p:tav>
                                      </p:tavLst>
                                    </p:anim>
                                    <p:anim calcmode="lin" valueType="num">
                                      <p:cBhvr additive="base">
                                        <p:cTn id="18" dur="500" fill="hold"/>
                                        <p:tgtEl>
                                          <p:spTgt spid="3686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6870"/>
                                        </p:tgtEl>
                                        <p:attrNameLst>
                                          <p:attrName>style.visibility</p:attrName>
                                        </p:attrNameLst>
                                      </p:cBhvr>
                                      <p:to>
                                        <p:strVal val="visible"/>
                                      </p:to>
                                    </p:set>
                                    <p:anim calcmode="lin" valueType="num">
                                      <p:cBhvr additive="base">
                                        <p:cTn id="23" dur="1000" fill="hold"/>
                                        <p:tgtEl>
                                          <p:spTgt spid="36870"/>
                                        </p:tgtEl>
                                        <p:attrNameLst>
                                          <p:attrName>ppt_x</p:attrName>
                                        </p:attrNameLst>
                                      </p:cBhvr>
                                      <p:tavLst>
                                        <p:tav tm="0">
                                          <p:val>
                                            <p:strVal val="0-#ppt_w/2"/>
                                          </p:val>
                                        </p:tav>
                                        <p:tav tm="100000">
                                          <p:val>
                                            <p:strVal val="#ppt_x"/>
                                          </p:val>
                                        </p:tav>
                                      </p:tavLst>
                                    </p:anim>
                                    <p:anim calcmode="lin" valueType="num">
                                      <p:cBhvr additive="base">
                                        <p:cTn id="24" dur="1000" fill="hold"/>
                                        <p:tgtEl>
                                          <p:spTgt spid="3687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pSp>
        <p:nvGrpSpPr>
          <p:cNvPr id="2" name="Group 1"/>
          <p:cNvGrpSpPr>
            <a:grpSpLocks/>
          </p:cNvGrpSpPr>
          <p:nvPr/>
        </p:nvGrpSpPr>
        <p:grpSpPr bwMode="auto">
          <a:xfrm>
            <a:off x="457200" y="1066800"/>
            <a:ext cx="7162800" cy="3802063"/>
            <a:chOff x="769" y="1417"/>
            <a:chExt cx="4722" cy="2539"/>
          </a:xfrm>
        </p:grpSpPr>
        <p:grpSp>
          <p:nvGrpSpPr>
            <p:cNvPr id="3" name="Group 2"/>
            <p:cNvGrpSpPr>
              <a:grpSpLocks/>
            </p:cNvGrpSpPr>
            <p:nvPr/>
          </p:nvGrpSpPr>
          <p:grpSpPr bwMode="auto">
            <a:xfrm>
              <a:off x="769" y="1417"/>
              <a:ext cx="2415" cy="2539"/>
              <a:chOff x="769" y="1417"/>
              <a:chExt cx="2415" cy="2539"/>
            </a:xfrm>
          </p:grpSpPr>
          <p:sp>
            <p:nvSpPr>
              <p:cNvPr id="77" name="Freeform 76"/>
              <p:cNvSpPr>
                <a:spLocks/>
              </p:cNvSpPr>
              <p:nvPr/>
            </p:nvSpPr>
            <p:spPr bwMode="auto">
              <a:xfrm>
                <a:off x="2172" y="1904"/>
                <a:ext cx="541" cy="552"/>
              </a:xfrm>
              <a:custGeom>
                <a:avLst/>
                <a:gdLst/>
                <a:ahLst/>
                <a:cxnLst>
                  <a:cxn ang="0">
                    <a:pos x="16" y="294"/>
                  </a:cxn>
                  <a:cxn ang="0">
                    <a:pos x="36" y="247"/>
                  </a:cxn>
                  <a:cxn ang="0">
                    <a:pos x="56" y="211"/>
                  </a:cxn>
                  <a:cxn ang="0">
                    <a:pos x="76" y="181"/>
                  </a:cxn>
                  <a:cxn ang="0">
                    <a:pos x="96" y="156"/>
                  </a:cxn>
                  <a:cxn ang="0">
                    <a:pos x="116" y="133"/>
                  </a:cxn>
                  <a:cxn ang="0">
                    <a:pos x="136" y="113"/>
                  </a:cxn>
                  <a:cxn ang="0">
                    <a:pos x="156" y="95"/>
                  </a:cxn>
                  <a:cxn ang="0">
                    <a:pos x="176" y="79"/>
                  </a:cxn>
                  <a:cxn ang="0">
                    <a:pos x="196" y="65"/>
                  </a:cxn>
                  <a:cxn ang="0">
                    <a:pos x="216" y="52"/>
                  </a:cxn>
                  <a:cxn ang="0">
                    <a:pos x="236" y="40"/>
                  </a:cxn>
                  <a:cxn ang="0">
                    <a:pos x="256" y="30"/>
                  </a:cxn>
                  <a:cxn ang="0">
                    <a:pos x="276" y="22"/>
                  </a:cxn>
                  <a:cxn ang="0">
                    <a:pos x="296" y="14"/>
                  </a:cxn>
                  <a:cxn ang="0">
                    <a:pos x="316" y="9"/>
                  </a:cxn>
                  <a:cxn ang="0">
                    <a:pos x="336" y="4"/>
                  </a:cxn>
                  <a:cxn ang="0">
                    <a:pos x="356" y="1"/>
                  </a:cxn>
                  <a:cxn ang="0">
                    <a:pos x="376" y="0"/>
                  </a:cxn>
                  <a:cxn ang="0">
                    <a:pos x="396" y="1"/>
                  </a:cxn>
                  <a:cxn ang="0">
                    <a:pos x="416" y="3"/>
                  </a:cxn>
                  <a:cxn ang="0">
                    <a:pos x="436" y="8"/>
                  </a:cxn>
                  <a:cxn ang="0">
                    <a:pos x="456" y="15"/>
                  </a:cxn>
                  <a:cxn ang="0">
                    <a:pos x="476" y="27"/>
                  </a:cxn>
                  <a:cxn ang="0">
                    <a:pos x="496" y="43"/>
                  </a:cxn>
                  <a:cxn ang="0">
                    <a:pos x="516" y="69"/>
                  </a:cxn>
                  <a:cxn ang="0">
                    <a:pos x="536" y="121"/>
                  </a:cxn>
                  <a:cxn ang="0">
                    <a:pos x="528" y="242"/>
                  </a:cxn>
                  <a:cxn ang="0">
                    <a:pos x="508" y="294"/>
                  </a:cxn>
                  <a:cxn ang="0">
                    <a:pos x="488" y="332"/>
                  </a:cxn>
                  <a:cxn ang="0">
                    <a:pos x="468" y="363"/>
                  </a:cxn>
                  <a:cxn ang="0">
                    <a:pos x="448" y="390"/>
                  </a:cxn>
                  <a:cxn ang="0">
                    <a:pos x="428" y="413"/>
                  </a:cxn>
                  <a:cxn ang="0">
                    <a:pos x="408" y="433"/>
                  </a:cxn>
                  <a:cxn ang="0">
                    <a:pos x="388" y="452"/>
                  </a:cxn>
                  <a:cxn ang="0">
                    <a:pos x="368" y="468"/>
                  </a:cxn>
                  <a:cxn ang="0">
                    <a:pos x="348" y="483"/>
                  </a:cxn>
                  <a:cxn ang="0">
                    <a:pos x="328" y="496"/>
                  </a:cxn>
                  <a:cxn ang="0">
                    <a:pos x="308" y="508"/>
                  </a:cxn>
                  <a:cxn ang="0">
                    <a:pos x="288" y="519"/>
                  </a:cxn>
                  <a:cxn ang="0">
                    <a:pos x="268" y="527"/>
                  </a:cxn>
                  <a:cxn ang="0">
                    <a:pos x="248" y="535"/>
                  </a:cxn>
                  <a:cxn ang="0">
                    <a:pos x="228" y="541"/>
                  </a:cxn>
                  <a:cxn ang="0">
                    <a:pos x="208" y="546"/>
                  </a:cxn>
                  <a:cxn ang="0">
                    <a:pos x="188" y="549"/>
                  </a:cxn>
                  <a:cxn ang="0">
                    <a:pos x="168" y="551"/>
                  </a:cxn>
                  <a:cxn ang="0">
                    <a:pos x="148" y="551"/>
                  </a:cxn>
                  <a:cxn ang="0">
                    <a:pos x="128" y="549"/>
                  </a:cxn>
                  <a:cxn ang="0">
                    <a:pos x="108" y="545"/>
                  </a:cxn>
                  <a:cxn ang="0">
                    <a:pos x="88" y="538"/>
                  </a:cxn>
                  <a:cxn ang="0">
                    <a:pos x="68" y="528"/>
                  </a:cxn>
                  <a:cxn ang="0">
                    <a:pos x="48" y="512"/>
                  </a:cxn>
                  <a:cxn ang="0">
                    <a:pos x="28" y="490"/>
                  </a:cxn>
                  <a:cxn ang="0">
                    <a:pos x="8" y="449"/>
                  </a:cxn>
                </a:cxnLst>
                <a:rect l="0" t="0" r="r" b="b"/>
                <a:pathLst>
                  <a:path w="541" h="552">
                    <a:moveTo>
                      <a:pt x="0" y="367"/>
                    </a:moveTo>
                    <a:lnTo>
                      <a:pt x="4" y="339"/>
                    </a:lnTo>
                    <a:lnTo>
                      <a:pt x="8" y="321"/>
                    </a:lnTo>
                    <a:lnTo>
                      <a:pt x="12" y="306"/>
                    </a:lnTo>
                    <a:lnTo>
                      <a:pt x="16" y="294"/>
                    </a:lnTo>
                    <a:lnTo>
                      <a:pt x="20" y="283"/>
                    </a:lnTo>
                    <a:lnTo>
                      <a:pt x="24" y="273"/>
                    </a:lnTo>
                    <a:lnTo>
                      <a:pt x="28" y="264"/>
                    </a:lnTo>
                    <a:lnTo>
                      <a:pt x="32" y="255"/>
                    </a:lnTo>
                    <a:lnTo>
                      <a:pt x="36" y="247"/>
                    </a:lnTo>
                    <a:lnTo>
                      <a:pt x="40" y="239"/>
                    </a:lnTo>
                    <a:lnTo>
                      <a:pt x="44" y="231"/>
                    </a:lnTo>
                    <a:lnTo>
                      <a:pt x="48" y="224"/>
                    </a:lnTo>
                    <a:lnTo>
                      <a:pt x="52" y="218"/>
                    </a:lnTo>
                    <a:lnTo>
                      <a:pt x="56" y="211"/>
                    </a:lnTo>
                    <a:lnTo>
                      <a:pt x="60" y="205"/>
                    </a:lnTo>
                    <a:lnTo>
                      <a:pt x="64" y="198"/>
                    </a:lnTo>
                    <a:lnTo>
                      <a:pt x="68" y="192"/>
                    </a:lnTo>
                    <a:lnTo>
                      <a:pt x="72" y="187"/>
                    </a:lnTo>
                    <a:lnTo>
                      <a:pt x="76" y="181"/>
                    </a:lnTo>
                    <a:lnTo>
                      <a:pt x="80" y="176"/>
                    </a:lnTo>
                    <a:lnTo>
                      <a:pt x="84" y="170"/>
                    </a:lnTo>
                    <a:lnTo>
                      <a:pt x="88" y="165"/>
                    </a:lnTo>
                    <a:lnTo>
                      <a:pt x="92" y="160"/>
                    </a:lnTo>
                    <a:lnTo>
                      <a:pt x="96" y="156"/>
                    </a:lnTo>
                    <a:lnTo>
                      <a:pt x="100" y="151"/>
                    </a:lnTo>
                    <a:lnTo>
                      <a:pt x="104" y="146"/>
                    </a:lnTo>
                    <a:lnTo>
                      <a:pt x="108" y="142"/>
                    </a:lnTo>
                    <a:lnTo>
                      <a:pt x="112" y="137"/>
                    </a:lnTo>
                    <a:lnTo>
                      <a:pt x="116" y="133"/>
                    </a:lnTo>
                    <a:lnTo>
                      <a:pt x="120" y="129"/>
                    </a:lnTo>
                    <a:lnTo>
                      <a:pt x="124" y="125"/>
                    </a:lnTo>
                    <a:lnTo>
                      <a:pt x="128" y="121"/>
                    </a:lnTo>
                    <a:lnTo>
                      <a:pt x="132" y="117"/>
                    </a:lnTo>
                    <a:lnTo>
                      <a:pt x="136" y="113"/>
                    </a:lnTo>
                    <a:lnTo>
                      <a:pt x="140" y="109"/>
                    </a:lnTo>
                    <a:lnTo>
                      <a:pt x="144" y="106"/>
                    </a:lnTo>
                    <a:lnTo>
                      <a:pt x="148" y="102"/>
                    </a:lnTo>
                    <a:lnTo>
                      <a:pt x="152" y="99"/>
                    </a:lnTo>
                    <a:lnTo>
                      <a:pt x="156" y="95"/>
                    </a:lnTo>
                    <a:lnTo>
                      <a:pt x="160" y="92"/>
                    </a:lnTo>
                    <a:lnTo>
                      <a:pt x="164" y="89"/>
                    </a:lnTo>
                    <a:lnTo>
                      <a:pt x="168" y="85"/>
                    </a:lnTo>
                    <a:lnTo>
                      <a:pt x="172" y="82"/>
                    </a:lnTo>
                    <a:lnTo>
                      <a:pt x="176" y="79"/>
                    </a:lnTo>
                    <a:lnTo>
                      <a:pt x="180" y="76"/>
                    </a:lnTo>
                    <a:lnTo>
                      <a:pt x="184" y="73"/>
                    </a:lnTo>
                    <a:lnTo>
                      <a:pt x="188" y="70"/>
                    </a:lnTo>
                    <a:lnTo>
                      <a:pt x="192" y="67"/>
                    </a:lnTo>
                    <a:lnTo>
                      <a:pt x="196" y="65"/>
                    </a:lnTo>
                    <a:lnTo>
                      <a:pt x="200" y="62"/>
                    </a:lnTo>
                    <a:lnTo>
                      <a:pt x="204" y="59"/>
                    </a:lnTo>
                    <a:lnTo>
                      <a:pt x="208" y="57"/>
                    </a:lnTo>
                    <a:lnTo>
                      <a:pt x="212" y="54"/>
                    </a:lnTo>
                    <a:lnTo>
                      <a:pt x="216" y="52"/>
                    </a:lnTo>
                    <a:lnTo>
                      <a:pt x="220" y="49"/>
                    </a:lnTo>
                    <a:lnTo>
                      <a:pt x="224" y="47"/>
                    </a:lnTo>
                    <a:lnTo>
                      <a:pt x="228" y="45"/>
                    </a:lnTo>
                    <a:lnTo>
                      <a:pt x="232" y="42"/>
                    </a:lnTo>
                    <a:lnTo>
                      <a:pt x="236" y="40"/>
                    </a:lnTo>
                    <a:lnTo>
                      <a:pt x="240" y="38"/>
                    </a:lnTo>
                    <a:lnTo>
                      <a:pt x="244" y="36"/>
                    </a:lnTo>
                    <a:lnTo>
                      <a:pt x="248" y="34"/>
                    </a:lnTo>
                    <a:lnTo>
                      <a:pt x="252" y="32"/>
                    </a:lnTo>
                    <a:lnTo>
                      <a:pt x="256" y="30"/>
                    </a:lnTo>
                    <a:lnTo>
                      <a:pt x="260" y="28"/>
                    </a:lnTo>
                    <a:lnTo>
                      <a:pt x="264" y="27"/>
                    </a:lnTo>
                    <a:lnTo>
                      <a:pt x="268" y="25"/>
                    </a:lnTo>
                    <a:lnTo>
                      <a:pt x="272" y="23"/>
                    </a:lnTo>
                    <a:lnTo>
                      <a:pt x="276" y="22"/>
                    </a:lnTo>
                    <a:lnTo>
                      <a:pt x="280" y="20"/>
                    </a:lnTo>
                    <a:lnTo>
                      <a:pt x="284" y="19"/>
                    </a:lnTo>
                    <a:lnTo>
                      <a:pt x="288" y="17"/>
                    </a:lnTo>
                    <a:lnTo>
                      <a:pt x="292" y="16"/>
                    </a:lnTo>
                    <a:lnTo>
                      <a:pt x="296" y="14"/>
                    </a:lnTo>
                    <a:lnTo>
                      <a:pt x="300" y="13"/>
                    </a:lnTo>
                    <a:lnTo>
                      <a:pt x="304" y="12"/>
                    </a:lnTo>
                    <a:lnTo>
                      <a:pt x="308" y="11"/>
                    </a:lnTo>
                    <a:lnTo>
                      <a:pt x="312" y="10"/>
                    </a:lnTo>
                    <a:lnTo>
                      <a:pt x="316" y="9"/>
                    </a:lnTo>
                    <a:lnTo>
                      <a:pt x="320" y="8"/>
                    </a:lnTo>
                    <a:lnTo>
                      <a:pt x="324" y="7"/>
                    </a:lnTo>
                    <a:lnTo>
                      <a:pt x="328" y="6"/>
                    </a:lnTo>
                    <a:lnTo>
                      <a:pt x="332" y="5"/>
                    </a:lnTo>
                    <a:lnTo>
                      <a:pt x="336" y="4"/>
                    </a:lnTo>
                    <a:lnTo>
                      <a:pt x="340" y="4"/>
                    </a:lnTo>
                    <a:lnTo>
                      <a:pt x="344" y="3"/>
                    </a:lnTo>
                    <a:lnTo>
                      <a:pt x="348" y="2"/>
                    </a:lnTo>
                    <a:lnTo>
                      <a:pt x="352" y="2"/>
                    </a:lnTo>
                    <a:lnTo>
                      <a:pt x="356" y="1"/>
                    </a:lnTo>
                    <a:lnTo>
                      <a:pt x="360" y="1"/>
                    </a:lnTo>
                    <a:lnTo>
                      <a:pt x="364" y="1"/>
                    </a:lnTo>
                    <a:lnTo>
                      <a:pt x="368" y="0"/>
                    </a:lnTo>
                    <a:lnTo>
                      <a:pt x="372" y="0"/>
                    </a:lnTo>
                    <a:lnTo>
                      <a:pt x="376" y="0"/>
                    </a:lnTo>
                    <a:lnTo>
                      <a:pt x="380" y="0"/>
                    </a:lnTo>
                    <a:lnTo>
                      <a:pt x="384" y="0"/>
                    </a:lnTo>
                    <a:lnTo>
                      <a:pt x="388" y="0"/>
                    </a:lnTo>
                    <a:lnTo>
                      <a:pt x="392" y="0"/>
                    </a:lnTo>
                    <a:lnTo>
                      <a:pt x="396" y="1"/>
                    </a:lnTo>
                    <a:lnTo>
                      <a:pt x="400" y="1"/>
                    </a:lnTo>
                    <a:lnTo>
                      <a:pt x="404" y="1"/>
                    </a:lnTo>
                    <a:lnTo>
                      <a:pt x="408" y="2"/>
                    </a:lnTo>
                    <a:lnTo>
                      <a:pt x="412" y="3"/>
                    </a:lnTo>
                    <a:lnTo>
                      <a:pt x="416" y="3"/>
                    </a:lnTo>
                    <a:lnTo>
                      <a:pt x="420" y="4"/>
                    </a:lnTo>
                    <a:lnTo>
                      <a:pt x="424" y="5"/>
                    </a:lnTo>
                    <a:lnTo>
                      <a:pt x="428" y="6"/>
                    </a:lnTo>
                    <a:lnTo>
                      <a:pt x="432" y="7"/>
                    </a:lnTo>
                    <a:lnTo>
                      <a:pt x="436" y="8"/>
                    </a:lnTo>
                    <a:lnTo>
                      <a:pt x="440" y="9"/>
                    </a:lnTo>
                    <a:lnTo>
                      <a:pt x="444" y="10"/>
                    </a:lnTo>
                    <a:lnTo>
                      <a:pt x="448" y="12"/>
                    </a:lnTo>
                    <a:lnTo>
                      <a:pt x="452" y="14"/>
                    </a:lnTo>
                    <a:lnTo>
                      <a:pt x="456" y="15"/>
                    </a:lnTo>
                    <a:lnTo>
                      <a:pt x="460" y="17"/>
                    </a:lnTo>
                    <a:lnTo>
                      <a:pt x="464" y="19"/>
                    </a:lnTo>
                    <a:lnTo>
                      <a:pt x="468" y="22"/>
                    </a:lnTo>
                    <a:lnTo>
                      <a:pt x="472" y="24"/>
                    </a:lnTo>
                    <a:lnTo>
                      <a:pt x="476" y="27"/>
                    </a:lnTo>
                    <a:lnTo>
                      <a:pt x="480" y="30"/>
                    </a:lnTo>
                    <a:lnTo>
                      <a:pt x="484" y="32"/>
                    </a:lnTo>
                    <a:lnTo>
                      <a:pt x="488" y="36"/>
                    </a:lnTo>
                    <a:lnTo>
                      <a:pt x="492" y="39"/>
                    </a:lnTo>
                    <a:lnTo>
                      <a:pt x="496" y="43"/>
                    </a:lnTo>
                    <a:lnTo>
                      <a:pt x="500" y="48"/>
                    </a:lnTo>
                    <a:lnTo>
                      <a:pt x="504" y="52"/>
                    </a:lnTo>
                    <a:lnTo>
                      <a:pt x="508" y="57"/>
                    </a:lnTo>
                    <a:lnTo>
                      <a:pt x="512" y="63"/>
                    </a:lnTo>
                    <a:lnTo>
                      <a:pt x="516" y="69"/>
                    </a:lnTo>
                    <a:lnTo>
                      <a:pt x="520" y="76"/>
                    </a:lnTo>
                    <a:lnTo>
                      <a:pt x="524" y="84"/>
                    </a:lnTo>
                    <a:lnTo>
                      <a:pt x="528" y="93"/>
                    </a:lnTo>
                    <a:lnTo>
                      <a:pt x="532" y="105"/>
                    </a:lnTo>
                    <a:lnTo>
                      <a:pt x="536" y="121"/>
                    </a:lnTo>
                    <a:lnTo>
                      <a:pt x="540" y="156"/>
                    </a:lnTo>
                    <a:lnTo>
                      <a:pt x="540" y="168"/>
                    </a:lnTo>
                    <a:lnTo>
                      <a:pt x="536" y="207"/>
                    </a:lnTo>
                    <a:lnTo>
                      <a:pt x="532" y="227"/>
                    </a:lnTo>
                    <a:lnTo>
                      <a:pt x="528" y="242"/>
                    </a:lnTo>
                    <a:lnTo>
                      <a:pt x="524" y="254"/>
                    </a:lnTo>
                    <a:lnTo>
                      <a:pt x="520" y="265"/>
                    </a:lnTo>
                    <a:lnTo>
                      <a:pt x="516" y="276"/>
                    </a:lnTo>
                    <a:lnTo>
                      <a:pt x="512" y="285"/>
                    </a:lnTo>
                    <a:lnTo>
                      <a:pt x="508" y="294"/>
                    </a:lnTo>
                    <a:lnTo>
                      <a:pt x="504" y="303"/>
                    </a:lnTo>
                    <a:lnTo>
                      <a:pt x="500" y="310"/>
                    </a:lnTo>
                    <a:lnTo>
                      <a:pt x="496" y="318"/>
                    </a:lnTo>
                    <a:lnTo>
                      <a:pt x="492" y="325"/>
                    </a:lnTo>
                    <a:lnTo>
                      <a:pt x="488" y="332"/>
                    </a:lnTo>
                    <a:lnTo>
                      <a:pt x="484" y="339"/>
                    </a:lnTo>
                    <a:lnTo>
                      <a:pt x="480" y="345"/>
                    </a:lnTo>
                    <a:lnTo>
                      <a:pt x="476" y="351"/>
                    </a:lnTo>
                    <a:lnTo>
                      <a:pt x="472" y="357"/>
                    </a:lnTo>
                    <a:lnTo>
                      <a:pt x="468" y="363"/>
                    </a:lnTo>
                    <a:lnTo>
                      <a:pt x="464" y="369"/>
                    </a:lnTo>
                    <a:lnTo>
                      <a:pt x="460" y="374"/>
                    </a:lnTo>
                    <a:lnTo>
                      <a:pt x="456" y="380"/>
                    </a:lnTo>
                    <a:lnTo>
                      <a:pt x="452" y="385"/>
                    </a:lnTo>
                    <a:lnTo>
                      <a:pt x="448" y="390"/>
                    </a:lnTo>
                    <a:lnTo>
                      <a:pt x="444" y="394"/>
                    </a:lnTo>
                    <a:lnTo>
                      <a:pt x="440" y="399"/>
                    </a:lnTo>
                    <a:lnTo>
                      <a:pt x="436" y="404"/>
                    </a:lnTo>
                    <a:lnTo>
                      <a:pt x="432" y="408"/>
                    </a:lnTo>
                    <a:lnTo>
                      <a:pt x="428" y="413"/>
                    </a:lnTo>
                    <a:lnTo>
                      <a:pt x="424" y="417"/>
                    </a:lnTo>
                    <a:lnTo>
                      <a:pt x="420" y="421"/>
                    </a:lnTo>
                    <a:lnTo>
                      <a:pt x="416" y="425"/>
                    </a:lnTo>
                    <a:lnTo>
                      <a:pt x="412" y="429"/>
                    </a:lnTo>
                    <a:lnTo>
                      <a:pt x="408" y="433"/>
                    </a:lnTo>
                    <a:lnTo>
                      <a:pt x="404" y="437"/>
                    </a:lnTo>
                    <a:lnTo>
                      <a:pt x="400" y="441"/>
                    </a:lnTo>
                    <a:lnTo>
                      <a:pt x="396" y="445"/>
                    </a:lnTo>
                    <a:lnTo>
                      <a:pt x="392" y="448"/>
                    </a:lnTo>
                    <a:lnTo>
                      <a:pt x="388" y="452"/>
                    </a:lnTo>
                    <a:lnTo>
                      <a:pt x="384" y="455"/>
                    </a:lnTo>
                    <a:lnTo>
                      <a:pt x="380" y="458"/>
                    </a:lnTo>
                    <a:lnTo>
                      <a:pt x="376" y="462"/>
                    </a:lnTo>
                    <a:lnTo>
                      <a:pt x="372" y="465"/>
                    </a:lnTo>
                    <a:lnTo>
                      <a:pt x="368" y="468"/>
                    </a:lnTo>
                    <a:lnTo>
                      <a:pt x="364" y="471"/>
                    </a:lnTo>
                    <a:lnTo>
                      <a:pt x="360" y="474"/>
                    </a:lnTo>
                    <a:lnTo>
                      <a:pt x="356" y="477"/>
                    </a:lnTo>
                    <a:lnTo>
                      <a:pt x="352" y="480"/>
                    </a:lnTo>
                    <a:lnTo>
                      <a:pt x="348" y="483"/>
                    </a:lnTo>
                    <a:lnTo>
                      <a:pt x="344" y="486"/>
                    </a:lnTo>
                    <a:lnTo>
                      <a:pt x="340" y="489"/>
                    </a:lnTo>
                    <a:lnTo>
                      <a:pt x="336" y="491"/>
                    </a:lnTo>
                    <a:lnTo>
                      <a:pt x="332" y="494"/>
                    </a:lnTo>
                    <a:lnTo>
                      <a:pt x="328" y="496"/>
                    </a:lnTo>
                    <a:lnTo>
                      <a:pt x="324" y="499"/>
                    </a:lnTo>
                    <a:lnTo>
                      <a:pt x="320" y="501"/>
                    </a:lnTo>
                    <a:lnTo>
                      <a:pt x="316" y="503"/>
                    </a:lnTo>
                    <a:lnTo>
                      <a:pt x="312" y="506"/>
                    </a:lnTo>
                    <a:lnTo>
                      <a:pt x="308" y="508"/>
                    </a:lnTo>
                    <a:lnTo>
                      <a:pt x="304" y="510"/>
                    </a:lnTo>
                    <a:lnTo>
                      <a:pt x="300" y="512"/>
                    </a:lnTo>
                    <a:lnTo>
                      <a:pt x="296" y="514"/>
                    </a:lnTo>
                    <a:lnTo>
                      <a:pt x="292" y="516"/>
                    </a:lnTo>
                    <a:lnTo>
                      <a:pt x="288" y="519"/>
                    </a:lnTo>
                    <a:lnTo>
                      <a:pt x="284" y="520"/>
                    </a:lnTo>
                    <a:lnTo>
                      <a:pt x="280" y="522"/>
                    </a:lnTo>
                    <a:lnTo>
                      <a:pt x="276" y="524"/>
                    </a:lnTo>
                    <a:lnTo>
                      <a:pt x="272" y="526"/>
                    </a:lnTo>
                    <a:lnTo>
                      <a:pt x="268" y="527"/>
                    </a:lnTo>
                    <a:lnTo>
                      <a:pt x="264" y="529"/>
                    </a:lnTo>
                    <a:lnTo>
                      <a:pt x="260" y="530"/>
                    </a:lnTo>
                    <a:lnTo>
                      <a:pt x="256" y="532"/>
                    </a:lnTo>
                    <a:lnTo>
                      <a:pt x="252" y="534"/>
                    </a:lnTo>
                    <a:lnTo>
                      <a:pt x="248" y="535"/>
                    </a:lnTo>
                    <a:lnTo>
                      <a:pt x="244" y="536"/>
                    </a:lnTo>
                    <a:lnTo>
                      <a:pt x="240" y="538"/>
                    </a:lnTo>
                    <a:lnTo>
                      <a:pt x="236" y="539"/>
                    </a:lnTo>
                    <a:lnTo>
                      <a:pt x="232" y="540"/>
                    </a:lnTo>
                    <a:lnTo>
                      <a:pt x="228" y="541"/>
                    </a:lnTo>
                    <a:lnTo>
                      <a:pt x="224" y="542"/>
                    </a:lnTo>
                    <a:lnTo>
                      <a:pt x="220" y="543"/>
                    </a:lnTo>
                    <a:lnTo>
                      <a:pt x="216" y="544"/>
                    </a:lnTo>
                    <a:lnTo>
                      <a:pt x="212" y="545"/>
                    </a:lnTo>
                    <a:lnTo>
                      <a:pt x="208" y="546"/>
                    </a:lnTo>
                    <a:lnTo>
                      <a:pt x="204" y="547"/>
                    </a:lnTo>
                    <a:lnTo>
                      <a:pt x="200" y="547"/>
                    </a:lnTo>
                    <a:lnTo>
                      <a:pt x="196" y="548"/>
                    </a:lnTo>
                    <a:lnTo>
                      <a:pt x="192" y="549"/>
                    </a:lnTo>
                    <a:lnTo>
                      <a:pt x="188" y="549"/>
                    </a:lnTo>
                    <a:lnTo>
                      <a:pt x="184" y="550"/>
                    </a:lnTo>
                    <a:lnTo>
                      <a:pt x="180" y="550"/>
                    </a:lnTo>
                    <a:lnTo>
                      <a:pt x="176" y="550"/>
                    </a:lnTo>
                    <a:lnTo>
                      <a:pt x="172" y="551"/>
                    </a:lnTo>
                    <a:lnTo>
                      <a:pt x="168" y="551"/>
                    </a:lnTo>
                    <a:lnTo>
                      <a:pt x="164" y="551"/>
                    </a:lnTo>
                    <a:lnTo>
                      <a:pt x="160" y="551"/>
                    </a:lnTo>
                    <a:lnTo>
                      <a:pt x="156" y="551"/>
                    </a:lnTo>
                    <a:lnTo>
                      <a:pt x="152" y="551"/>
                    </a:lnTo>
                    <a:lnTo>
                      <a:pt x="148" y="551"/>
                    </a:lnTo>
                    <a:lnTo>
                      <a:pt x="144" y="551"/>
                    </a:lnTo>
                    <a:lnTo>
                      <a:pt x="140" y="550"/>
                    </a:lnTo>
                    <a:lnTo>
                      <a:pt x="136" y="550"/>
                    </a:lnTo>
                    <a:lnTo>
                      <a:pt x="132" y="550"/>
                    </a:lnTo>
                    <a:lnTo>
                      <a:pt x="128" y="549"/>
                    </a:lnTo>
                    <a:lnTo>
                      <a:pt x="124" y="548"/>
                    </a:lnTo>
                    <a:lnTo>
                      <a:pt x="120" y="547"/>
                    </a:lnTo>
                    <a:lnTo>
                      <a:pt x="116" y="547"/>
                    </a:lnTo>
                    <a:lnTo>
                      <a:pt x="112" y="546"/>
                    </a:lnTo>
                    <a:lnTo>
                      <a:pt x="108" y="545"/>
                    </a:lnTo>
                    <a:lnTo>
                      <a:pt x="104" y="543"/>
                    </a:lnTo>
                    <a:lnTo>
                      <a:pt x="100" y="542"/>
                    </a:lnTo>
                    <a:lnTo>
                      <a:pt x="96" y="541"/>
                    </a:lnTo>
                    <a:lnTo>
                      <a:pt x="92" y="539"/>
                    </a:lnTo>
                    <a:lnTo>
                      <a:pt x="88" y="538"/>
                    </a:lnTo>
                    <a:lnTo>
                      <a:pt x="84" y="536"/>
                    </a:lnTo>
                    <a:lnTo>
                      <a:pt x="80" y="534"/>
                    </a:lnTo>
                    <a:lnTo>
                      <a:pt x="76" y="532"/>
                    </a:lnTo>
                    <a:lnTo>
                      <a:pt x="72" y="530"/>
                    </a:lnTo>
                    <a:lnTo>
                      <a:pt x="68" y="528"/>
                    </a:lnTo>
                    <a:lnTo>
                      <a:pt x="64" y="525"/>
                    </a:lnTo>
                    <a:lnTo>
                      <a:pt x="60" y="522"/>
                    </a:lnTo>
                    <a:lnTo>
                      <a:pt x="56" y="519"/>
                    </a:lnTo>
                    <a:lnTo>
                      <a:pt x="52" y="516"/>
                    </a:lnTo>
                    <a:lnTo>
                      <a:pt x="48" y="512"/>
                    </a:lnTo>
                    <a:lnTo>
                      <a:pt x="44" y="509"/>
                    </a:lnTo>
                    <a:lnTo>
                      <a:pt x="40" y="505"/>
                    </a:lnTo>
                    <a:lnTo>
                      <a:pt x="36" y="500"/>
                    </a:lnTo>
                    <a:lnTo>
                      <a:pt x="32" y="495"/>
                    </a:lnTo>
                    <a:lnTo>
                      <a:pt x="28" y="490"/>
                    </a:lnTo>
                    <a:lnTo>
                      <a:pt x="24" y="484"/>
                    </a:lnTo>
                    <a:lnTo>
                      <a:pt x="20" y="477"/>
                    </a:lnTo>
                    <a:lnTo>
                      <a:pt x="16" y="469"/>
                    </a:lnTo>
                    <a:lnTo>
                      <a:pt x="12" y="460"/>
                    </a:lnTo>
                    <a:lnTo>
                      <a:pt x="8" y="449"/>
                    </a:lnTo>
                    <a:lnTo>
                      <a:pt x="4" y="435"/>
                    </a:lnTo>
                    <a:lnTo>
                      <a:pt x="0" y="410"/>
                    </a:lnTo>
                    <a:lnTo>
                      <a:pt x="0" y="367"/>
                    </a:lnTo>
                  </a:path>
                </a:pathLst>
              </a:custGeom>
              <a:solidFill>
                <a:schemeClr val="folHlink"/>
              </a:solidFill>
              <a:ln w="12700" cap="rnd" cmpd="sng">
                <a:solidFill>
                  <a:schemeClr val="folHlink"/>
                </a:solidFill>
                <a:prstDash val="solid"/>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nvGrpSpPr>
              <p:cNvPr id="78" name="Group 77"/>
              <p:cNvGrpSpPr>
                <a:grpSpLocks/>
              </p:cNvGrpSpPr>
              <p:nvPr/>
            </p:nvGrpSpPr>
            <p:grpSpPr bwMode="auto">
              <a:xfrm>
                <a:off x="1426" y="2912"/>
                <a:ext cx="372" cy="422"/>
                <a:chOff x="1426" y="2912"/>
                <a:chExt cx="372" cy="422"/>
              </a:xfrm>
            </p:grpSpPr>
            <p:sp>
              <p:nvSpPr>
                <p:cNvPr id="426" name="Oval 425"/>
                <p:cNvSpPr>
                  <a:spLocks noChangeArrowheads="1"/>
                </p:cNvSpPr>
                <p:nvPr/>
              </p:nvSpPr>
              <p:spPr bwMode="auto">
                <a:xfrm>
                  <a:off x="1426" y="3243"/>
                  <a:ext cx="49" cy="52"/>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27" name="Rectangle 426"/>
                <p:cNvSpPr>
                  <a:spLocks noChangeArrowheads="1"/>
                </p:cNvSpPr>
                <p:nvPr/>
              </p:nvSpPr>
              <p:spPr bwMode="auto">
                <a:xfrm>
                  <a:off x="1550" y="3200"/>
                  <a:ext cx="248" cy="134"/>
                </a:xfrm>
                <a:prstGeom prst="rect">
                  <a:avLst/>
                </a:prstGeom>
                <a:noFill/>
                <a:ln w="9525">
                  <a:noFill/>
                  <a:miter lim="800000"/>
                  <a:headEnd/>
                  <a:tailEnd/>
                </a:ln>
                <a:effec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809625"/>
                  <a:r>
                    <a:rPr lang="en-US" sz="1400" b="1">
                      <a:solidFill>
                        <a:srgbClr val="000000"/>
                      </a:solidFill>
                    </a:rPr>
                    <a:t>2002</a:t>
                  </a:r>
                </a:p>
              </p:txBody>
            </p:sp>
            <p:sp>
              <p:nvSpPr>
                <p:cNvPr id="428" name="Oval 427"/>
                <p:cNvSpPr>
                  <a:spLocks noChangeArrowheads="1"/>
                </p:cNvSpPr>
                <p:nvPr/>
              </p:nvSpPr>
              <p:spPr bwMode="auto">
                <a:xfrm>
                  <a:off x="1426" y="3099"/>
                  <a:ext cx="49" cy="52"/>
                </a:xfrm>
                <a:prstGeom prst="ellipse">
                  <a:avLst/>
                </a:prstGeom>
                <a:solidFill>
                  <a:srgbClr val="5FE600"/>
                </a:solidFill>
                <a:ln w="12700">
                  <a:solidFill>
                    <a:srgbClr val="5FE6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29" name="Rectangle 428"/>
                <p:cNvSpPr>
                  <a:spLocks noChangeArrowheads="1"/>
                </p:cNvSpPr>
                <p:nvPr/>
              </p:nvSpPr>
              <p:spPr bwMode="auto">
                <a:xfrm>
                  <a:off x="1550" y="3056"/>
                  <a:ext cx="248" cy="134"/>
                </a:xfrm>
                <a:prstGeom prst="rect">
                  <a:avLst/>
                </a:prstGeom>
                <a:noFill/>
                <a:ln w="9525">
                  <a:noFill/>
                  <a:miter lim="800000"/>
                  <a:headEnd/>
                  <a:tailEnd/>
                </a:ln>
                <a:effec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809625"/>
                  <a:r>
                    <a:rPr lang="en-US" sz="1400" b="1">
                      <a:solidFill>
                        <a:srgbClr val="000000"/>
                      </a:solidFill>
                    </a:rPr>
                    <a:t>2001</a:t>
                  </a:r>
                </a:p>
              </p:txBody>
            </p:sp>
            <p:sp>
              <p:nvSpPr>
                <p:cNvPr id="430" name="Oval 429"/>
                <p:cNvSpPr>
                  <a:spLocks noChangeArrowheads="1"/>
                </p:cNvSpPr>
                <p:nvPr/>
              </p:nvSpPr>
              <p:spPr bwMode="auto">
                <a:xfrm>
                  <a:off x="1426" y="2955"/>
                  <a:ext cx="49" cy="52"/>
                </a:xfrm>
                <a:prstGeom prst="ellipse">
                  <a:avLst/>
                </a:prstGeom>
                <a:solidFill>
                  <a:srgbClr val="00A4E6"/>
                </a:solidFill>
                <a:ln w="12700">
                  <a:solidFill>
                    <a:srgbClr val="00A4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31" name="Rectangle 430"/>
                <p:cNvSpPr>
                  <a:spLocks noChangeArrowheads="1"/>
                </p:cNvSpPr>
                <p:nvPr/>
              </p:nvSpPr>
              <p:spPr bwMode="auto">
                <a:xfrm>
                  <a:off x="1550" y="2912"/>
                  <a:ext cx="248" cy="134"/>
                </a:xfrm>
                <a:prstGeom prst="rect">
                  <a:avLst/>
                </a:prstGeom>
                <a:noFill/>
                <a:ln w="9525">
                  <a:noFill/>
                  <a:miter lim="800000"/>
                  <a:headEnd/>
                  <a:tailEnd/>
                </a:ln>
                <a:effec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809625"/>
                  <a:r>
                    <a:rPr lang="en-US" sz="1400" b="1">
                      <a:solidFill>
                        <a:srgbClr val="000000"/>
                      </a:solidFill>
                    </a:rPr>
                    <a:t>1999</a:t>
                  </a:r>
                </a:p>
              </p:txBody>
            </p:sp>
          </p:grpSp>
          <p:sp>
            <p:nvSpPr>
              <p:cNvPr id="79" name="Rectangle 78"/>
              <p:cNvSpPr>
                <a:spLocks noChangeArrowheads="1"/>
              </p:cNvSpPr>
              <p:nvPr/>
            </p:nvSpPr>
            <p:spPr bwMode="auto">
              <a:xfrm>
                <a:off x="1492" y="2755"/>
                <a:ext cx="243" cy="134"/>
              </a:xfrm>
              <a:prstGeom prst="rect">
                <a:avLst/>
              </a:prstGeom>
              <a:noFill/>
              <a:ln w="9525">
                <a:noFill/>
                <a:miter lim="800000"/>
                <a:headEnd/>
                <a:tailEnd/>
              </a:ln>
              <a:effec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809625"/>
                <a:r>
                  <a:rPr lang="en-US" sz="1400" b="1">
                    <a:solidFill>
                      <a:srgbClr val="000000"/>
                    </a:solidFill>
                  </a:rPr>
                  <a:t>Year</a:t>
                </a:r>
              </a:p>
            </p:txBody>
          </p:sp>
          <p:sp>
            <p:nvSpPr>
              <p:cNvPr id="80" name="Line 15"/>
              <p:cNvSpPr>
                <a:spLocks noChangeShapeType="1"/>
              </p:cNvSpPr>
              <p:nvPr/>
            </p:nvSpPr>
            <p:spPr bwMode="auto">
              <a:xfrm flipV="1">
                <a:off x="1113" y="2171"/>
                <a:ext cx="1989" cy="3"/>
              </a:xfrm>
              <a:prstGeom prst="line">
                <a:avLst/>
              </a:prstGeom>
              <a:noFill/>
              <a:ln w="12700">
                <a:solidFill>
                  <a:schemeClr val="folHlink"/>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81" name="Line 16"/>
              <p:cNvSpPr>
                <a:spLocks noChangeShapeType="1"/>
              </p:cNvSpPr>
              <p:nvPr/>
            </p:nvSpPr>
            <p:spPr bwMode="auto">
              <a:xfrm>
                <a:off x="2446" y="1511"/>
                <a:ext cx="0" cy="2035"/>
              </a:xfrm>
              <a:prstGeom prst="line">
                <a:avLst/>
              </a:prstGeom>
              <a:noFill/>
              <a:ln w="12700">
                <a:solidFill>
                  <a:schemeClr val="folHlink"/>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82" name="Line 17"/>
              <p:cNvSpPr>
                <a:spLocks noChangeShapeType="1"/>
              </p:cNvSpPr>
              <p:nvPr/>
            </p:nvSpPr>
            <p:spPr bwMode="auto">
              <a:xfrm>
                <a:off x="1114" y="3560"/>
                <a:ext cx="1998"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83" name="Line 18"/>
              <p:cNvSpPr>
                <a:spLocks noChangeShapeType="1"/>
              </p:cNvSpPr>
              <p:nvPr/>
            </p:nvSpPr>
            <p:spPr bwMode="auto">
              <a:xfrm>
                <a:off x="1114" y="3498"/>
                <a:ext cx="1" cy="62"/>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84" name="Rectangle 83"/>
              <p:cNvSpPr>
                <a:spLocks noChangeArrowheads="1"/>
              </p:cNvSpPr>
              <p:nvPr/>
            </p:nvSpPr>
            <p:spPr bwMode="auto">
              <a:xfrm>
                <a:off x="1012" y="3596"/>
                <a:ext cx="192" cy="134"/>
              </a:xfrm>
              <a:prstGeom prst="rect">
                <a:avLst/>
              </a:prstGeom>
              <a:noFill/>
              <a:ln w="9525">
                <a:noFill/>
                <a:miter lim="800000"/>
                <a:headEnd/>
                <a:tailEnd/>
              </a:ln>
              <a:effec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809625"/>
                <a:r>
                  <a:rPr lang="en-US" sz="1400" b="1">
                    <a:solidFill>
                      <a:srgbClr val="000000"/>
                    </a:solidFill>
                  </a:rPr>
                  <a:t>-1.0</a:t>
                </a:r>
              </a:p>
            </p:txBody>
          </p:sp>
          <p:sp>
            <p:nvSpPr>
              <p:cNvPr id="85" name="Line 20"/>
              <p:cNvSpPr>
                <a:spLocks noChangeShapeType="1"/>
              </p:cNvSpPr>
              <p:nvPr/>
            </p:nvSpPr>
            <p:spPr bwMode="auto">
              <a:xfrm>
                <a:off x="1780" y="3498"/>
                <a:ext cx="1" cy="62"/>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86" name="Rectangle 85"/>
              <p:cNvSpPr>
                <a:spLocks noChangeArrowheads="1"/>
              </p:cNvSpPr>
              <p:nvPr/>
            </p:nvSpPr>
            <p:spPr bwMode="auto">
              <a:xfrm>
                <a:off x="1678" y="3596"/>
                <a:ext cx="192" cy="134"/>
              </a:xfrm>
              <a:prstGeom prst="rect">
                <a:avLst/>
              </a:prstGeom>
              <a:noFill/>
              <a:ln w="9525">
                <a:noFill/>
                <a:miter lim="800000"/>
                <a:headEnd/>
                <a:tailEnd/>
              </a:ln>
              <a:effec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809625"/>
                <a:r>
                  <a:rPr lang="en-US" sz="1400" b="1">
                    <a:solidFill>
                      <a:srgbClr val="000000"/>
                    </a:solidFill>
                  </a:rPr>
                  <a:t>-0.5</a:t>
                </a:r>
              </a:p>
            </p:txBody>
          </p:sp>
          <p:sp>
            <p:nvSpPr>
              <p:cNvPr id="87" name="Line 22"/>
              <p:cNvSpPr>
                <a:spLocks noChangeShapeType="1"/>
              </p:cNvSpPr>
              <p:nvPr/>
            </p:nvSpPr>
            <p:spPr bwMode="auto">
              <a:xfrm>
                <a:off x="2446" y="3498"/>
                <a:ext cx="0" cy="62"/>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88" name="Rectangle 87"/>
              <p:cNvSpPr>
                <a:spLocks noChangeArrowheads="1"/>
              </p:cNvSpPr>
              <p:nvPr/>
            </p:nvSpPr>
            <p:spPr bwMode="auto">
              <a:xfrm>
                <a:off x="2363" y="3596"/>
                <a:ext cx="155" cy="134"/>
              </a:xfrm>
              <a:prstGeom prst="rect">
                <a:avLst/>
              </a:prstGeom>
              <a:noFill/>
              <a:ln w="9525">
                <a:noFill/>
                <a:miter lim="800000"/>
                <a:headEnd/>
                <a:tailEnd/>
              </a:ln>
              <a:effec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809625"/>
                <a:r>
                  <a:rPr lang="en-US" sz="1400" b="1">
                    <a:solidFill>
                      <a:srgbClr val="000000"/>
                    </a:solidFill>
                  </a:rPr>
                  <a:t>0.0</a:t>
                </a:r>
              </a:p>
            </p:txBody>
          </p:sp>
          <p:sp>
            <p:nvSpPr>
              <p:cNvPr id="89" name="Line 24"/>
              <p:cNvSpPr>
                <a:spLocks noChangeShapeType="1"/>
              </p:cNvSpPr>
              <p:nvPr/>
            </p:nvSpPr>
            <p:spPr bwMode="auto">
              <a:xfrm>
                <a:off x="3112" y="3498"/>
                <a:ext cx="1" cy="62"/>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0" name="Rectangle 89"/>
              <p:cNvSpPr>
                <a:spLocks noChangeArrowheads="1"/>
              </p:cNvSpPr>
              <p:nvPr/>
            </p:nvSpPr>
            <p:spPr bwMode="auto">
              <a:xfrm>
                <a:off x="3029" y="3596"/>
                <a:ext cx="155" cy="134"/>
              </a:xfrm>
              <a:prstGeom prst="rect">
                <a:avLst/>
              </a:prstGeom>
              <a:noFill/>
              <a:ln w="9525">
                <a:noFill/>
                <a:miter lim="800000"/>
                <a:headEnd/>
                <a:tailEnd/>
              </a:ln>
              <a:effec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809625"/>
                <a:r>
                  <a:rPr lang="en-US" sz="1400" b="1">
                    <a:solidFill>
                      <a:srgbClr val="000000"/>
                    </a:solidFill>
                  </a:rPr>
                  <a:t>0.5</a:t>
                </a:r>
              </a:p>
            </p:txBody>
          </p:sp>
          <p:sp>
            <p:nvSpPr>
              <p:cNvPr id="91" name="Line 26"/>
              <p:cNvSpPr>
                <a:spLocks noChangeShapeType="1"/>
              </p:cNvSpPr>
              <p:nvPr/>
            </p:nvSpPr>
            <p:spPr bwMode="auto">
              <a:xfrm flipV="1">
                <a:off x="1110" y="1486"/>
                <a:ext cx="1" cy="2074"/>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2" name="Line 27"/>
              <p:cNvSpPr>
                <a:spLocks noChangeShapeType="1"/>
              </p:cNvSpPr>
              <p:nvPr/>
            </p:nvSpPr>
            <p:spPr bwMode="auto">
              <a:xfrm flipH="1">
                <a:off x="1114" y="3560"/>
                <a:ext cx="61"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3" name="Rectangle 92"/>
              <p:cNvSpPr>
                <a:spLocks noChangeArrowheads="1"/>
              </p:cNvSpPr>
              <p:nvPr/>
            </p:nvSpPr>
            <p:spPr bwMode="auto">
              <a:xfrm>
                <a:off x="914" y="3491"/>
                <a:ext cx="161" cy="134"/>
              </a:xfrm>
              <a:prstGeom prst="rect">
                <a:avLst/>
              </a:prstGeom>
              <a:noFill/>
              <a:ln w="9525">
                <a:noFill/>
                <a:miter lim="800000"/>
                <a:headEnd/>
                <a:tailEnd/>
              </a:ln>
              <a:effec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809625"/>
                <a:r>
                  <a:rPr lang="en-US" sz="1400" b="1">
                    <a:solidFill>
                      <a:srgbClr val="000000"/>
                    </a:solidFill>
                  </a:rPr>
                  <a:t>-10</a:t>
                </a:r>
              </a:p>
            </p:txBody>
          </p:sp>
          <p:sp>
            <p:nvSpPr>
              <p:cNvPr id="94" name="Line 29"/>
              <p:cNvSpPr>
                <a:spLocks noChangeShapeType="1"/>
              </p:cNvSpPr>
              <p:nvPr/>
            </p:nvSpPr>
            <p:spPr bwMode="auto">
              <a:xfrm flipH="1">
                <a:off x="1114" y="2869"/>
                <a:ext cx="61"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5" name="Rectangle 94"/>
              <p:cNvSpPr>
                <a:spLocks noChangeArrowheads="1"/>
              </p:cNvSpPr>
              <p:nvPr/>
            </p:nvSpPr>
            <p:spPr bwMode="auto">
              <a:xfrm>
                <a:off x="981" y="2799"/>
                <a:ext cx="99" cy="135"/>
              </a:xfrm>
              <a:prstGeom prst="rect">
                <a:avLst/>
              </a:prstGeom>
              <a:noFill/>
              <a:ln w="9525">
                <a:noFill/>
                <a:miter lim="800000"/>
                <a:headEnd/>
                <a:tailEnd/>
              </a:ln>
              <a:effec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809625"/>
                <a:r>
                  <a:rPr lang="en-US" sz="1400" b="1">
                    <a:solidFill>
                      <a:srgbClr val="000000"/>
                    </a:solidFill>
                  </a:rPr>
                  <a:t>-5</a:t>
                </a:r>
              </a:p>
            </p:txBody>
          </p:sp>
          <p:sp>
            <p:nvSpPr>
              <p:cNvPr id="96" name="Line 31"/>
              <p:cNvSpPr>
                <a:spLocks noChangeShapeType="1"/>
              </p:cNvSpPr>
              <p:nvPr/>
            </p:nvSpPr>
            <p:spPr bwMode="auto">
              <a:xfrm flipH="1">
                <a:off x="1114" y="2178"/>
                <a:ext cx="61" cy="0"/>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7" name="Rectangle 96"/>
              <p:cNvSpPr>
                <a:spLocks noChangeArrowheads="1"/>
              </p:cNvSpPr>
              <p:nvPr/>
            </p:nvSpPr>
            <p:spPr bwMode="auto">
              <a:xfrm>
                <a:off x="1021" y="2108"/>
                <a:ext cx="62" cy="134"/>
              </a:xfrm>
              <a:prstGeom prst="rect">
                <a:avLst/>
              </a:prstGeom>
              <a:noFill/>
              <a:ln w="9525">
                <a:noFill/>
                <a:miter lim="800000"/>
                <a:headEnd/>
                <a:tailEnd/>
              </a:ln>
              <a:effec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809625"/>
                <a:r>
                  <a:rPr lang="en-US" sz="1400" b="1">
                    <a:solidFill>
                      <a:srgbClr val="000000"/>
                    </a:solidFill>
                  </a:rPr>
                  <a:t>0</a:t>
                </a:r>
              </a:p>
            </p:txBody>
          </p:sp>
          <p:sp>
            <p:nvSpPr>
              <p:cNvPr id="98" name="Line 33"/>
              <p:cNvSpPr>
                <a:spLocks noChangeShapeType="1"/>
              </p:cNvSpPr>
              <p:nvPr/>
            </p:nvSpPr>
            <p:spPr bwMode="auto">
              <a:xfrm flipH="1">
                <a:off x="1114" y="1486"/>
                <a:ext cx="61"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9" name="Rectangle 98"/>
              <p:cNvSpPr>
                <a:spLocks noChangeArrowheads="1"/>
              </p:cNvSpPr>
              <p:nvPr/>
            </p:nvSpPr>
            <p:spPr bwMode="auto">
              <a:xfrm>
                <a:off x="1021" y="1417"/>
                <a:ext cx="62" cy="134"/>
              </a:xfrm>
              <a:prstGeom prst="rect">
                <a:avLst/>
              </a:prstGeom>
              <a:noFill/>
              <a:ln w="9525">
                <a:noFill/>
                <a:miter lim="800000"/>
                <a:headEnd/>
                <a:tailEnd/>
              </a:ln>
              <a:effec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809625"/>
                <a:r>
                  <a:rPr lang="en-US" sz="1400" b="1">
                    <a:solidFill>
                      <a:srgbClr val="000000"/>
                    </a:solidFill>
                  </a:rPr>
                  <a:t>5</a:t>
                </a:r>
              </a:p>
            </p:txBody>
          </p:sp>
          <p:sp>
            <p:nvSpPr>
              <p:cNvPr id="100" name="Line 35"/>
              <p:cNvSpPr>
                <a:spLocks noChangeShapeType="1"/>
              </p:cNvSpPr>
              <p:nvPr/>
            </p:nvSpPr>
            <p:spPr bwMode="auto">
              <a:xfrm flipV="1">
                <a:off x="3108" y="1486"/>
                <a:ext cx="1" cy="2074"/>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1" name="Line 36"/>
              <p:cNvSpPr>
                <a:spLocks noChangeShapeType="1"/>
              </p:cNvSpPr>
              <p:nvPr/>
            </p:nvSpPr>
            <p:spPr bwMode="auto">
              <a:xfrm>
                <a:off x="3051" y="3560"/>
                <a:ext cx="61"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2" name="Line 37"/>
              <p:cNvSpPr>
                <a:spLocks noChangeShapeType="1"/>
              </p:cNvSpPr>
              <p:nvPr/>
            </p:nvSpPr>
            <p:spPr bwMode="auto">
              <a:xfrm>
                <a:off x="3051" y="2869"/>
                <a:ext cx="61"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3" name="Line 38"/>
              <p:cNvSpPr>
                <a:spLocks noChangeShapeType="1"/>
              </p:cNvSpPr>
              <p:nvPr/>
            </p:nvSpPr>
            <p:spPr bwMode="auto">
              <a:xfrm>
                <a:off x="3051" y="2178"/>
                <a:ext cx="61" cy="0"/>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4" name="Line 39"/>
              <p:cNvSpPr>
                <a:spLocks noChangeShapeType="1"/>
              </p:cNvSpPr>
              <p:nvPr/>
            </p:nvSpPr>
            <p:spPr bwMode="auto">
              <a:xfrm>
                <a:off x="3051" y="1486"/>
                <a:ext cx="61"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5" name="Line 40"/>
              <p:cNvSpPr>
                <a:spLocks noChangeShapeType="1"/>
              </p:cNvSpPr>
              <p:nvPr/>
            </p:nvSpPr>
            <p:spPr bwMode="auto">
              <a:xfrm>
                <a:off x="1114" y="1486"/>
                <a:ext cx="1998"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6" name="Line 41"/>
              <p:cNvSpPr>
                <a:spLocks noChangeShapeType="1"/>
              </p:cNvSpPr>
              <p:nvPr/>
            </p:nvSpPr>
            <p:spPr bwMode="auto">
              <a:xfrm flipV="1">
                <a:off x="1110" y="1486"/>
                <a:ext cx="1" cy="62"/>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7" name="Line 42"/>
              <p:cNvSpPr>
                <a:spLocks noChangeShapeType="1"/>
              </p:cNvSpPr>
              <p:nvPr/>
            </p:nvSpPr>
            <p:spPr bwMode="auto">
              <a:xfrm flipV="1">
                <a:off x="1776" y="1486"/>
                <a:ext cx="1" cy="62"/>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8" name="Line 43"/>
              <p:cNvSpPr>
                <a:spLocks noChangeShapeType="1"/>
              </p:cNvSpPr>
              <p:nvPr/>
            </p:nvSpPr>
            <p:spPr bwMode="auto">
              <a:xfrm flipV="1">
                <a:off x="2446" y="1486"/>
                <a:ext cx="0" cy="62"/>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9" name="Line 44"/>
              <p:cNvSpPr>
                <a:spLocks noChangeShapeType="1"/>
              </p:cNvSpPr>
              <p:nvPr/>
            </p:nvSpPr>
            <p:spPr bwMode="auto">
              <a:xfrm flipV="1">
                <a:off x="3108" y="1486"/>
                <a:ext cx="1" cy="62"/>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0" name="Oval 109"/>
              <p:cNvSpPr>
                <a:spLocks noChangeArrowheads="1"/>
              </p:cNvSpPr>
              <p:nvPr/>
            </p:nvSpPr>
            <p:spPr bwMode="auto">
              <a:xfrm>
                <a:off x="2484" y="1839"/>
                <a:ext cx="35" cy="37"/>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1" name="Oval 110"/>
              <p:cNvSpPr>
                <a:spLocks noChangeArrowheads="1"/>
              </p:cNvSpPr>
              <p:nvPr/>
            </p:nvSpPr>
            <p:spPr bwMode="auto">
              <a:xfrm>
                <a:off x="2547" y="1820"/>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2" name="Oval 111"/>
              <p:cNvSpPr>
                <a:spLocks noChangeArrowheads="1"/>
              </p:cNvSpPr>
              <p:nvPr/>
            </p:nvSpPr>
            <p:spPr bwMode="auto">
              <a:xfrm>
                <a:off x="2651" y="1970"/>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3" name="Oval 112"/>
              <p:cNvSpPr>
                <a:spLocks noChangeArrowheads="1"/>
              </p:cNvSpPr>
              <p:nvPr/>
            </p:nvSpPr>
            <p:spPr bwMode="auto">
              <a:xfrm>
                <a:off x="2651" y="1897"/>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4" name="Oval 113"/>
              <p:cNvSpPr>
                <a:spLocks noChangeArrowheads="1"/>
              </p:cNvSpPr>
              <p:nvPr/>
            </p:nvSpPr>
            <p:spPr bwMode="auto">
              <a:xfrm>
                <a:off x="2492" y="2047"/>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5" name="Oval 114"/>
              <p:cNvSpPr>
                <a:spLocks noChangeArrowheads="1"/>
              </p:cNvSpPr>
              <p:nvPr/>
            </p:nvSpPr>
            <p:spPr bwMode="auto">
              <a:xfrm>
                <a:off x="2617" y="1999"/>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6" name="Oval 115"/>
              <p:cNvSpPr>
                <a:spLocks noChangeArrowheads="1"/>
              </p:cNvSpPr>
              <p:nvPr/>
            </p:nvSpPr>
            <p:spPr bwMode="auto">
              <a:xfrm>
                <a:off x="2457" y="1969"/>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7" name="Oval 116"/>
              <p:cNvSpPr>
                <a:spLocks noChangeArrowheads="1"/>
              </p:cNvSpPr>
              <p:nvPr/>
            </p:nvSpPr>
            <p:spPr bwMode="auto">
              <a:xfrm>
                <a:off x="2468" y="1956"/>
                <a:ext cx="33"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8" name="Oval 117"/>
              <p:cNvSpPr>
                <a:spLocks noChangeArrowheads="1"/>
              </p:cNvSpPr>
              <p:nvPr/>
            </p:nvSpPr>
            <p:spPr bwMode="auto">
              <a:xfrm>
                <a:off x="2527" y="1980"/>
                <a:ext cx="33"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9" name="Oval 118"/>
              <p:cNvSpPr>
                <a:spLocks noChangeArrowheads="1"/>
              </p:cNvSpPr>
              <p:nvPr/>
            </p:nvSpPr>
            <p:spPr bwMode="auto">
              <a:xfrm>
                <a:off x="2539" y="2043"/>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0" name="Oval 119"/>
              <p:cNvSpPr>
                <a:spLocks noChangeArrowheads="1"/>
              </p:cNvSpPr>
              <p:nvPr/>
            </p:nvSpPr>
            <p:spPr bwMode="auto">
              <a:xfrm>
                <a:off x="2393" y="2025"/>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1" name="Oval 120"/>
              <p:cNvSpPr>
                <a:spLocks noChangeArrowheads="1"/>
              </p:cNvSpPr>
              <p:nvPr/>
            </p:nvSpPr>
            <p:spPr bwMode="auto">
              <a:xfrm>
                <a:off x="2307" y="2131"/>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2" name="Oval 121"/>
              <p:cNvSpPr>
                <a:spLocks noChangeArrowheads="1"/>
              </p:cNvSpPr>
              <p:nvPr/>
            </p:nvSpPr>
            <p:spPr bwMode="auto">
              <a:xfrm>
                <a:off x="2695" y="2037"/>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3" name="Oval 122"/>
              <p:cNvSpPr>
                <a:spLocks noChangeArrowheads="1"/>
              </p:cNvSpPr>
              <p:nvPr/>
            </p:nvSpPr>
            <p:spPr bwMode="auto">
              <a:xfrm>
                <a:off x="2386" y="1937"/>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4" name="Oval 123"/>
              <p:cNvSpPr>
                <a:spLocks noChangeArrowheads="1"/>
              </p:cNvSpPr>
              <p:nvPr/>
            </p:nvSpPr>
            <p:spPr bwMode="auto">
              <a:xfrm>
                <a:off x="2450" y="2088"/>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5" name="Oval 124"/>
              <p:cNvSpPr>
                <a:spLocks noChangeArrowheads="1"/>
              </p:cNvSpPr>
              <p:nvPr/>
            </p:nvSpPr>
            <p:spPr bwMode="auto">
              <a:xfrm>
                <a:off x="2806" y="1982"/>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6" name="Oval 125"/>
              <p:cNvSpPr>
                <a:spLocks noChangeArrowheads="1"/>
              </p:cNvSpPr>
              <p:nvPr/>
            </p:nvSpPr>
            <p:spPr bwMode="auto">
              <a:xfrm>
                <a:off x="2502" y="2145"/>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7" name="Oval 126"/>
              <p:cNvSpPr>
                <a:spLocks noChangeArrowheads="1"/>
              </p:cNvSpPr>
              <p:nvPr/>
            </p:nvSpPr>
            <p:spPr bwMode="auto">
              <a:xfrm>
                <a:off x="1446" y="2295"/>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8" name="Oval 127"/>
              <p:cNvSpPr>
                <a:spLocks noChangeArrowheads="1"/>
              </p:cNvSpPr>
              <p:nvPr/>
            </p:nvSpPr>
            <p:spPr bwMode="auto">
              <a:xfrm>
                <a:off x="2479" y="1987"/>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9" name="Oval 128"/>
              <p:cNvSpPr>
                <a:spLocks noChangeArrowheads="1"/>
              </p:cNvSpPr>
              <p:nvPr/>
            </p:nvSpPr>
            <p:spPr bwMode="auto">
              <a:xfrm>
                <a:off x="2343" y="1935"/>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30" name="Oval 129"/>
              <p:cNvSpPr>
                <a:spLocks noChangeArrowheads="1"/>
              </p:cNvSpPr>
              <p:nvPr/>
            </p:nvSpPr>
            <p:spPr bwMode="auto">
              <a:xfrm>
                <a:off x="2527" y="2252"/>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31" name="Oval 130"/>
              <p:cNvSpPr>
                <a:spLocks noChangeArrowheads="1"/>
              </p:cNvSpPr>
              <p:nvPr/>
            </p:nvSpPr>
            <p:spPr bwMode="auto">
              <a:xfrm>
                <a:off x="2503" y="2085"/>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32" name="Oval 131"/>
              <p:cNvSpPr>
                <a:spLocks noChangeArrowheads="1"/>
              </p:cNvSpPr>
              <p:nvPr/>
            </p:nvSpPr>
            <p:spPr bwMode="auto">
              <a:xfrm>
                <a:off x="2459" y="2155"/>
                <a:ext cx="35"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33" name="Oval 132"/>
              <p:cNvSpPr>
                <a:spLocks noChangeArrowheads="1"/>
              </p:cNvSpPr>
              <p:nvPr/>
            </p:nvSpPr>
            <p:spPr bwMode="auto">
              <a:xfrm>
                <a:off x="2260" y="2053"/>
                <a:ext cx="33"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34" name="Oval 133"/>
              <p:cNvSpPr>
                <a:spLocks noChangeArrowheads="1"/>
              </p:cNvSpPr>
              <p:nvPr/>
            </p:nvSpPr>
            <p:spPr bwMode="auto">
              <a:xfrm>
                <a:off x="2280" y="1855"/>
                <a:ext cx="33"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35" name="Oval 134"/>
              <p:cNvSpPr>
                <a:spLocks noChangeArrowheads="1"/>
              </p:cNvSpPr>
              <p:nvPr/>
            </p:nvSpPr>
            <p:spPr bwMode="auto">
              <a:xfrm>
                <a:off x="2627" y="2096"/>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36" name="Oval 135"/>
              <p:cNvSpPr>
                <a:spLocks noChangeArrowheads="1"/>
              </p:cNvSpPr>
              <p:nvPr/>
            </p:nvSpPr>
            <p:spPr bwMode="auto">
              <a:xfrm>
                <a:off x="2573" y="2042"/>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37" name="Oval 136"/>
              <p:cNvSpPr>
                <a:spLocks noChangeArrowheads="1"/>
              </p:cNvSpPr>
              <p:nvPr/>
            </p:nvSpPr>
            <p:spPr bwMode="auto">
              <a:xfrm>
                <a:off x="2690" y="1897"/>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38" name="Oval 137"/>
              <p:cNvSpPr>
                <a:spLocks noChangeArrowheads="1"/>
              </p:cNvSpPr>
              <p:nvPr/>
            </p:nvSpPr>
            <p:spPr bwMode="auto">
              <a:xfrm>
                <a:off x="2341" y="2342"/>
                <a:ext cx="35"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39" name="Oval 138"/>
              <p:cNvSpPr>
                <a:spLocks noChangeArrowheads="1"/>
              </p:cNvSpPr>
              <p:nvPr/>
            </p:nvSpPr>
            <p:spPr bwMode="auto">
              <a:xfrm>
                <a:off x="2384" y="2069"/>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40" name="Oval 139"/>
              <p:cNvSpPr>
                <a:spLocks noChangeArrowheads="1"/>
              </p:cNvSpPr>
              <p:nvPr/>
            </p:nvSpPr>
            <p:spPr bwMode="auto">
              <a:xfrm>
                <a:off x="2495" y="2021"/>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41" name="Oval 140"/>
              <p:cNvSpPr>
                <a:spLocks noChangeArrowheads="1"/>
              </p:cNvSpPr>
              <p:nvPr/>
            </p:nvSpPr>
            <p:spPr bwMode="auto">
              <a:xfrm>
                <a:off x="2414" y="2158"/>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42" name="Oval 141"/>
              <p:cNvSpPr>
                <a:spLocks noChangeArrowheads="1"/>
              </p:cNvSpPr>
              <p:nvPr/>
            </p:nvSpPr>
            <p:spPr bwMode="auto">
              <a:xfrm>
                <a:off x="2658" y="2071"/>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43" name="Oval 142"/>
              <p:cNvSpPr>
                <a:spLocks noChangeArrowheads="1"/>
              </p:cNvSpPr>
              <p:nvPr/>
            </p:nvSpPr>
            <p:spPr bwMode="auto">
              <a:xfrm>
                <a:off x="2721" y="1945"/>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44" name="Oval 143"/>
              <p:cNvSpPr>
                <a:spLocks noChangeArrowheads="1"/>
              </p:cNvSpPr>
              <p:nvPr/>
            </p:nvSpPr>
            <p:spPr bwMode="auto">
              <a:xfrm>
                <a:off x="2631" y="2101"/>
                <a:ext cx="35"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45" name="Oval 144"/>
              <p:cNvSpPr>
                <a:spLocks noChangeArrowheads="1"/>
              </p:cNvSpPr>
              <p:nvPr/>
            </p:nvSpPr>
            <p:spPr bwMode="auto">
              <a:xfrm>
                <a:off x="2381" y="1890"/>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46" name="Oval 145"/>
              <p:cNvSpPr>
                <a:spLocks noChangeArrowheads="1"/>
              </p:cNvSpPr>
              <p:nvPr/>
            </p:nvSpPr>
            <p:spPr bwMode="auto">
              <a:xfrm>
                <a:off x="2440" y="2100"/>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47" name="Oval 146"/>
              <p:cNvSpPr>
                <a:spLocks noChangeArrowheads="1"/>
              </p:cNvSpPr>
              <p:nvPr/>
            </p:nvSpPr>
            <p:spPr bwMode="auto">
              <a:xfrm>
                <a:off x="2692" y="2064"/>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48" name="Oval 147"/>
              <p:cNvSpPr>
                <a:spLocks noChangeArrowheads="1"/>
              </p:cNvSpPr>
              <p:nvPr/>
            </p:nvSpPr>
            <p:spPr bwMode="auto">
              <a:xfrm>
                <a:off x="2658" y="2035"/>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49" name="Oval 148"/>
              <p:cNvSpPr>
                <a:spLocks noChangeArrowheads="1"/>
              </p:cNvSpPr>
              <p:nvPr/>
            </p:nvSpPr>
            <p:spPr bwMode="auto">
              <a:xfrm>
                <a:off x="2366" y="2037"/>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0" name="Oval 149"/>
              <p:cNvSpPr>
                <a:spLocks noChangeArrowheads="1"/>
              </p:cNvSpPr>
              <p:nvPr/>
            </p:nvSpPr>
            <p:spPr bwMode="auto">
              <a:xfrm>
                <a:off x="2509" y="1877"/>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1" name="Oval 150"/>
              <p:cNvSpPr>
                <a:spLocks noChangeArrowheads="1"/>
              </p:cNvSpPr>
              <p:nvPr/>
            </p:nvSpPr>
            <p:spPr bwMode="auto">
              <a:xfrm>
                <a:off x="2405" y="2116"/>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2" name="Oval 151"/>
              <p:cNvSpPr>
                <a:spLocks noChangeArrowheads="1"/>
              </p:cNvSpPr>
              <p:nvPr/>
            </p:nvSpPr>
            <p:spPr bwMode="auto">
              <a:xfrm>
                <a:off x="2529" y="2157"/>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3" name="Oval 152"/>
              <p:cNvSpPr>
                <a:spLocks noChangeArrowheads="1"/>
              </p:cNvSpPr>
              <p:nvPr/>
            </p:nvSpPr>
            <p:spPr bwMode="auto">
              <a:xfrm>
                <a:off x="2296" y="2142"/>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4" name="Oval 153"/>
              <p:cNvSpPr>
                <a:spLocks noChangeArrowheads="1"/>
              </p:cNvSpPr>
              <p:nvPr/>
            </p:nvSpPr>
            <p:spPr bwMode="auto">
              <a:xfrm>
                <a:off x="2462" y="2118"/>
                <a:ext cx="33"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5" name="Oval 154"/>
              <p:cNvSpPr>
                <a:spLocks noChangeArrowheads="1"/>
              </p:cNvSpPr>
              <p:nvPr/>
            </p:nvSpPr>
            <p:spPr bwMode="auto">
              <a:xfrm>
                <a:off x="2678" y="2007"/>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6" name="Oval 155"/>
              <p:cNvSpPr>
                <a:spLocks noChangeArrowheads="1"/>
              </p:cNvSpPr>
              <p:nvPr/>
            </p:nvSpPr>
            <p:spPr bwMode="auto">
              <a:xfrm>
                <a:off x="2443" y="2079"/>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7" name="Oval 156"/>
              <p:cNvSpPr>
                <a:spLocks noChangeArrowheads="1"/>
              </p:cNvSpPr>
              <p:nvPr/>
            </p:nvSpPr>
            <p:spPr bwMode="auto">
              <a:xfrm>
                <a:off x="2640" y="2159"/>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8" name="Oval 157"/>
              <p:cNvSpPr>
                <a:spLocks noChangeArrowheads="1"/>
              </p:cNvSpPr>
              <p:nvPr/>
            </p:nvSpPr>
            <p:spPr bwMode="auto">
              <a:xfrm>
                <a:off x="2208" y="2221"/>
                <a:ext cx="33"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9" name="Oval 158"/>
              <p:cNvSpPr>
                <a:spLocks noChangeArrowheads="1"/>
              </p:cNvSpPr>
              <p:nvPr/>
            </p:nvSpPr>
            <p:spPr bwMode="auto">
              <a:xfrm>
                <a:off x="2766" y="1892"/>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0" name="Oval 159"/>
              <p:cNvSpPr>
                <a:spLocks noChangeArrowheads="1"/>
              </p:cNvSpPr>
              <p:nvPr/>
            </p:nvSpPr>
            <p:spPr bwMode="auto">
              <a:xfrm>
                <a:off x="2505" y="2184"/>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1" name="Oval 160"/>
              <p:cNvSpPr>
                <a:spLocks noChangeArrowheads="1"/>
              </p:cNvSpPr>
              <p:nvPr/>
            </p:nvSpPr>
            <p:spPr bwMode="auto">
              <a:xfrm>
                <a:off x="2267" y="2086"/>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2" name="Oval 161"/>
              <p:cNvSpPr>
                <a:spLocks noChangeArrowheads="1"/>
              </p:cNvSpPr>
              <p:nvPr/>
            </p:nvSpPr>
            <p:spPr bwMode="auto">
              <a:xfrm>
                <a:off x="2502" y="2086"/>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3" name="Oval 162"/>
              <p:cNvSpPr>
                <a:spLocks noChangeArrowheads="1"/>
              </p:cNvSpPr>
              <p:nvPr/>
            </p:nvSpPr>
            <p:spPr bwMode="auto">
              <a:xfrm>
                <a:off x="2404" y="2190"/>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4" name="Oval 163"/>
              <p:cNvSpPr>
                <a:spLocks noChangeArrowheads="1"/>
              </p:cNvSpPr>
              <p:nvPr/>
            </p:nvSpPr>
            <p:spPr bwMode="auto">
              <a:xfrm>
                <a:off x="2334" y="1947"/>
                <a:ext cx="35"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5" name="Oval 164"/>
              <p:cNvSpPr>
                <a:spLocks noChangeArrowheads="1"/>
              </p:cNvSpPr>
              <p:nvPr/>
            </p:nvSpPr>
            <p:spPr bwMode="auto">
              <a:xfrm>
                <a:off x="2275" y="2307"/>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6" name="Oval 165"/>
              <p:cNvSpPr>
                <a:spLocks noChangeArrowheads="1"/>
              </p:cNvSpPr>
              <p:nvPr/>
            </p:nvSpPr>
            <p:spPr bwMode="auto">
              <a:xfrm>
                <a:off x="2404" y="1950"/>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7" name="Oval 166"/>
              <p:cNvSpPr>
                <a:spLocks noChangeArrowheads="1"/>
              </p:cNvSpPr>
              <p:nvPr/>
            </p:nvSpPr>
            <p:spPr bwMode="auto">
              <a:xfrm>
                <a:off x="2291" y="2158"/>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8" name="Oval 167"/>
              <p:cNvSpPr>
                <a:spLocks noChangeArrowheads="1"/>
              </p:cNvSpPr>
              <p:nvPr/>
            </p:nvSpPr>
            <p:spPr bwMode="auto">
              <a:xfrm>
                <a:off x="2509" y="2104"/>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9" name="Oval 168"/>
              <p:cNvSpPr>
                <a:spLocks noChangeArrowheads="1"/>
              </p:cNvSpPr>
              <p:nvPr/>
            </p:nvSpPr>
            <p:spPr bwMode="auto">
              <a:xfrm>
                <a:off x="2390" y="2325"/>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0" name="Oval 169"/>
              <p:cNvSpPr>
                <a:spLocks noChangeArrowheads="1"/>
              </p:cNvSpPr>
              <p:nvPr/>
            </p:nvSpPr>
            <p:spPr bwMode="auto">
              <a:xfrm>
                <a:off x="2664" y="2124"/>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1" name="Oval 170"/>
              <p:cNvSpPr>
                <a:spLocks noChangeArrowheads="1"/>
              </p:cNvSpPr>
              <p:nvPr/>
            </p:nvSpPr>
            <p:spPr bwMode="auto">
              <a:xfrm>
                <a:off x="2453" y="2140"/>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2" name="Oval 171"/>
              <p:cNvSpPr>
                <a:spLocks noChangeArrowheads="1"/>
              </p:cNvSpPr>
              <p:nvPr/>
            </p:nvSpPr>
            <p:spPr bwMode="auto">
              <a:xfrm>
                <a:off x="2559" y="2113"/>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3" name="Oval 172"/>
              <p:cNvSpPr>
                <a:spLocks noChangeArrowheads="1"/>
              </p:cNvSpPr>
              <p:nvPr/>
            </p:nvSpPr>
            <p:spPr bwMode="auto">
              <a:xfrm>
                <a:off x="2586" y="2025"/>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4" name="Oval 173"/>
              <p:cNvSpPr>
                <a:spLocks noChangeArrowheads="1"/>
              </p:cNvSpPr>
              <p:nvPr/>
            </p:nvSpPr>
            <p:spPr bwMode="auto">
              <a:xfrm>
                <a:off x="2456" y="2151"/>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5" name="Oval 174"/>
              <p:cNvSpPr>
                <a:spLocks noChangeArrowheads="1"/>
              </p:cNvSpPr>
              <p:nvPr/>
            </p:nvSpPr>
            <p:spPr bwMode="auto">
              <a:xfrm>
                <a:off x="2513" y="2176"/>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6" name="Oval 175"/>
              <p:cNvSpPr>
                <a:spLocks noChangeArrowheads="1"/>
              </p:cNvSpPr>
              <p:nvPr/>
            </p:nvSpPr>
            <p:spPr bwMode="auto">
              <a:xfrm>
                <a:off x="2445" y="2138"/>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7" name="Oval 176"/>
              <p:cNvSpPr>
                <a:spLocks noChangeArrowheads="1"/>
              </p:cNvSpPr>
              <p:nvPr/>
            </p:nvSpPr>
            <p:spPr bwMode="auto">
              <a:xfrm>
                <a:off x="2563" y="2099"/>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8" name="Oval 177"/>
              <p:cNvSpPr>
                <a:spLocks noChangeArrowheads="1"/>
              </p:cNvSpPr>
              <p:nvPr/>
            </p:nvSpPr>
            <p:spPr bwMode="auto">
              <a:xfrm>
                <a:off x="2384" y="2197"/>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9" name="Oval 178"/>
              <p:cNvSpPr>
                <a:spLocks noChangeArrowheads="1"/>
              </p:cNvSpPr>
              <p:nvPr/>
            </p:nvSpPr>
            <p:spPr bwMode="auto">
              <a:xfrm>
                <a:off x="2512" y="2055"/>
                <a:ext cx="34" cy="37"/>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80" name="Oval 179"/>
              <p:cNvSpPr>
                <a:spLocks noChangeArrowheads="1"/>
              </p:cNvSpPr>
              <p:nvPr/>
            </p:nvSpPr>
            <p:spPr bwMode="auto">
              <a:xfrm>
                <a:off x="2367" y="2190"/>
                <a:ext cx="34" cy="37"/>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81" name="Oval 180"/>
              <p:cNvSpPr>
                <a:spLocks noChangeArrowheads="1"/>
              </p:cNvSpPr>
              <p:nvPr/>
            </p:nvSpPr>
            <p:spPr bwMode="auto">
              <a:xfrm>
                <a:off x="2612" y="2043"/>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82" name="Oval 181"/>
              <p:cNvSpPr>
                <a:spLocks noChangeArrowheads="1"/>
              </p:cNvSpPr>
              <p:nvPr/>
            </p:nvSpPr>
            <p:spPr bwMode="auto">
              <a:xfrm>
                <a:off x="2397" y="2066"/>
                <a:ext cx="33"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83" name="Oval 182"/>
              <p:cNvSpPr>
                <a:spLocks noChangeArrowheads="1"/>
              </p:cNvSpPr>
              <p:nvPr/>
            </p:nvSpPr>
            <p:spPr bwMode="auto">
              <a:xfrm>
                <a:off x="2652" y="2136"/>
                <a:ext cx="35"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84" name="Oval 183"/>
              <p:cNvSpPr>
                <a:spLocks noChangeArrowheads="1"/>
              </p:cNvSpPr>
              <p:nvPr/>
            </p:nvSpPr>
            <p:spPr bwMode="auto">
              <a:xfrm>
                <a:off x="2533" y="1910"/>
                <a:ext cx="33"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85" name="Oval 184"/>
              <p:cNvSpPr>
                <a:spLocks noChangeArrowheads="1"/>
              </p:cNvSpPr>
              <p:nvPr/>
            </p:nvSpPr>
            <p:spPr bwMode="auto">
              <a:xfrm>
                <a:off x="2338" y="2100"/>
                <a:ext cx="33"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86" name="Oval 185"/>
              <p:cNvSpPr>
                <a:spLocks noChangeArrowheads="1"/>
              </p:cNvSpPr>
              <p:nvPr/>
            </p:nvSpPr>
            <p:spPr bwMode="auto">
              <a:xfrm>
                <a:off x="2585" y="2055"/>
                <a:ext cx="33"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87" name="Oval 186"/>
              <p:cNvSpPr>
                <a:spLocks noChangeArrowheads="1"/>
              </p:cNvSpPr>
              <p:nvPr/>
            </p:nvSpPr>
            <p:spPr bwMode="auto">
              <a:xfrm>
                <a:off x="2650" y="2121"/>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88" name="Oval 187"/>
              <p:cNvSpPr>
                <a:spLocks noChangeArrowheads="1"/>
              </p:cNvSpPr>
              <p:nvPr/>
            </p:nvSpPr>
            <p:spPr bwMode="auto">
              <a:xfrm>
                <a:off x="2418" y="1970"/>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89" name="Oval 188"/>
              <p:cNvSpPr>
                <a:spLocks noChangeArrowheads="1"/>
              </p:cNvSpPr>
              <p:nvPr/>
            </p:nvSpPr>
            <p:spPr bwMode="auto">
              <a:xfrm>
                <a:off x="2400" y="2114"/>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90" name="Oval 189"/>
              <p:cNvSpPr>
                <a:spLocks noChangeArrowheads="1"/>
              </p:cNvSpPr>
              <p:nvPr/>
            </p:nvSpPr>
            <p:spPr bwMode="auto">
              <a:xfrm>
                <a:off x="2440" y="2140"/>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91" name="Oval 190"/>
              <p:cNvSpPr>
                <a:spLocks noChangeArrowheads="1"/>
              </p:cNvSpPr>
              <p:nvPr/>
            </p:nvSpPr>
            <p:spPr bwMode="auto">
              <a:xfrm>
                <a:off x="2319" y="2259"/>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92" name="Oval 191"/>
              <p:cNvSpPr>
                <a:spLocks noChangeArrowheads="1"/>
              </p:cNvSpPr>
              <p:nvPr/>
            </p:nvSpPr>
            <p:spPr bwMode="auto">
              <a:xfrm>
                <a:off x="2439" y="2151"/>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93" name="Oval 192"/>
              <p:cNvSpPr>
                <a:spLocks noChangeArrowheads="1"/>
              </p:cNvSpPr>
              <p:nvPr/>
            </p:nvSpPr>
            <p:spPr bwMode="auto">
              <a:xfrm>
                <a:off x="2450" y="2174"/>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94" name="Oval 193"/>
              <p:cNvSpPr>
                <a:spLocks noChangeArrowheads="1"/>
              </p:cNvSpPr>
              <p:nvPr/>
            </p:nvSpPr>
            <p:spPr bwMode="auto">
              <a:xfrm>
                <a:off x="2357" y="2204"/>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95" name="Oval 194"/>
              <p:cNvSpPr>
                <a:spLocks noChangeArrowheads="1"/>
              </p:cNvSpPr>
              <p:nvPr/>
            </p:nvSpPr>
            <p:spPr bwMode="auto">
              <a:xfrm>
                <a:off x="2525" y="2104"/>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96" name="Oval 195"/>
              <p:cNvSpPr>
                <a:spLocks noChangeArrowheads="1"/>
              </p:cNvSpPr>
              <p:nvPr/>
            </p:nvSpPr>
            <p:spPr bwMode="auto">
              <a:xfrm>
                <a:off x="2542" y="1982"/>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97" name="Oval 196"/>
              <p:cNvSpPr>
                <a:spLocks noChangeArrowheads="1"/>
              </p:cNvSpPr>
              <p:nvPr/>
            </p:nvSpPr>
            <p:spPr bwMode="auto">
              <a:xfrm>
                <a:off x="2506" y="2203"/>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98" name="Oval 197"/>
              <p:cNvSpPr>
                <a:spLocks noChangeArrowheads="1"/>
              </p:cNvSpPr>
              <p:nvPr/>
            </p:nvSpPr>
            <p:spPr bwMode="auto">
              <a:xfrm>
                <a:off x="2334" y="2211"/>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99" name="Oval 198"/>
              <p:cNvSpPr>
                <a:spLocks noChangeArrowheads="1"/>
              </p:cNvSpPr>
              <p:nvPr/>
            </p:nvSpPr>
            <p:spPr bwMode="auto">
              <a:xfrm>
                <a:off x="2459" y="2158"/>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00" name="Oval 199"/>
              <p:cNvSpPr>
                <a:spLocks noChangeArrowheads="1"/>
              </p:cNvSpPr>
              <p:nvPr/>
            </p:nvSpPr>
            <p:spPr bwMode="auto">
              <a:xfrm>
                <a:off x="2548" y="1914"/>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01" name="Oval 200"/>
              <p:cNvSpPr>
                <a:spLocks noChangeArrowheads="1"/>
              </p:cNvSpPr>
              <p:nvPr/>
            </p:nvSpPr>
            <p:spPr bwMode="auto">
              <a:xfrm>
                <a:off x="1971" y="2199"/>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02" name="Oval 201"/>
              <p:cNvSpPr>
                <a:spLocks noChangeArrowheads="1"/>
              </p:cNvSpPr>
              <p:nvPr/>
            </p:nvSpPr>
            <p:spPr bwMode="auto">
              <a:xfrm>
                <a:off x="2350" y="2093"/>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03" name="Oval 202"/>
              <p:cNvSpPr>
                <a:spLocks noChangeArrowheads="1"/>
              </p:cNvSpPr>
              <p:nvPr/>
            </p:nvSpPr>
            <p:spPr bwMode="auto">
              <a:xfrm>
                <a:off x="2372" y="2087"/>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04" name="Oval 203"/>
              <p:cNvSpPr>
                <a:spLocks noChangeArrowheads="1"/>
              </p:cNvSpPr>
              <p:nvPr/>
            </p:nvSpPr>
            <p:spPr bwMode="auto">
              <a:xfrm>
                <a:off x="2476" y="1949"/>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05" name="Oval 204"/>
              <p:cNvSpPr>
                <a:spLocks noChangeArrowheads="1"/>
              </p:cNvSpPr>
              <p:nvPr/>
            </p:nvSpPr>
            <p:spPr bwMode="auto">
              <a:xfrm>
                <a:off x="2364" y="1980"/>
                <a:ext cx="35"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06" name="Oval 205"/>
              <p:cNvSpPr>
                <a:spLocks noChangeArrowheads="1"/>
              </p:cNvSpPr>
              <p:nvPr/>
            </p:nvSpPr>
            <p:spPr bwMode="auto">
              <a:xfrm>
                <a:off x="2672" y="2073"/>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07" name="Oval 206"/>
              <p:cNvSpPr>
                <a:spLocks noChangeArrowheads="1"/>
              </p:cNvSpPr>
              <p:nvPr/>
            </p:nvSpPr>
            <p:spPr bwMode="auto">
              <a:xfrm>
                <a:off x="2258" y="2038"/>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08" name="Oval 207"/>
              <p:cNvSpPr>
                <a:spLocks noChangeArrowheads="1"/>
              </p:cNvSpPr>
              <p:nvPr/>
            </p:nvSpPr>
            <p:spPr bwMode="auto">
              <a:xfrm>
                <a:off x="2384" y="2043"/>
                <a:ext cx="33"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09" name="Oval 208"/>
              <p:cNvSpPr>
                <a:spLocks noChangeArrowheads="1"/>
              </p:cNvSpPr>
              <p:nvPr/>
            </p:nvSpPr>
            <p:spPr bwMode="auto">
              <a:xfrm>
                <a:off x="2403" y="2167"/>
                <a:ext cx="33"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10" name="Oval 209"/>
              <p:cNvSpPr>
                <a:spLocks noChangeArrowheads="1"/>
              </p:cNvSpPr>
              <p:nvPr/>
            </p:nvSpPr>
            <p:spPr bwMode="auto">
              <a:xfrm>
                <a:off x="2553" y="1976"/>
                <a:ext cx="33"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11" name="Oval 210"/>
              <p:cNvSpPr>
                <a:spLocks noChangeArrowheads="1"/>
              </p:cNvSpPr>
              <p:nvPr/>
            </p:nvSpPr>
            <p:spPr bwMode="auto">
              <a:xfrm>
                <a:off x="2276" y="2346"/>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12" name="Oval 211"/>
              <p:cNvSpPr>
                <a:spLocks noChangeArrowheads="1"/>
              </p:cNvSpPr>
              <p:nvPr/>
            </p:nvSpPr>
            <p:spPr bwMode="auto">
              <a:xfrm>
                <a:off x="2483" y="2038"/>
                <a:ext cx="34" cy="37"/>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13" name="Oval 212"/>
              <p:cNvSpPr>
                <a:spLocks noChangeArrowheads="1"/>
              </p:cNvSpPr>
              <p:nvPr/>
            </p:nvSpPr>
            <p:spPr bwMode="auto">
              <a:xfrm>
                <a:off x="2495" y="2068"/>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14" name="Oval 213"/>
              <p:cNvSpPr>
                <a:spLocks noChangeArrowheads="1"/>
              </p:cNvSpPr>
              <p:nvPr/>
            </p:nvSpPr>
            <p:spPr bwMode="auto">
              <a:xfrm>
                <a:off x="2816" y="2073"/>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15" name="Oval 214"/>
              <p:cNvSpPr>
                <a:spLocks noChangeArrowheads="1"/>
              </p:cNvSpPr>
              <p:nvPr/>
            </p:nvSpPr>
            <p:spPr bwMode="auto">
              <a:xfrm>
                <a:off x="2252" y="1999"/>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16" name="Oval 215"/>
              <p:cNvSpPr>
                <a:spLocks noChangeArrowheads="1"/>
              </p:cNvSpPr>
              <p:nvPr/>
            </p:nvSpPr>
            <p:spPr bwMode="auto">
              <a:xfrm>
                <a:off x="2240" y="2125"/>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17" name="Oval 216"/>
              <p:cNvSpPr>
                <a:spLocks noChangeArrowheads="1"/>
              </p:cNvSpPr>
              <p:nvPr/>
            </p:nvSpPr>
            <p:spPr bwMode="auto">
              <a:xfrm>
                <a:off x="2464" y="1963"/>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18" name="Oval 217"/>
              <p:cNvSpPr>
                <a:spLocks noChangeArrowheads="1"/>
              </p:cNvSpPr>
              <p:nvPr/>
            </p:nvSpPr>
            <p:spPr bwMode="auto">
              <a:xfrm>
                <a:off x="2540" y="2015"/>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19" name="Oval 218"/>
              <p:cNvSpPr>
                <a:spLocks noChangeArrowheads="1"/>
              </p:cNvSpPr>
              <p:nvPr/>
            </p:nvSpPr>
            <p:spPr bwMode="auto">
              <a:xfrm>
                <a:off x="2532" y="2142"/>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20" name="Oval 219"/>
              <p:cNvSpPr>
                <a:spLocks noChangeArrowheads="1"/>
              </p:cNvSpPr>
              <p:nvPr/>
            </p:nvSpPr>
            <p:spPr bwMode="auto">
              <a:xfrm>
                <a:off x="2665" y="2039"/>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21" name="Oval 220"/>
              <p:cNvSpPr>
                <a:spLocks noChangeArrowheads="1"/>
              </p:cNvSpPr>
              <p:nvPr/>
            </p:nvSpPr>
            <p:spPr bwMode="auto">
              <a:xfrm>
                <a:off x="2250" y="2144"/>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22" name="Oval 221"/>
              <p:cNvSpPr>
                <a:spLocks noChangeArrowheads="1"/>
              </p:cNvSpPr>
              <p:nvPr/>
            </p:nvSpPr>
            <p:spPr bwMode="auto">
              <a:xfrm>
                <a:off x="2337" y="2013"/>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23" name="Oval 222"/>
              <p:cNvSpPr>
                <a:spLocks noChangeArrowheads="1"/>
              </p:cNvSpPr>
              <p:nvPr/>
            </p:nvSpPr>
            <p:spPr bwMode="auto">
              <a:xfrm>
                <a:off x="2463" y="2114"/>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24" name="Oval 223"/>
              <p:cNvSpPr>
                <a:spLocks noChangeArrowheads="1"/>
              </p:cNvSpPr>
              <p:nvPr/>
            </p:nvSpPr>
            <p:spPr bwMode="auto">
              <a:xfrm>
                <a:off x="2562" y="2136"/>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25" name="Oval 224"/>
              <p:cNvSpPr>
                <a:spLocks noChangeArrowheads="1"/>
              </p:cNvSpPr>
              <p:nvPr/>
            </p:nvSpPr>
            <p:spPr bwMode="auto">
              <a:xfrm>
                <a:off x="2228" y="2048"/>
                <a:ext cx="34" cy="37"/>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26" name="Oval 225"/>
              <p:cNvSpPr>
                <a:spLocks noChangeArrowheads="1"/>
              </p:cNvSpPr>
              <p:nvPr/>
            </p:nvSpPr>
            <p:spPr bwMode="auto">
              <a:xfrm>
                <a:off x="2468" y="2311"/>
                <a:ext cx="33"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27" name="Oval 226"/>
              <p:cNvSpPr>
                <a:spLocks noChangeArrowheads="1"/>
              </p:cNvSpPr>
              <p:nvPr/>
            </p:nvSpPr>
            <p:spPr bwMode="auto">
              <a:xfrm>
                <a:off x="2443" y="2205"/>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28" name="Oval 227"/>
              <p:cNvSpPr>
                <a:spLocks noChangeArrowheads="1"/>
              </p:cNvSpPr>
              <p:nvPr/>
            </p:nvSpPr>
            <p:spPr bwMode="auto">
              <a:xfrm>
                <a:off x="2150" y="2479"/>
                <a:ext cx="33"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29" name="Oval 228"/>
              <p:cNvSpPr>
                <a:spLocks noChangeArrowheads="1"/>
              </p:cNvSpPr>
              <p:nvPr/>
            </p:nvSpPr>
            <p:spPr bwMode="auto">
              <a:xfrm>
                <a:off x="2169" y="2226"/>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30" name="Oval 229"/>
              <p:cNvSpPr>
                <a:spLocks noChangeArrowheads="1"/>
              </p:cNvSpPr>
              <p:nvPr/>
            </p:nvSpPr>
            <p:spPr bwMode="auto">
              <a:xfrm>
                <a:off x="2160" y="2023"/>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31" name="Oval 230"/>
              <p:cNvSpPr>
                <a:spLocks noChangeArrowheads="1"/>
              </p:cNvSpPr>
              <p:nvPr/>
            </p:nvSpPr>
            <p:spPr bwMode="auto">
              <a:xfrm>
                <a:off x="2031" y="2320"/>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32" name="Oval 231"/>
              <p:cNvSpPr>
                <a:spLocks noChangeArrowheads="1"/>
              </p:cNvSpPr>
              <p:nvPr/>
            </p:nvSpPr>
            <p:spPr bwMode="auto">
              <a:xfrm>
                <a:off x="3015" y="1917"/>
                <a:ext cx="33"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33" name="Oval 232"/>
              <p:cNvSpPr>
                <a:spLocks noChangeArrowheads="1"/>
              </p:cNvSpPr>
              <p:nvPr/>
            </p:nvSpPr>
            <p:spPr bwMode="auto">
              <a:xfrm>
                <a:off x="2219" y="2281"/>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34" name="Oval 233"/>
              <p:cNvSpPr>
                <a:spLocks noChangeArrowheads="1"/>
              </p:cNvSpPr>
              <p:nvPr/>
            </p:nvSpPr>
            <p:spPr bwMode="auto">
              <a:xfrm>
                <a:off x="2384" y="2350"/>
                <a:ext cx="33"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35" name="Oval 234"/>
              <p:cNvSpPr>
                <a:spLocks noChangeArrowheads="1"/>
              </p:cNvSpPr>
              <p:nvPr/>
            </p:nvSpPr>
            <p:spPr bwMode="auto">
              <a:xfrm>
                <a:off x="2212" y="2252"/>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36" name="Oval 235"/>
              <p:cNvSpPr>
                <a:spLocks noChangeArrowheads="1"/>
              </p:cNvSpPr>
              <p:nvPr/>
            </p:nvSpPr>
            <p:spPr bwMode="auto">
              <a:xfrm>
                <a:off x="2442" y="2057"/>
                <a:ext cx="33"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37" name="Oval 236"/>
              <p:cNvSpPr>
                <a:spLocks noChangeArrowheads="1"/>
              </p:cNvSpPr>
              <p:nvPr/>
            </p:nvSpPr>
            <p:spPr bwMode="auto">
              <a:xfrm>
                <a:off x="2449" y="2186"/>
                <a:ext cx="33"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38" name="Oval 237"/>
              <p:cNvSpPr>
                <a:spLocks noChangeArrowheads="1"/>
              </p:cNvSpPr>
              <p:nvPr/>
            </p:nvSpPr>
            <p:spPr bwMode="auto">
              <a:xfrm>
                <a:off x="2688" y="2141"/>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39" name="Oval 238"/>
              <p:cNvSpPr>
                <a:spLocks noChangeArrowheads="1"/>
              </p:cNvSpPr>
              <p:nvPr/>
            </p:nvSpPr>
            <p:spPr bwMode="auto">
              <a:xfrm>
                <a:off x="2353" y="2112"/>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40" name="Oval 239"/>
              <p:cNvSpPr>
                <a:spLocks noChangeArrowheads="1"/>
              </p:cNvSpPr>
              <p:nvPr/>
            </p:nvSpPr>
            <p:spPr bwMode="auto">
              <a:xfrm>
                <a:off x="2431" y="2087"/>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41" name="Oval 240"/>
              <p:cNvSpPr>
                <a:spLocks noChangeArrowheads="1"/>
              </p:cNvSpPr>
              <p:nvPr/>
            </p:nvSpPr>
            <p:spPr bwMode="auto">
              <a:xfrm>
                <a:off x="2453" y="1962"/>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42" name="Oval 241"/>
              <p:cNvSpPr>
                <a:spLocks noChangeArrowheads="1"/>
              </p:cNvSpPr>
              <p:nvPr/>
            </p:nvSpPr>
            <p:spPr bwMode="auto">
              <a:xfrm>
                <a:off x="2372" y="2147"/>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43" name="Oval 242"/>
              <p:cNvSpPr>
                <a:spLocks noChangeArrowheads="1"/>
              </p:cNvSpPr>
              <p:nvPr/>
            </p:nvSpPr>
            <p:spPr bwMode="auto">
              <a:xfrm>
                <a:off x="2540" y="2023"/>
                <a:ext cx="33"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44" name="Oval 243"/>
              <p:cNvSpPr>
                <a:spLocks noChangeArrowheads="1"/>
              </p:cNvSpPr>
              <p:nvPr/>
            </p:nvSpPr>
            <p:spPr bwMode="auto">
              <a:xfrm>
                <a:off x="2377" y="2234"/>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45" name="Oval 244"/>
              <p:cNvSpPr>
                <a:spLocks noChangeArrowheads="1"/>
              </p:cNvSpPr>
              <p:nvPr/>
            </p:nvSpPr>
            <p:spPr bwMode="auto">
              <a:xfrm>
                <a:off x="2554" y="2099"/>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46" name="Oval 245"/>
              <p:cNvSpPr>
                <a:spLocks noChangeArrowheads="1"/>
              </p:cNvSpPr>
              <p:nvPr/>
            </p:nvSpPr>
            <p:spPr bwMode="auto">
              <a:xfrm>
                <a:off x="2434" y="2120"/>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47" name="Oval 246"/>
              <p:cNvSpPr>
                <a:spLocks noChangeArrowheads="1"/>
              </p:cNvSpPr>
              <p:nvPr/>
            </p:nvSpPr>
            <p:spPr bwMode="auto">
              <a:xfrm>
                <a:off x="2449" y="2109"/>
                <a:ext cx="33"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48" name="Oval 247"/>
              <p:cNvSpPr>
                <a:spLocks noChangeArrowheads="1"/>
              </p:cNvSpPr>
              <p:nvPr/>
            </p:nvSpPr>
            <p:spPr bwMode="auto">
              <a:xfrm>
                <a:off x="2282" y="2175"/>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49" name="Oval 248"/>
              <p:cNvSpPr>
                <a:spLocks noChangeArrowheads="1"/>
              </p:cNvSpPr>
              <p:nvPr/>
            </p:nvSpPr>
            <p:spPr bwMode="auto">
              <a:xfrm>
                <a:off x="2468" y="2075"/>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50" name="Oval 249"/>
              <p:cNvSpPr>
                <a:spLocks noChangeArrowheads="1"/>
              </p:cNvSpPr>
              <p:nvPr/>
            </p:nvSpPr>
            <p:spPr bwMode="auto">
              <a:xfrm>
                <a:off x="2202" y="2018"/>
                <a:ext cx="35"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51" name="Oval 250"/>
              <p:cNvSpPr>
                <a:spLocks noChangeArrowheads="1"/>
              </p:cNvSpPr>
              <p:nvPr/>
            </p:nvSpPr>
            <p:spPr bwMode="auto">
              <a:xfrm>
                <a:off x="2610" y="2048"/>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52" name="Oval 251"/>
              <p:cNvSpPr>
                <a:spLocks noChangeArrowheads="1"/>
              </p:cNvSpPr>
              <p:nvPr/>
            </p:nvSpPr>
            <p:spPr bwMode="auto">
              <a:xfrm>
                <a:off x="2705" y="2114"/>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53" name="Oval 252"/>
              <p:cNvSpPr>
                <a:spLocks noChangeArrowheads="1"/>
              </p:cNvSpPr>
              <p:nvPr/>
            </p:nvSpPr>
            <p:spPr bwMode="auto">
              <a:xfrm>
                <a:off x="2562" y="2136"/>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54" name="Oval 253"/>
              <p:cNvSpPr>
                <a:spLocks noChangeArrowheads="1"/>
              </p:cNvSpPr>
              <p:nvPr/>
            </p:nvSpPr>
            <p:spPr bwMode="auto">
              <a:xfrm>
                <a:off x="2281" y="2223"/>
                <a:ext cx="35"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55" name="Oval 254"/>
              <p:cNvSpPr>
                <a:spLocks noChangeArrowheads="1"/>
              </p:cNvSpPr>
              <p:nvPr/>
            </p:nvSpPr>
            <p:spPr bwMode="auto">
              <a:xfrm>
                <a:off x="2424" y="2049"/>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56" name="Oval 255"/>
              <p:cNvSpPr>
                <a:spLocks noChangeArrowheads="1"/>
              </p:cNvSpPr>
              <p:nvPr/>
            </p:nvSpPr>
            <p:spPr bwMode="auto">
              <a:xfrm>
                <a:off x="1702" y="2327"/>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57" name="Oval 256"/>
              <p:cNvSpPr>
                <a:spLocks noChangeArrowheads="1"/>
              </p:cNvSpPr>
              <p:nvPr/>
            </p:nvSpPr>
            <p:spPr bwMode="auto">
              <a:xfrm>
                <a:off x="2433" y="2145"/>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58" name="Oval 257"/>
              <p:cNvSpPr>
                <a:spLocks noChangeArrowheads="1"/>
              </p:cNvSpPr>
              <p:nvPr/>
            </p:nvSpPr>
            <p:spPr bwMode="auto">
              <a:xfrm>
                <a:off x="2309" y="2265"/>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59" name="Oval 258"/>
              <p:cNvSpPr>
                <a:spLocks noChangeArrowheads="1"/>
              </p:cNvSpPr>
              <p:nvPr/>
            </p:nvSpPr>
            <p:spPr bwMode="auto">
              <a:xfrm>
                <a:off x="2416" y="2243"/>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60" name="Oval 259"/>
              <p:cNvSpPr>
                <a:spLocks noChangeArrowheads="1"/>
              </p:cNvSpPr>
              <p:nvPr/>
            </p:nvSpPr>
            <p:spPr bwMode="auto">
              <a:xfrm>
                <a:off x="2377" y="2027"/>
                <a:ext cx="35"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61" name="Oval 260"/>
              <p:cNvSpPr>
                <a:spLocks noChangeArrowheads="1"/>
              </p:cNvSpPr>
              <p:nvPr/>
            </p:nvSpPr>
            <p:spPr bwMode="auto">
              <a:xfrm>
                <a:off x="2575" y="2110"/>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62" name="Oval 261"/>
              <p:cNvSpPr>
                <a:spLocks noChangeArrowheads="1"/>
              </p:cNvSpPr>
              <p:nvPr/>
            </p:nvSpPr>
            <p:spPr bwMode="auto">
              <a:xfrm>
                <a:off x="2398" y="2226"/>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63" name="Oval 262"/>
              <p:cNvSpPr>
                <a:spLocks noChangeArrowheads="1"/>
              </p:cNvSpPr>
              <p:nvPr/>
            </p:nvSpPr>
            <p:spPr bwMode="auto">
              <a:xfrm>
                <a:off x="2419" y="2075"/>
                <a:ext cx="35"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64" name="Oval 263"/>
              <p:cNvSpPr>
                <a:spLocks noChangeArrowheads="1"/>
              </p:cNvSpPr>
              <p:nvPr/>
            </p:nvSpPr>
            <p:spPr bwMode="auto">
              <a:xfrm>
                <a:off x="2481" y="2150"/>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65" name="Oval 264"/>
              <p:cNvSpPr>
                <a:spLocks noChangeArrowheads="1"/>
              </p:cNvSpPr>
              <p:nvPr/>
            </p:nvSpPr>
            <p:spPr bwMode="auto">
              <a:xfrm>
                <a:off x="2359" y="2221"/>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66" name="Oval 265"/>
              <p:cNvSpPr>
                <a:spLocks noChangeArrowheads="1"/>
              </p:cNvSpPr>
              <p:nvPr/>
            </p:nvSpPr>
            <p:spPr bwMode="auto">
              <a:xfrm>
                <a:off x="2262" y="2025"/>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67" name="Oval 266"/>
              <p:cNvSpPr>
                <a:spLocks noChangeArrowheads="1"/>
              </p:cNvSpPr>
              <p:nvPr/>
            </p:nvSpPr>
            <p:spPr bwMode="auto">
              <a:xfrm>
                <a:off x="2444" y="2066"/>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68" name="Oval 267"/>
              <p:cNvSpPr>
                <a:spLocks noChangeArrowheads="1"/>
              </p:cNvSpPr>
              <p:nvPr/>
            </p:nvSpPr>
            <p:spPr bwMode="auto">
              <a:xfrm>
                <a:off x="2499" y="2025"/>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69" name="Oval 268"/>
              <p:cNvSpPr>
                <a:spLocks noChangeArrowheads="1"/>
              </p:cNvSpPr>
              <p:nvPr/>
            </p:nvSpPr>
            <p:spPr bwMode="auto">
              <a:xfrm>
                <a:off x="2507" y="2068"/>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70" name="Oval 269"/>
              <p:cNvSpPr>
                <a:spLocks noChangeArrowheads="1"/>
              </p:cNvSpPr>
              <p:nvPr/>
            </p:nvSpPr>
            <p:spPr bwMode="auto">
              <a:xfrm>
                <a:off x="2381" y="2332"/>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71" name="Oval 270"/>
              <p:cNvSpPr>
                <a:spLocks noChangeArrowheads="1"/>
              </p:cNvSpPr>
              <p:nvPr/>
            </p:nvSpPr>
            <p:spPr bwMode="auto">
              <a:xfrm>
                <a:off x="2286" y="2021"/>
                <a:ext cx="33"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72" name="Oval 271"/>
              <p:cNvSpPr>
                <a:spLocks noChangeArrowheads="1"/>
              </p:cNvSpPr>
              <p:nvPr/>
            </p:nvSpPr>
            <p:spPr bwMode="auto">
              <a:xfrm>
                <a:off x="2516" y="2118"/>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73" name="Oval 272"/>
              <p:cNvSpPr>
                <a:spLocks noChangeArrowheads="1"/>
              </p:cNvSpPr>
              <p:nvPr/>
            </p:nvSpPr>
            <p:spPr bwMode="auto">
              <a:xfrm>
                <a:off x="2429" y="2176"/>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74" name="Oval 273"/>
              <p:cNvSpPr>
                <a:spLocks noChangeArrowheads="1"/>
              </p:cNvSpPr>
              <p:nvPr/>
            </p:nvSpPr>
            <p:spPr bwMode="auto">
              <a:xfrm>
                <a:off x="2279" y="2270"/>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75" name="Oval 274"/>
              <p:cNvSpPr>
                <a:spLocks noChangeArrowheads="1"/>
              </p:cNvSpPr>
              <p:nvPr/>
            </p:nvSpPr>
            <p:spPr bwMode="auto">
              <a:xfrm>
                <a:off x="2487" y="2240"/>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76" name="Oval 275"/>
              <p:cNvSpPr>
                <a:spLocks noChangeArrowheads="1"/>
              </p:cNvSpPr>
              <p:nvPr/>
            </p:nvSpPr>
            <p:spPr bwMode="auto">
              <a:xfrm>
                <a:off x="2595" y="2215"/>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77" name="Oval 276"/>
              <p:cNvSpPr>
                <a:spLocks noChangeArrowheads="1"/>
              </p:cNvSpPr>
              <p:nvPr/>
            </p:nvSpPr>
            <p:spPr bwMode="auto">
              <a:xfrm>
                <a:off x="2480" y="2200"/>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78" name="Oval 277"/>
              <p:cNvSpPr>
                <a:spLocks noChangeArrowheads="1"/>
              </p:cNvSpPr>
              <p:nvPr/>
            </p:nvSpPr>
            <p:spPr bwMode="auto">
              <a:xfrm>
                <a:off x="2522" y="2184"/>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79" name="Oval 278"/>
              <p:cNvSpPr>
                <a:spLocks noChangeArrowheads="1"/>
              </p:cNvSpPr>
              <p:nvPr/>
            </p:nvSpPr>
            <p:spPr bwMode="auto">
              <a:xfrm>
                <a:off x="2419" y="2122"/>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80" name="Oval 279"/>
              <p:cNvSpPr>
                <a:spLocks noChangeArrowheads="1"/>
              </p:cNvSpPr>
              <p:nvPr/>
            </p:nvSpPr>
            <p:spPr bwMode="auto">
              <a:xfrm>
                <a:off x="2656" y="2213"/>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81" name="Oval 280"/>
              <p:cNvSpPr>
                <a:spLocks noChangeArrowheads="1"/>
              </p:cNvSpPr>
              <p:nvPr/>
            </p:nvSpPr>
            <p:spPr bwMode="auto">
              <a:xfrm>
                <a:off x="2466" y="2170"/>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82" name="Oval 281"/>
              <p:cNvSpPr>
                <a:spLocks noChangeArrowheads="1"/>
              </p:cNvSpPr>
              <p:nvPr/>
            </p:nvSpPr>
            <p:spPr bwMode="auto">
              <a:xfrm>
                <a:off x="2312" y="2335"/>
                <a:ext cx="33"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83" name="Oval 282"/>
              <p:cNvSpPr>
                <a:spLocks noChangeArrowheads="1"/>
              </p:cNvSpPr>
              <p:nvPr/>
            </p:nvSpPr>
            <p:spPr bwMode="auto">
              <a:xfrm>
                <a:off x="2176" y="2271"/>
                <a:ext cx="33"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84" name="Oval 283"/>
              <p:cNvSpPr>
                <a:spLocks noChangeArrowheads="1"/>
              </p:cNvSpPr>
              <p:nvPr/>
            </p:nvSpPr>
            <p:spPr bwMode="auto">
              <a:xfrm>
                <a:off x="2261" y="2159"/>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85" name="Oval 284"/>
              <p:cNvSpPr>
                <a:spLocks noChangeArrowheads="1"/>
              </p:cNvSpPr>
              <p:nvPr/>
            </p:nvSpPr>
            <p:spPr bwMode="auto">
              <a:xfrm>
                <a:off x="2345" y="2245"/>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86" name="Oval 285"/>
              <p:cNvSpPr>
                <a:spLocks noChangeArrowheads="1"/>
              </p:cNvSpPr>
              <p:nvPr/>
            </p:nvSpPr>
            <p:spPr bwMode="auto">
              <a:xfrm>
                <a:off x="2384" y="2201"/>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87" name="Oval 286"/>
              <p:cNvSpPr>
                <a:spLocks noChangeArrowheads="1"/>
              </p:cNvSpPr>
              <p:nvPr/>
            </p:nvSpPr>
            <p:spPr bwMode="auto">
              <a:xfrm>
                <a:off x="2389" y="2289"/>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88" name="Oval 287"/>
              <p:cNvSpPr>
                <a:spLocks noChangeArrowheads="1"/>
              </p:cNvSpPr>
              <p:nvPr/>
            </p:nvSpPr>
            <p:spPr bwMode="auto">
              <a:xfrm>
                <a:off x="2190" y="2316"/>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89" name="Oval 288"/>
              <p:cNvSpPr>
                <a:spLocks noChangeArrowheads="1"/>
              </p:cNvSpPr>
              <p:nvPr/>
            </p:nvSpPr>
            <p:spPr bwMode="auto">
              <a:xfrm>
                <a:off x="2291" y="2208"/>
                <a:ext cx="34" cy="37"/>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90" name="Oval 289"/>
              <p:cNvSpPr>
                <a:spLocks noChangeArrowheads="1"/>
              </p:cNvSpPr>
              <p:nvPr/>
            </p:nvSpPr>
            <p:spPr bwMode="auto">
              <a:xfrm>
                <a:off x="2361" y="2223"/>
                <a:ext cx="35"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91" name="Oval 290"/>
              <p:cNvSpPr>
                <a:spLocks noChangeArrowheads="1"/>
              </p:cNvSpPr>
              <p:nvPr/>
            </p:nvSpPr>
            <p:spPr bwMode="auto">
              <a:xfrm>
                <a:off x="2523" y="2088"/>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92" name="Oval 291"/>
              <p:cNvSpPr>
                <a:spLocks noChangeArrowheads="1"/>
              </p:cNvSpPr>
              <p:nvPr/>
            </p:nvSpPr>
            <p:spPr bwMode="auto">
              <a:xfrm>
                <a:off x="2424" y="2134"/>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93" name="Oval 292"/>
              <p:cNvSpPr>
                <a:spLocks noChangeArrowheads="1"/>
              </p:cNvSpPr>
              <p:nvPr/>
            </p:nvSpPr>
            <p:spPr bwMode="auto">
              <a:xfrm>
                <a:off x="2240" y="2217"/>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94" name="Oval 293"/>
              <p:cNvSpPr>
                <a:spLocks noChangeArrowheads="1"/>
              </p:cNvSpPr>
              <p:nvPr/>
            </p:nvSpPr>
            <p:spPr bwMode="auto">
              <a:xfrm>
                <a:off x="2332" y="2109"/>
                <a:ext cx="34"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95" name="Oval 294"/>
              <p:cNvSpPr>
                <a:spLocks noChangeArrowheads="1"/>
              </p:cNvSpPr>
              <p:nvPr/>
            </p:nvSpPr>
            <p:spPr bwMode="auto">
              <a:xfrm>
                <a:off x="2115" y="2406"/>
                <a:ext cx="34" cy="37"/>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96" name="Oval 295"/>
              <p:cNvSpPr>
                <a:spLocks noChangeArrowheads="1"/>
              </p:cNvSpPr>
              <p:nvPr/>
            </p:nvSpPr>
            <p:spPr bwMode="auto">
              <a:xfrm>
                <a:off x="2377" y="2259"/>
                <a:ext cx="33" cy="35"/>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97" name="Oval 296"/>
              <p:cNvSpPr>
                <a:spLocks noChangeArrowheads="1"/>
              </p:cNvSpPr>
              <p:nvPr/>
            </p:nvSpPr>
            <p:spPr bwMode="auto">
              <a:xfrm>
                <a:off x="1818" y="2598"/>
                <a:ext cx="34" cy="36"/>
              </a:xfrm>
              <a:prstGeom prst="ellipse">
                <a:avLst/>
              </a:prstGeom>
              <a:solidFill>
                <a:srgbClr val="E64500"/>
              </a:solidFill>
              <a:ln w="12700">
                <a:solidFill>
                  <a:srgbClr val="E645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98" name="Oval 297"/>
              <p:cNvSpPr>
                <a:spLocks noChangeArrowheads="1"/>
              </p:cNvSpPr>
              <p:nvPr/>
            </p:nvSpPr>
            <p:spPr bwMode="auto">
              <a:xfrm>
                <a:off x="2755" y="1749"/>
                <a:ext cx="34" cy="35"/>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99" name="Oval 298"/>
              <p:cNvSpPr>
                <a:spLocks noChangeArrowheads="1"/>
              </p:cNvSpPr>
              <p:nvPr/>
            </p:nvSpPr>
            <p:spPr bwMode="auto">
              <a:xfrm>
                <a:off x="2587" y="1910"/>
                <a:ext cx="34" cy="36"/>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00" name="Oval 299"/>
              <p:cNvSpPr>
                <a:spLocks noChangeArrowheads="1"/>
              </p:cNvSpPr>
              <p:nvPr/>
            </p:nvSpPr>
            <p:spPr bwMode="auto">
              <a:xfrm>
                <a:off x="2503" y="1787"/>
                <a:ext cx="34" cy="35"/>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01" name="Oval 300"/>
              <p:cNvSpPr>
                <a:spLocks noChangeArrowheads="1"/>
              </p:cNvSpPr>
              <p:nvPr/>
            </p:nvSpPr>
            <p:spPr bwMode="auto">
              <a:xfrm>
                <a:off x="2786" y="2156"/>
                <a:ext cx="34" cy="35"/>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02" name="Oval 301"/>
              <p:cNvSpPr>
                <a:spLocks noChangeArrowheads="1"/>
              </p:cNvSpPr>
              <p:nvPr/>
            </p:nvSpPr>
            <p:spPr bwMode="auto">
              <a:xfrm>
                <a:off x="2561" y="1841"/>
                <a:ext cx="34" cy="35"/>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03" name="Oval 302"/>
              <p:cNvSpPr>
                <a:spLocks noChangeArrowheads="1"/>
              </p:cNvSpPr>
              <p:nvPr/>
            </p:nvSpPr>
            <p:spPr bwMode="auto">
              <a:xfrm>
                <a:off x="2718" y="1820"/>
                <a:ext cx="34" cy="36"/>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04" name="Oval 303"/>
              <p:cNvSpPr>
                <a:spLocks noChangeArrowheads="1"/>
              </p:cNvSpPr>
              <p:nvPr/>
            </p:nvSpPr>
            <p:spPr bwMode="auto">
              <a:xfrm>
                <a:off x="2534" y="1791"/>
                <a:ext cx="34" cy="36"/>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05" name="Oval 304"/>
              <p:cNvSpPr>
                <a:spLocks noChangeArrowheads="1"/>
              </p:cNvSpPr>
              <p:nvPr/>
            </p:nvSpPr>
            <p:spPr bwMode="auto">
              <a:xfrm>
                <a:off x="2517" y="2002"/>
                <a:ext cx="34" cy="35"/>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06" name="Oval 305"/>
              <p:cNvSpPr>
                <a:spLocks noChangeArrowheads="1"/>
              </p:cNvSpPr>
              <p:nvPr/>
            </p:nvSpPr>
            <p:spPr bwMode="auto">
              <a:xfrm>
                <a:off x="2338" y="1920"/>
                <a:ext cx="33" cy="35"/>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07" name="Oval 306"/>
              <p:cNvSpPr>
                <a:spLocks noChangeArrowheads="1"/>
              </p:cNvSpPr>
              <p:nvPr/>
            </p:nvSpPr>
            <p:spPr bwMode="auto">
              <a:xfrm>
                <a:off x="2696" y="3076"/>
                <a:ext cx="34" cy="35"/>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08" name="Oval 307"/>
              <p:cNvSpPr>
                <a:spLocks noChangeArrowheads="1"/>
              </p:cNvSpPr>
              <p:nvPr/>
            </p:nvSpPr>
            <p:spPr bwMode="auto">
              <a:xfrm>
                <a:off x="2798" y="1853"/>
                <a:ext cx="35" cy="35"/>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09" name="Oval 308"/>
              <p:cNvSpPr>
                <a:spLocks noChangeArrowheads="1"/>
              </p:cNvSpPr>
              <p:nvPr/>
            </p:nvSpPr>
            <p:spPr bwMode="auto">
              <a:xfrm>
                <a:off x="2416" y="2010"/>
                <a:ext cx="34" cy="35"/>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10" name="Oval 309"/>
              <p:cNvSpPr>
                <a:spLocks noChangeArrowheads="1"/>
              </p:cNvSpPr>
              <p:nvPr/>
            </p:nvSpPr>
            <p:spPr bwMode="auto">
              <a:xfrm>
                <a:off x="2632" y="2020"/>
                <a:ext cx="34" cy="35"/>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11" name="Oval 310"/>
              <p:cNvSpPr>
                <a:spLocks noChangeArrowheads="1"/>
              </p:cNvSpPr>
              <p:nvPr/>
            </p:nvSpPr>
            <p:spPr bwMode="auto">
              <a:xfrm>
                <a:off x="2513" y="2028"/>
                <a:ext cx="34" cy="35"/>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12" name="Oval 311"/>
              <p:cNvSpPr>
                <a:spLocks noChangeArrowheads="1"/>
              </p:cNvSpPr>
              <p:nvPr/>
            </p:nvSpPr>
            <p:spPr bwMode="auto">
              <a:xfrm>
                <a:off x="2577" y="2051"/>
                <a:ext cx="34" cy="36"/>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13" name="Oval 312"/>
              <p:cNvSpPr>
                <a:spLocks noChangeArrowheads="1"/>
              </p:cNvSpPr>
              <p:nvPr/>
            </p:nvSpPr>
            <p:spPr bwMode="auto">
              <a:xfrm>
                <a:off x="2458" y="2118"/>
                <a:ext cx="34" cy="35"/>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14" name="Oval 313"/>
              <p:cNvSpPr>
                <a:spLocks noChangeArrowheads="1"/>
              </p:cNvSpPr>
              <p:nvPr/>
            </p:nvSpPr>
            <p:spPr bwMode="auto">
              <a:xfrm>
                <a:off x="2372" y="2149"/>
                <a:ext cx="34" cy="35"/>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15" name="Oval 314"/>
              <p:cNvSpPr>
                <a:spLocks noChangeArrowheads="1"/>
              </p:cNvSpPr>
              <p:nvPr/>
            </p:nvSpPr>
            <p:spPr bwMode="auto">
              <a:xfrm>
                <a:off x="2651" y="2143"/>
                <a:ext cx="34" cy="36"/>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16" name="Oval 315"/>
              <p:cNvSpPr>
                <a:spLocks noChangeArrowheads="1"/>
              </p:cNvSpPr>
              <p:nvPr/>
            </p:nvSpPr>
            <p:spPr bwMode="auto">
              <a:xfrm>
                <a:off x="2203" y="1954"/>
                <a:ext cx="34" cy="36"/>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17" name="Oval 316"/>
              <p:cNvSpPr>
                <a:spLocks noChangeArrowheads="1"/>
              </p:cNvSpPr>
              <p:nvPr/>
            </p:nvSpPr>
            <p:spPr bwMode="auto">
              <a:xfrm>
                <a:off x="2640" y="1945"/>
                <a:ext cx="34" cy="36"/>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18" name="Oval 317"/>
              <p:cNvSpPr>
                <a:spLocks noChangeArrowheads="1"/>
              </p:cNvSpPr>
              <p:nvPr/>
            </p:nvSpPr>
            <p:spPr bwMode="auto">
              <a:xfrm>
                <a:off x="2443" y="2087"/>
                <a:ext cx="34" cy="36"/>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19" name="Oval 318"/>
              <p:cNvSpPr>
                <a:spLocks noChangeArrowheads="1"/>
              </p:cNvSpPr>
              <p:nvPr/>
            </p:nvSpPr>
            <p:spPr bwMode="auto">
              <a:xfrm>
                <a:off x="2790" y="1954"/>
                <a:ext cx="34" cy="36"/>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20" name="Oval 319"/>
              <p:cNvSpPr>
                <a:spLocks noChangeArrowheads="1"/>
              </p:cNvSpPr>
              <p:nvPr/>
            </p:nvSpPr>
            <p:spPr bwMode="auto">
              <a:xfrm>
                <a:off x="2543" y="2240"/>
                <a:ext cx="34" cy="36"/>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21" name="Oval 320"/>
              <p:cNvSpPr>
                <a:spLocks noChangeArrowheads="1"/>
              </p:cNvSpPr>
              <p:nvPr/>
            </p:nvSpPr>
            <p:spPr bwMode="auto">
              <a:xfrm>
                <a:off x="2673" y="2102"/>
                <a:ext cx="34" cy="35"/>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22" name="Oval 321"/>
              <p:cNvSpPr>
                <a:spLocks noChangeArrowheads="1"/>
              </p:cNvSpPr>
              <p:nvPr/>
            </p:nvSpPr>
            <p:spPr bwMode="auto">
              <a:xfrm>
                <a:off x="2578" y="2019"/>
                <a:ext cx="34" cy="36"/>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23" name="Oval 322"/>
              <p:cNvSpPr>
                <a:spLocks noChangeArrowheads="1"/>
              </p:cNvSpPr>
              <p:nvPr/>
            </p:nvSpPr>
            <p:spPr bwMode="auto">
              <a:xfrm>
                <a:off x="2160" y="2199"/>
                <a:ext cx="34" cy="35"/>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24" name="Oval 323"/>
              <p:cNvSpPr>
                <a:spLocks noChangeArrowheads="1"/>
              </p:cNvSpPr>
              <p:nvPr/>
            </p:nvSpPr>
            <p:spPr bwMode="auto">
              <a:xfrm>
                <a:off x="2526" y="2050"/>
                <a:ext cx="34" cy="35"/>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25" name="Oval 324"/>
              <p:cNvSpPr>
                <a:spLocks noChangeArrowheads="1"/>
              </p:cNvSpPr>
              <p:nvPr/>
            </p:nvSpPr>
            <p:spPr bwMode="auto">
              <a:xfrm>
                <a:off x="2125" y="2123"/>
                <a:ext cx="34" cy="35"/>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26" name="Oval 325"/>
              <p:cNvSpPr>
                <a:spLocks noChangeArrowheads="1"/>
              </p:cNvSpPr>
              <p:nvPr/>
            </p:nvSpPr>
            <p:spPr bwMode="auto">
              <a:xfrm>
                <a:off x="2628" y="2069"/>
                <a:ext cx="34" cy="35"/>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27" name="Oval 326"/>
              <p:cNvSpPr>
                <a:spLocks noChangeArrowheads="1"/>
              </p:cNvSpPr>
              <p:nvPr/>
            </p:nvSpPr>
            <p:spPr bwMode="auto">
              <a:xfrm>
                <a:off x="2736" y="1956"/>
                <a:ext cx="34" cy="35"/>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28" name="Oval 327"/>
              <p:cNvSpPr>
                <a:spLocks noChangeArrowheads="1"/>
              </p:cNvSpPr>
              <p:nvPr/>
            </p:nvSpPr>
            <p:spPr bwMode="auto">
              <a:xfrm>
                <a:off x="2685" y="1909"/>
                <a:ext cx="34" cy="36"/>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29" name="Oval 328"/>
              <p:cNvSpPr>
                <a:spLocks noChangeArrowheads="1"/>
              </p:cNvSpPr>
              <p:nvPr/>
            </p:nvSpPr>
            <p:spPr bwMode="auto">
              <a:xfrm>
                <a:off x="2588" y="2030"/>
                <a:ext cx="34" cy="35"/>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30" name="Oval 329"/>
              <p:cNvSpPr>
                <a:spLocks noChangeArrowheads="1"/>
              </p:cNvSpPr>
              <p:nvPr/>
            </p:nvSpPr>
            <p:spPr bwMode="auto">
              <a:xfrm>
                <a:off x="2625" y="2000"/>
                <a:ext cx="34" cy="36"/>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31" name="Oval 330"/>
              <p:cNvSpPr>
                <a:spLocks noChangeArrowheads="1"/>
              </p:cNvSpPr>
              <p:nvPr/>
            </p:nvSpPr>
            <p:spPr bwMode="auto">
              <a:xfrm>
                <a:off x="2153" y="2060"/>
                <a:ext cx="34" cy="35"/>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32" name="Oval 331"/>
              <p:cNvSpPr>
                <a:spLocks noChangeArrowheads="1"/>
              </p:cNvSpPr>
              <p:nvPr/>
            </p:nvSpPr>
            <p:spPr bwMode="auto">
              <a:xfrm>
                <a:off x="2352" y="1970"/>
                <a:ext cx="34" cy="37"/>
              </a:xfrm>
              <a:prstGeom prst="ellipse">
                <a:avLst/>
              </a:prstGeom>
              <a:solidFill>
                <a:srgbClr val="007AE6"/>
              </a:solidFill>
              <a:ln w="12700">
                <a:solidFill>
                  <a:srgbClr val="007AE6"/>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33" name="Oval 332"/>
              <p:cNvSpPr>
                <a:spLocks noChangeArrowheads="1"/>
              </p:cNvSpPr>
              <p:nvPr/>
            </p:nvSpPr>
            <p:spPr bwMode="auto">
              <a:xfrm>
                <a:off x="2408" y="1948"/>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34" name="Oval 333"/>
              <p:cNvSpPr>
                <a:spLocks noChangeArrowheads="1"/>
              </p:cNvSpPr>
              <p:nvPr/>
            </p:nvSpPr>
            <p:spPr bwMode="auto">
              <a:xfrm>
                <a:off x="2656" y="1849"/>
                <a:ext cx="34"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35" name="Oval 334"/>
              <p:cNvSpPr>
                <a:spLocks noChangeArrowheads="1"/>
              </p:cNvSpPr>
              <p:nvPr/>
            </p:nvSpPr>
            <p:spPr bwMode="auto">
              <a:xfrm>
                <a:off x="2518" y="1727"/>
                <a:ext cx="33"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36" name="Oval 335"/>
              <p:cNvSpPr>
                <a:spLocks noChangeArrowheads="1"/>
              </p:cNvSpPr>
              <p:nvPr/>
            </p:nvSpPr>
            <p:spPr bwMode="auto">
              <a:xfrm>
                <a:off x="2458" y="1768"/>
                <a:ext cx="34"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37" name="Oval 336"/>
              <p:cNvSpPr>
                <a:spLocks noChangeArrowheads="1"/>
              </p:cNvSpPr>
              <p:nvPr/>
            </p:nvSpPr>
            <p:spPr bwMode="auto">
              <a:xfrm>
                <a:off x="2489" y="1877"/>
                <a:ext cx="34"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38" name="Oval 337"/>
              <p:cNvSpPr>
                <a:spLocks noChangeArrowheads="1"/>
              </p:cNvSpPr>
              <p:nvPr/>
            </p:nvSpPr>
            <p:spPr bwMode="auto">
              <a:xfrm>
                <a:off x="2309" y="1850"/>
                <a:ext cx="34"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39" name="Oval 338"/>
              <p:cNvSpPr>
                <a:spLocks noChangeArrowheads="1"/>
              </p:cNvSpPr>
              <p:nvPr/>
            </p:nvSpPr>
            <p:spPr bwMode="auto">
              <a:xfrm>
                <a:off x="2381" y="2133"/>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40" name="Oval 339"/>
              <p:cNvSpPr>
                <a:spLocks noChangeArrowheads="1"/>
              </p:cNvSpPr>
              <p:nvPr/>
            </p:nvSpPr>
            <p:spPr bwMode="auto">
              <a:xfrm>
                <a:off x="2369" y="1775"/>
                <a:ext cx="33"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41" name="Oval 340"/>
              <p:cNvSpPr>
                <a:spLocks noChangeArrowheads="1"/>
              </p:cNvSpPr>
              <p:nvPr/>
            </p:nvSpPr>
            <p:spPr bwMode="auto">
              <a:xfrm>
                <a:off x="1504" y="2049"/>
                <a:ext cx="33" cy="37"/>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42" name="Oval 341"/>
              <p:cNvSpPr>
                <a:spLocks noChangeArrowheads="1"/>
              </p:cNvSpPr>
              <p:nvPr/>
            </p:nvSpPr>
            <p:spPr bwMode="auto">
              <a:xfrm>
                <a:off x="1748" y="2111"/>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43" name="Oval 342"/>
              <p:cNvSpPr>
                <a:spLocks noChangeArrowheads="1"/>
              </p:cNvSpPr>
              <p:nvPr/>
            </p:nvSpPr>
            <p:spPr bwMode="auto">
              <a:xfrm>
                <a:off x="2270" y="1939"/>
                <a:ext cx="34"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44" name="Oval 343"/>
              <p:cNvSpPr>
                <a:spLocks noChangeArrowheads="1"/>
              </p:cNvSpPr>
              <p:nvPr/>
            </p:nvSpPr>
            <p:spPr bwMode="auto">
              <a:xfrm>
                <a:off x="1390" y="2089"/>
                <a:ext cx="35"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45" name="Oval 344"/>
              <p:cNvSpPr>
                <a:spLocks noChangeArrowheads="1"/>
              </p:cNvSpPr>
              <p:nvPr/>
            </p:nvSpPr>
            <p:spPr bwMode="auto">
              <a:xfrm>
                <a:off x="1638" y="2164"/>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46" name="Oval 345"/>
              <p:cNvSpPr>
                <a:spLocks noChangeArrowheads="1"/>
              </p:cNvSpPr>
              <p:nvPr/>
            </p:nvSpPr>
            <p:spPr bwMode="auto">
              <a:xfrm>
                <a:off x="2622" y="1955"/>
                <a:ext cx="33"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47" name="Oval 346"/>
              <p:cNvSpPr>
                <a:spLocks noChangeArrowheads="1"/>
              </p:cNvSpPr>
              <p:nvPr/>
            </p:nvSpPr>
            <p:spPr bwMode="auto">
              <a:xfrm>
                <a:off x="1844" y="2035"/>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48" name="Oval 347"/>
              <p:cNvSpPr>
                <a:spLocks noChangeArrowheads="1"/>
              </p:cNvSpPr>
              <p:nvPr/>
            </p:nvSpPr>
            <p:spPr bwMode="auto">
              <a:xfrm>
                <a:off x="2120" y="2003"/>
                <a:ext cx="34"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49" name="Oval 348"/>
              <p:cNvSpPr>
                <a:spLocks noChangeArrowheads="1"/>
              </p:cNvSpPr>
              <p:nvPr/>
            </p:nvSpPr>
            <p:spPr bwMode="auto">
              <a:xfrm>
                <a:off x="1641" y="2015"/>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50" name="Oval 349"/>
              <p:cNvSpPr>
                <a:spLocks noChangeArrowheads="1"/>
              </p:cNvSpPr>
              <p:nvPr/>
            </p:nvSpPr>
            <p:spPr bwMode="auto">
              <a:xfrm>
                <a:off x="1544" y="2133"/>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51" name="Oval 350"/>
              <p:cNvSpPr>
                <a:spLocks noChangeArrowheads="1"/>
              </p:cNvSpPr>
              <p:nvPr/>
            </p:nvSpPr>
            <p:spPr bwMode="auto">
              <a:xfrm>
                <a:off x="2609" y="1834"/>
                <a:ext cx="34"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52" name="Oval 351"/>
              <p:cNvSpPr>
                <a:spLocks noChangeArrowheads="1"/>
              </p:cNvSpPr>
              <p:nvPr/>
            </p:nvSpPr>
            <p:spPr bwMode="auto">
              <a:xfrm>
                <a:off x="1805" y="1964"/>
                <a:ext cx="35"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53" name="Oval 352"/>
              <p:cNvSpPr>
                <a:spLocks noChangeArrowheads="1"/>
              </p:cNvSpPr>
              <p:nvPr/>
            </p:nvSpPr>
            <p:spPr bwMode="auto">
              <a:xfrm>
                <a:off x="1722" y="2064"/>
                <a:ext cx="34"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54" name="Oval 353"/>
              <p:cNvSpPr>
                <a:spLocks noChangeArrowheads="1"/>
              </p:cNvSpPr>
              <p:nvPr/>
            </p:nvSpPr>
            <p:spPr bwMode="auto">
              <a:xfrm>
                <a:off x="2123" y="2149"/>
                <a:ext cx="34"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55" name="Oval 354"/>
              <p:cNvSpPr>
                <a:spLocks noChangeArrowheads="1"/>
              </p:cNvSpPr>
              <p:nvPr/>
            </p:nvSpPr>
            <p:spPr bwMode="auto">
              <a:xfrm>
                <a:off x="1571" y="2057"/>
                <a:ext cx="35"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56" name="Oval 355"/>
              <p:cNvSpPr>
                <a:spLocks noChangeArrowheads="1"/>
              </p:cNvSpPr>
              <p:nvPr/>
            </p:nvSpPr>
            <p:spPr bwMode="auto">
              <a:xfrm>
                <a:off x="1651" y="2056"/>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57" name="Oval 356"/>
              <p:cNvSpPr>
                <a:spLocks noChangeArrowheads="1"/>
              </p:cNvSpPr>
              <p:nvPr/>
            </p:nvSpPr>
            <p:spPr bwMode="auto">
              <a:xfrm>
                <a:off x="1494" y="2024"/>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58" name="Oval 357"/>
              <p:cNvSpPr>
                <a:spLocks noChangeArrowheads="1"/>
              </p:cNvSpPr>
              <p:nvPr/>
            </p:nvSpPr>
            <p:spPr bwMode="auto">
              <a:xfrm>
                <a:off x="1919" y="2033"/>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59" name="Oval 358"/>
              <p:cNvSpPr>
                <a:spLocks noChangeArrowheads="1"/>
              </p:cNvSpPr>
              <p:nvPr/>
            </p:nvSpPr>
            <p:spPr bwMode="auto">
              <a:xfrm>
                <a:off x="1680" y="2002"/>
                <a:ext cx="34"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60" name="Oval 359"/>
              <p:cNvSpPr>
                <a:spLocks noChangeArrowheads="1"/>
              </p:cNvSpPr>
              <p:nvPr/>
            </p:nvSpPr>
            <p:spPr bwMode="auto">
              <a:xfrm>
                <a:off x="1835" y="1948"/>
                <a:ext cx="33"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61" name="Oval 360"/>
              <p:cNvSpPr>
                <a:spLocks noChangeArrowheads="1"/>
              </p:cNvSpPr>
              <p:nvPr/>
            </p:nvSpPr>
            <p:spPr bwMode="auto">
              <a:xfrm>
                <a:off x="1694" y="1931"/>
                <a:ext cx="34"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62" name="Oval 361"/>
              <p:cNvSpPr>
                <a:spLocks noChangeArrowheads="1"/>
              </p:cNvSpPr>
              <p:nvPr/>
            </p:nvSpPr>
            <p:spPr bwMode="auto">
              <a:xfrm>
                <a:off x="1658" y="1998"/>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63" name="Oval 362"/>
              <p:cNvSpPr>
                <a:spLocks noChangeArrowheads="1"/>
              </p:cNvSpPr>
              <p:nvPr/>
            </p:nvSpPr>
            <p:spPr bwMode="auto">
              <a:xfrm>
                <a:off x="1591" y="2082"/>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64" name="Oval 363"/>
              <p:cNvSpPr>
                <a:spLocks noChangeArrowheads="1"/>
              </p:cNvSpPr>
              <p:nvPr/>
            </p:nvSpPr>
            <p:spPr bwMode="auto">
              <a:xfrm>
                <a:off x="1312" y="1867"/>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65" name="Oval 364"/>
              <p:cNvSpPr>
                <a:spLocks noChangeArrowheads="1"/>
              </p:cNvSpPr>
              <p:nvPr/>
            </p:nvSpPr>
            <p:spPr bwMode="auto">
              <a:xfrm>
                <a:off x="1656" y="1969"/>
                <a:ext cx="34"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66" name="Oval 365"/>
              <p:cNvSpPr>
                <a:spLocks noChangeArrowheads="1"/>
              </p:cNvSpPr>
              <p:nvPr/>
            </p:nvSpPr>
            <p:spPr bwMode="auto">
              <a:xfrm>
                <a:off x="1653" y="2171"/>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67" name="Oval 366"/>
              <p:cNvSpPr>
                <a:spLocks noChangeArrowheads="1"/>
              </p:cNvSpPr>
              <p:nvPr/>
            </p:nvSpPr>
            <p:spPr bwMode="auto">
              <a:xfrm>
                <a:off x="2701" y="1976"/>
                <a:ext cx="34"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68" name="Oval 367"/>
              <p:cNvSpPr>
                <a:spLocks noChangeArrowheads="1"/>
              </p:cNvSpPr>
              <p:nvPr/>
            </p:nvSpPr>
            <p:spPr bwMode="auto">
              <a:xfrm>
                <a:off x="2300" y="2080"/>
                <a:ext cx="35"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69" name="Oval 368"/>
              <p:cNvSpPr>
                <a:spLocks noChangeArrowheads="1"/>
              </p:cNvSpPr>
              <p:nvPr/>
            </p:nvSpPr>
            <p:spPr bwMode="auto">
              <a:xfrm>
                <a:off x="1707" y="2129"/>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70" name="Oval 369"/>
              <p:cNvSpPr>
                <a:spLocks noChangeArrowheads="1"/>
              </p:cNvSpPr>
              <p:nvPr/>
            </p:nvSpPr>
            <p:spPr bwMode="auto">
              <a:xfrm>
                <a:off x="1804" y="2123"/>
                <a:ext cx="34"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71" name="Oval 370"/>
              <p:cNvSpPr>
                <a:spLocks noChangeArrowheads="1"/>
              </p:cNvSpPr>
              <p:nvPr/>
            </p:nvSpPr>
            <p:spPr bwMode="auto">
              <a:xfrm>
                <a:off x="1566" y="1973"/>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72" name="Oval 371"/>
              <p:cNvSpPr>
                <a:spLocks noChangeArrowheads="1"/>
              </p:cNvSpPr>
              <p:nvPr/>
            </p:nvSpPr>
            <p:spPr bwMode="auto">
              <a:xfrm>
                <a:off x="1523" y="2002"/>
                <a:ext cx="33"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73" name="Oval 372"/>
              <p:cNvSpPr>
                <a:spLocks noChangeArrowheads="1"/>
              </p:cNvSpPr>
              <p:nvPr/>
            </p:nvSpPr>
            <p:spPr bwMode="auto">
              <a:xfrm>
                <a:off x="1732" y="2099"/>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74" name="Oval 373"/>
              <p:cNvSpPr>
                <a:spLocks noChangeArrowheads="1"/>
              </p:cNvSpPr>
              <p:nvPr/>
            </p:nvSpPr>
            <p:spPr bwMode="auto">
              <a:xfrm>
                <a:off x="2678" y="2000"/>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75" name="Oval 374"/>
              <p:cNvSpPr>
                <a:spLocks noChangeArrowheads="1"/>
              </p:cNvSpPr>
              <p:nvPr/>
            </p:nvSpPr>
            <p:spPr bwMode="auto">
              <a:xfrm>
                <a:off x="2800" y="1999"/>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76" name="Oval 375"/>
              <p:cNvSpPr>
                <a:spLocks noChangeArrowheads="1"/>
              </p:cNvSpPr>
              <p:nvPr/>
            </p:nvSpPr>
            <p:spPr bwMode="auto">
              <a:xfrm>
                <a:off x="2604" y="2129"/>
                <a:ext cx="34"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77" name="Oval 376"/>
              <p:cNvSpPr>
                <a:spLocks noChangeArrowheads="1"/>
              </p:cNvSpPr>
              <p:nvPr/>
            </p:nvSpPr>
            <p:spPr bwMode="auto">
              <a:xfrm>
                <a:off x="2254" y="1998"/>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78" name="Oval 377"/>
              <p:cNvSpPr>
                <a:spLocks noChangeArrowheads="1"/>
              </p:cNvSpPr>
              <p:nvPr/>
            </p:nvSpPr>
            <p:spPr bwMode="auto">
              <a:xfrm>
                <a:off x="1676" y="2135"/>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79" name="Oval 378"/>
              <p:cNvSpPr>
                <a:spLocks noChangeArrowheads="1"/>
              </p:cNvSpPr>
              <p:nvPr/>
            </p:nvSpPr>
            <p:spPr bwMode="auto">
              <a:xfrm>
                <a:off x="1315" y="2037"/>
                <a:ext cx="33"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80" name="Oval 379"/>
              <p:cNvSpPr>
                <a:spLocks noChangeArrowheads="1"/>
              </p:cNvSpPr>
              <p:nvPr/>
            </p:nvSpPr>
            <p:spPr bwMode="auto">
              <a:xfrm>
                <a:off x="1677" y="2154"/>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81" name="Oval 380"/>
              <p:cNvSpPr>
                <a:spLocks noChangeArrowheads="1"/>
              </p:cNvSpPr>
              <p:nvPr/>
            </p:nvSpPr>
            <p:spPr bwMode="auto">
              <a:xfrm>
                <a:off x="1718" y="2122"/>
                <a:ext cx="34"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82" name="Oval 381"/>
              <p:cNvSpPr>
                <a:spLocks noChangeArrowheads="1"/>
              </p:cNvSpPr>
              <p:nvPr/>
            </p:nvSpPr>
            <p:spPr bwMode="auto">
              <a:xfrm>
                <a:off x="1453" y="2126"/>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83" name="Oval 382"/>
              <p:cNvSpPr>
                <a:spLocks noChangeArrowheads="1"/>
              </p:cNvSpPr>
              <p:nvPr/>
            </p:nvSpPr>
            <p:spPr bwMode="auto">
              <a:xfrm>
                <a:off x="1554" y="2111"/>
                <a:ext cx="34"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84" name="Oval 383"/>
              <p:cNvSpPr>
                <a:spLocks noChangeArrowheads="1"/>
              </p:cNvSpPr>
              <p:nvPr/>
            </p:nvSpPr>
            <p:spPr bwMode="auto">
              <a:xfrm>
                <a:off x="1817" y="2074"/>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85" name="Oval 384"/>
              <p:cNvSpPr>
                <a:spLocks noChangeArrowheads="1"/>
              </p:cNvSpPr>
              <p:nvPr/>
            </p:nvSpPr>
            <p:spPr bwMode="auto">
              <a:xfrm>
                <a:off x="2000" y="2096"/>
                <a:ext cx="35"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86" name="Oval 385"/>
              <p:cNvSpPr>
                <a:spLocks noChangeArrowheads="1"/>
              </p:cNvSpPr>
              <p:nvPr/>
            </p:nvSpPr>
            <p:spPr bwMode="auto">
              <a:xfrm>
                <a:off x="1697" y="2237"/>
                <a:ext cx="34"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87" name="Oval 386"/>
              <p:cNvSpPr>
                <a:spLocks noChangeArrowheads="1"/>
              </p:cNvSpPr>
              <p:nvPr/>
            </p:nvSpPr>
            <p:spPr bwMode="auto">
              <a:xfrm>
                <a:off x="1876" y="2232"/>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88" name="Oval 387"/>
              <p:cNvSpPr>
                <a:spLocks noChangeArrowheads="1"/>
              </p:cNvSpPr>
              <p:nvPr/>
            </p:nvSpPr>
            <p:spPr bwMode="auto">
              <a:xfrm>
                <a:off x="1891" y="2124"/>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89" name="Oval 388"/>
              <p:cNvSpPr>
                <a:spLocks noChangeArrowheads="1"/>
              </p:cNvSpPr>
              <p:nvPr/>
            </p:nvSpPr>
            <p:spPr bwMode="auto">
              <a:xfrm>
                <a:off x="1847" y="2102"/>
                <a:ext cx="34"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90" name="Oval 389"/>
              <p:cNvSpPr>
                <a:spLocks noChangeArrowheads="1"/>
              </p:cNvSpPr>
              <p:nvPr/>
            </p:nvSpPr>
            <p:spPr bwMode="auto">
              <a:xfrm>
                <a:off x="1862" y="2184"/>
                <a:ext cx="34"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91" name="Oval 390"/>
              <p:cNvSpPr>
                <a:spLocks noChangeArrowheads="1"/>
              </p:cNvSpPr>
              <p:nvPr/>
            </p:nvSpPr>
            <p:spPr bwMode="auto">
              <a:xfrm>
                <a:off x="1807" y="2059"/>
                <a:ext cx="34"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92" name="Oval 391"/>
              <p:cNvSpPr>
                <a:spLocks noChangeArrowheads="1"/>
              </p:cNvSpPr>
              <p:nvPr/>
            </p:nvSpPr>
            <p:spPr bwMode="auto">
              <a:xfrm>
                <a:off x="2640" y="2031"/>
                <a:ext cx="34"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93" name="Oval 392"/>
              <p:cNvSpPr>
                <a:spLocks noChangeArrowheads="1"/>
              </p:cNvSpPr>
              <p:nvPr/>
            </p:nvSpPr>
            <p:spPr bwMode="auto">
              <a:xfrm>
                <a:off x="2557" y="2088"/>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94" name="Oval 393"/>
              <p:cNvSpPr>
                <a:spLocks noChangeArrowheads="1"/>
              </p:cNvSpPr>
              <p:nvPr/>
            </p:nvSpPr>
            <p:spPr bwMode="auto">
              <a:xfrm>
                <a:off x="1535" y="2003"/>
                <a:ext cx="34"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95" name="Oval 394"/>
              <p:cNvSpPr>
                <a:spLocks noChangeArrowheads="1"/>
              </p:cNvSpPr>
              <p:nvPr/>
            </p:nvSpPr>
            <p:spPr bwMode="auto">
              <a:xfrm>
                <a:off x="1792" y="2091"/>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96" name="Oval 395"/>
              <p:cNvSpPr>
                <a:spLocks noChangeArrowheads="1"/>
              </p:cNvSpPr>
              <p:nvPr/>
            </p:nvSpPr>
            <p:spPr bwMode="auto">
              <a:xfrm>
                <a:off x="1964" y="2145"/>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97" name="Oval 396"/>
              <p:cNvSpPr>
                <a:spLocks noChangeArrowheads="1"/>
              </p:cNvSpPr>
              <p:nvPr/>
            </p:nvSpPr>
            <p:spPr bwMode="auto">
              <a:xfrm>
                <a:off x="1519" y="2018"/>
                <a:ext cx="35"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98" name="Oval 397"/>
              <p:cNvSpPr>
                <a:spLocks noChangeArrowheads="1"/>
              </p:cNvSpPr>
              <p:nvPr/>
            </p:nvSpPr>
            <p:spPr bwMode="auto">
              <a:xfrm>
                <a:off x="2598" y="1986"/>
                <a:ext cx="34"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99" name="Oval 398"/>
              <p:cNvSpPr>
                <a:spLocks noChangeArrowheads="1"/>
              </p:cNvSpPr>
              <p:nvPr/>
            </p:nvSpPr>
            <p:spPr bwMode="auto">
              <a:xfrm>
                <a:off x="1695" y="2179"/>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00" name="Oval 399"/>
              <p:cNvSpPr>
                <a:spLocks noChangeArrowheads="1"/>
              </p:cNvSpPr>
              <p:nvPr/>
            </p:nvSpPr>
            <p:spPr bwMode="auto">
              <a:xfrm>
                <a:off x="2073" y="2157"/>
                <a:ext cx="34"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01" name="Oval 400"/>
              <p:cNvSpPr>
                <a:spLocks noChangeArrowheads="1"/>
              </p:cNvSpPr>
              <p:nvPr/>
            </p:nvSpPr>
            <p:spPr bwMode="auto">
              <a:xfrm>
                <a:off x="2039" y="2183"/>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02" name="Oval 401"/>
              <p:cNvSpPr>
                <a:spLocks noChangeArrowheads="1"/>
              </p:cNvSpPr>
              <p:nvPr/>
            </p:nvSpPr>
            <p:spPr bwMode="auto">
              <a:xfrm>
                <a:off x="2243" y="2169"/>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03" name="Oval 402"/>
              <p:cNvSpPr>
                <a:spLocks noChangeArrowheads="1"/>
              </p:cNvSpPr>
              <p:nvPr/>
            </p:nvSpPr>
            <p:spPr bwMode="auto">
              <a:xfrm>
                <a:off x="1614" y="2150"/>
                <a:ext cx="33"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04" name="Oval 403"/>
              <p:cNvSpPr>
                <a:spLocks noChangeArrowheads="1"/>
              </p:cNvSpPr>
              <p:nvPr/>
            </p:nvSpPr>
            <p:spPr bwMode="auto">
              <a:xfrm>
                <a:off x="1678" y="2173"/>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05" name="Oval 404"/>
              <p:cNvSpPr>
                <a:spLocks noChangeArrowheads="1"/>
              </p:cNvSpPr>
              <p:nvPr/>
            </p:nvSpPr>
            <p:spPr bwMode="auto">
              <a:xfrm>
                <a:off x="1829" y="2146"/>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06" name="Oval 405"/>
              <p:cNvSpPr>
                <a:spLocks noChangeArrowheads="1"/>
              </p:cNvSpPr>
              <p:nvPr/>
            </p:nvSpPr>
            <p:spPr bwMode="auto">
              <a:xfrm>
                <a:off x="1960" y="2167"/>
                <a:ext cx="34"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07" name="Oval 406"/>
              <p:cNvSpPr>
                <a:spLocks noChangeArrowheads="1"/>
              </p:cNvSpPr>
              <p:nvPr/>
            </p:nvSpPr>
            <p:spPr bwMode="auto">
              <a:xfrm>
                <a:off x="1738" y="2111"/>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08" name="Oval 407"/>
              <p:cNvSpPr>
                <a:spLocks noChangeArrowheads="1"/>
              </p:cNvSpPr>
              <p:nvPr/>
            </p:nvSpPr>
            <p:spPr bwMode="auto">
              <a:xfrm>
                <a:off x="1547" y="2376"/>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09" name="Oval 408"/>
              <p:cNvSpPr>
                <a:spLocks noChangeArrowheads="1"/>
              </p:cNvSpPr>
              <p:nvPr/>
            </p:nvSpPr>
            <p:spPr bwMode="auto">
              <a:xfrm>
                <a:off x="1761" y="2198"/>
                <a:ext cx="34"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10" name="Oval 409"/>
              <p:cNvSpPr>
                <a:spLocks noChangeArrowheads="1"/>
              </p:cNvSpPr>
              <p:nvPr/>
            </p:nvSpPr>
            <p:spPr bwMode="auto">
              <a:xfrm>
                <a:off x="2071" y="2232"/>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11" name="Oval 410"/>
              <p:cNvSpPr>
                <a:spLocks noChangeArrowheads="1"/>
              </p:cNvSpPr>
              <p:nvPr/>
            </p:nvSpPr>
            <p:spPr bwMode="auto">
              <a:xfrm>
                <a:off x="1851" y="2165"/>
                <a:ext cx="35"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12" name="Oval 411"/>
              <p:cNvSpPr>
                <a:spLocks noChangeArrowheads="1"/>
              </p:cNvSpPr>
              <p:nvPr/>
            </p:nvSpPr>
            <p:spPr bwMode="auto">
              <a:xfrm>
                <a:off x="2021" y="2281"/>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13" name="Oval 412"/>
              <p:cNvSpPr>
                <a:spLocks noChangeArrowheads="1"/>
              </p:cNvSpPr>
              <p:nvPr/>
            </p:nvSpPr>
            <p:spPr bwMode="auto">
              <a:xfrm>
                <a:off x="1861" y="2435"/>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14" name="Oval 413"/>
              <p:cNvSpPr>
                <a:spLocks noChangeArrowheads="1"/>
              </p:cNvSpPr>
              <p:nvPr/>
            </p:nvSpPr>
            <p:spPr bwMode="auto">
              <a:xfrm>
                <a:off x="1829" y="2300"/>
                <a:ext cx="33"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15" name="Oval 414"/>
              <p:cNvSpPr>
                <a:spLocks noChangeArrowheads="1"/>
              </p:cNvSpPr>
              <p:nvPr/>
            </p:nvSpPr>
            <p:spPr bwMode="auto">
              <a:xfrm>
                <a:off x="2388" y="2111"/>
                <a:ext cx="34"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16" name="Oval 415"/>
              <p:cNvSpPr>
                <a:spLocks noChangeArrowheads="1"/>
              </p:cNvSpPr>
              <p:nvPr/>
            </p:nvSpPr>
            <p:spPr bwMode="auto">
              <a:xfrm>
                <a:off x="1717" y="2250"/>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17" name="Oval 416"/>
              <p:cNvSpPr>
                <a:spLocks noChangeArrowheads="1"/>
              </p:cNvSpPr>
              <p:nvPr/>
            </p:nvSpPr>
            <p:spPr bwMode="auto">
              <a:xfrm>
                <a:off x="1810" y="2354"/>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18" name="Oval 417"/>
              <p:cNvSpPr>
                <a:spLocks noChangeArrowheads="1"/>
              </p:cNvSpPr>
              <p:nvPr/>
            </p:nvSpPr>
            <p:spPr bwMode="auto">
              <a:xfrm>
                <a:off x="1413" y="2240"/>
                <a:ext cx="34"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19" name="Oval 418"/>
              <p:cNvSpPr>
                <a:spLocks noChangeArrowheads="1"/>
              </p:cNvSpPr>
              <p:nvPr/>
            </p:nvSpPr>
            <p:spPr bwMode="auto">
              <a:xfrm>
                <a:off x="1986" y="2179"/>
                <a:ext cx="34" cy="35"/>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20" name="Oval 419"/>
              <p:cNvSpPr>
                <a:spLocks noChangeArrowheads="1"/>
              </p:cNvSpPr>
              <p:nvPr/>
            </p:nvSpPr>
            <p:spPr bwMode="auto">
              <a:xfrm>
                <a:off x="1712" y="2407"/>
                <a:ext cx="34" cy="36"/>
              </a:xfrm>
              <a:prstGeom prst="ellipse">
                <a:avLst/>
              </a:prstGeom>
              <a:solidFill>
                <a:srgbClr val="19E204"/>
              </a:solidFill>
              <a:ln w="12700">
                <a:solidFill>
                  <a:srgbClr val="19E204"/>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21" name="Freeform 420"/>
              <p:cNvSpPr>
                <a:spLocks/>
              </p:cNvSpPr>
              <p:nvPr/>
            </p:nvSpPr>
            <p:spPr bwMode="auto">
              <a:xfrm>
                <a:off x="2270" y="1709"/>
                <a:ext cx="572" cy="682"/>
              </a:xfrm>
              <a:custGeom>
                <a:avLst/>
                <a:gdLst/>
                <a:ahLst/>
                <a:cxnLst>
                  <a:cxn ang="0">
                    <a:pos x="16" y="242"/>
                  </a:cxn>
                  <a:cxn ang="0">
                    <a:pos x="36" y="189"/>
                  </a:cxn>
                  <a:cxn ang="0">
                    <a:pos x="56" y="151"/>
                  </a:cxn>
                  <a:cxn ang="0">
                    <a:pos x="76" y="122"/>
                  </a:cxn>
                  <a:cxn ang="0">
                    <a:pos x="96" y="97"/>
                  </a:cxn>
                  <a:cxn ang="0">
                    <a:pos x="116" y="77"/>
                  </a:cxn>
                  <a:cxn ang="0">
                    <a:pos x="136" y="60"/>
                  </a:cxn>
                  <a:cxn ang="0">
                    <a:pos x="156" y="45"/>
                  </a:cxn>
                  <a:cxn ang="0">
                    <a:pos x="176" y="33"/>
                  </a:cxn>
                  <a:cxn ang="0">
                    <a:pos x="196" y="23"/>
                  </a:cxn>
                  <a:cxn ang="0">
                    <a:pos x="216" y="15"/>
                  </a:cxn>
                  <a:cxn ang="0">
                    <a:pos x="236" y="9"/>
                  </a:cxn>
                  <a:cxn ang="0">
                    <a:pos x="256" y="4"/>
                  </a:cxn>
                  <a:cxn ang="0">
                    <a:pos x="276" y="1"/>
                  </a:cxn>
                  <a:cxn ang="0">
                    <a:pos x="296" y="0"/>
                  </a:cxn>
                  <a:cxn ang="0">
                    <a:pos x="315" y="0"/>
                  </a:cxn>
                  <a:cxn ang="0">
                    <a:pos x="336" y="3"/>
                  </a:cxn>
                  <a:cxn ang="0">
                    <a:pos x="355" y="6"/>
                  </a:cxn>
                  <a:cxn ang="0">
                    <a:pos x="375" y="12"/>
                  </a:cxn>
                  <a:cxn ang="0">
                    <a:pos x="396" y="19"/>
                  </a:cxn>
                  <a:cxn ang="0">
                    <a:pos x="415" y="29"/>
                  </a:cxn>
                  <a:cxn ang="0">
                    <a:pos x="435" y="41"/>
                  </a:cxn>
                  <a:cxn ang="0">
                    <a:pos x="455" y="56"/>
                  </a:cxn>
                  <a:cxn ang="0">
                    <a:pos x="475" y="73"/>
                  </a:cxn>
                  <a:cxn ang="0">
                    <a:pos x="495" y="95"/>
                  </a:cxn>
                  <a:cxn ang="0">
                    <a:pos x="515" y="122"/>
                  </a:cxn>
                  <a:cxn ang="0">
                    <a:pos x="535" y="157"/>
                  </a:cxn>
                  <a:cxn ang="0">
                    <a:pos x="555" y="208"/>
                  </a:cxn>
                  <a:cxn ang="0">
                    <a:pos x="571" y="356"/>
                  </a:cxn>
                  <a:cxn ang="0">
                    <a:pos x="551" y="453"/>
                  </a:cxn>
                  <a:cxn ang="0">
                    <a:pos x="531" y="501"/>
                  </a:cxn>
                  <a:cxn ang="0">
                    <a:pos x="511" y="537"/>
                  </a:cxn>
                  <a:cxn ang="0">
                    <a:pos x="491" y="565"/>
                  </a:cxn>
                  <a:cxn ang="0">
                    <a:pos x="471" y="588"/>
                  </a:cxn>
                  <a:cxn ang="0">
                    <a:pos x="451" y="608"/>
                  </a:cxn>
                  <a:cxn ang="0">
                    <a:pos x="431" y="625"/>
                  </a:cxn>
                  <a:cxn ang="0">
                    <a:pos x="412" y="639"/>
                  </a:cxn>
                  <a:cxn ang="0">
                    <a:pos x="391" y="650"/>
                  </a:cxn>
                  <a:cxn ang="0">
                    <a:pos x="371" y="660"/>
                  </a:cxn>
                  <a:cxn ang="0">
                    <a:pos x="352" y="668"/>
                  </a:cxn>
                  <a:cxn ang="0">
                    <a:pos x="331" y="673"/>
                  </a:cxn>
                  <a:cxn ang="0">
                    <a:pos x="312" y="678"/>
                  </a:cxn>
                  <a:cxn ang="0">
                    <a:pos x="292" y="680"/>
                  </a:cxn>
                  <a:cxn ang="0">
                    <a:pos x="271" y="681"/>
                  </a:cxn>
                  <a:cxn ang="0">
                    <a:pos x="252" y="680"/>
                  </a:cxn>
                  <a:cxn ang="0">
                    <a:pos x="232" y="678"/>
                  </a:cxn>
                  <a:cxn ang="0">
                    <a:pos x="212" y="674"/>
                  </a:cxn>
                  <a:cxn ang="0">
                    <a:pos x="192" y="668"/>
                  </a:cxn>
                  <a:cxn ang="0">
                    <a:pos x="172" y="660"/>
                  </a:cxn>
                  <a:cxn ang="0">
                    <a:pos x="152" y="649"/>
                  </a:cxn>
                  <a:cxn ang="0">
                    <a:pos x="132" y="637"/>
                  </a:cxn>
                  <a:cxn ang="0">
                    <a:pos x="112" y="622"/>
                  </a:cxn>
                  <a:cxn ang="0">
                    <a:pos x="92" y="603"/>
                  </a:cxn>
                  <a:cxn ang="0">
                    <a:pos x="72" y="580"/>
                  </a:cxn>
                  <a:cxn ang="0">
                    <a:pos x="52" y="552"/>
                  </a:cxn>
                  <a:cxn ang="0">
                    <a:pos x="32" y="514"/>
                  </a:cxn>
                  <a:cxn ang="0">
                    <a:pos x="12" y="459"/>
                  </a:cxn>
                </a:cxnLst>
                <a:rect l="0" t="0" r="r" b="b"/>
                <a:pathLst>
                  <a:path w="572" h="682">
                    <a:moveTo>
                      <a:pt x="0" y="330"/>
                    </a:moveTo>
                    <a:lnTo>
                      <a:pt x="4" y="295"/>
                    </a:lnTo>
                    <a:lnTo>
                      <a:pt x="8" y="273"/>
                    </a:lnTo>
                    <a:lnTo>
                      <a:pt x="12" y="256"/>
                    </a:lnTo>
                    <a:lnTo>
                      <a:pt x="16" y="242"/>
                    </a:lnTo>
                    <a:lnTo>
                      <a:pt x="20" y="229"/>
                    </a:lnTo>
                    <a:lnTo>
                      <a:pt x="24" y="218"/>
                    </a:lnTo>
                    <a:lnTo>
                      <a:pt x="28" y="208"/>
                    </a:lnTo>
                    <a:lnTo>
                      <a:pt x="32" y="198"/>
                    </a:lnTo>
                    <a:lnTo>
                      <a:pt x="36" y="189"/>
                    </a:lnTo>
                    <a:lnTo>
                      <a:pt x="40" y="181"/>
                    </a:lnTo>
                    <a:lnTo>
                      <a:pt x="44" y="173"/>
                    </a:lnTo>
                    <a:lnTo>
                      <a:pt x="48" y="165"/>
                    </a:lnTo>
                    <a:lnTo>
                      <a:pt x="52" y="158"/>
                    </a:lnTo>
                    <a:lnTo>
                      <a:pt x="56" y="151"/>
                    </a:lnTo>
                    <a:lnTo>
                      <a:pt x="60" y="145"/>
                    </a:lnTo>
                    <a:lnTo>
                      <a:pt x="64" y="139"/>
                    </a:lnTo>
                    <a:lnTo>
                      <a:pt x="68" y="133"/>
                    </a:lnTo>
                    <a:lnTo>
                      <a:pt x="72" y="127"/>
                    </a:lnTo>
                    <a:lnTo>
                      <a:pt x="76" y="122"/>
                    </a:lnTo>
                    <a:lnTo>
                      <a:pt x="80" y="117"/>
                    </a:lnTo>
                    <a:lnTo>
                      <a:pt x="84" y="111"/>
                    </a:lnTo>
                    <a:lnTo>
                      <a:pt x="88" y="106"/>
                    </a:lnTo>
                    <a:lnTo>
                      <a:pt x="92" y="102"/>
                    </a:lnTo>
                    <a:lnTo>
                      <a:pt x="96" y="97"/>
                    </a:lnTo>
                    <a:lnTo>
                      <a:pt x="100" y="93"/>
                    </a:lnTo>
                    <a:lnTo>
                      <a:pt x="104" y="89"/>
                    </a:lnTo>
                    <a:lnTo>
                      <a:pt x="108" y="85"/>
                    </a:lnTo>
                    <a:lnTo>
                      <a:pt x="112" y="81"/>
                    </a:lnTo>
                    <a:lnTo>
                      <a:pt x="116" y="77"/>
                    </a:lnTo>
                    <a:lnTo>
                      <a:pt x="120" y="73"/>
                    </a:lnTo>
                    <a:lnTo>
                      <a:pt x="124" y="70"/>
                    </a:lnTo>
                    <a:lnTo>
                      <a:pt x="128" y="66"/>
                    </a:lnTo>
                    <a:lnTo>
                      <a:pt x="132" y="63"/>
                    </a:lnTo>
                    <a:lnTo>
                      <a:pt x="136" y="60"/>
                    </a:lnTo>
                    <a:lnTo>
                      <a:pt x="140" y="57"/>
                    </a:lnTo>
                    <a:lnTo>
                      <a:pt x="144" y="54"/>
                    </a:lnTo>
                    <a:lnTo>
                      <a:pt x="148" y="51"/>
                    </a:lnTo>
                    <a:lnTo>
                      <a:pt x="152" y="48"/>
                    </a:lnTo>
                    <a:lnTo>
                      <a:pt x="156" y="45"/>
                    </a:lnTo>
                    <a:lnTo>
                      <a:pt x="160" y="43"/>
                    </a:lnTo>
                    <a:lnTo>
                      <a:pt x="164" y="40"/>
                    </a:lnTo>
                    <a:lnTo>
                      <a:pt x="168" y="38"/>
                    </a:lnTo>
                    <a:lnTo>
                      <a:pt x="172" y="35"/>
                    </a:lnTo>
                    <a:lnTo>
                      <a:pt x="176" y="33"/>
                    </a:lnTo>
                    <a:lnTo>
                      <a:pt x="180" y="31"/>
                    </a:lnTo>
                    <a:lnTo>
                      <a:pt x="184" y="29"/>
                    </a:lnTo>
                    <a:lnTo>
                      <a:pt x="188" y="27"/>
                    </a:lnTo>
                    <a:lnTo>
                      <a:pt x="192" y="25"/>
                    </a:lnTo>
                    <a:lnTo>
                      <a:pt x="196" y="23"/>
                    </a:lnTo>
                    <a:lnTo>
                      <a:pt x="200" y="21"/>
                    </a:lnTo>
                    <a:lnTo>
                      <a:pt x="204" y="19"/>
                    </a:lnTo>
                    <a:lnTo>
                      <a:pt x="208" y="18"/>
                    </a:lnTo>
                    <a:lnTo>
                      <a:pt x="212" y="17"/>
                    </a:lnTo>
                    <a:lnTo>
                      <a:pt x="216" y="15"/>
                    </a:lnTo>
                    <a:lnTo>
                      <a:pt x="220" y="14"/>
                    </a:lnTo>
                    <a:lnTo>
                      <a:pt x="224" y="12"/>
                    </a:lnTo>
                    <a:lnTo>
                      <a:pt x="228" y="11"/>
                    </a:lnTo>
                    <a:lnTo>
                      <a:pt x="232" y="10"/>
                    </a:lnTo>
                    <a:lnTo>
                      <a:pt x="236" y="9"/>
                    </a:lnTo>
                    <a:lnTo>
                      <a:pt x="240" y="8"/>
                    </a:lnTo>
                    <a:lnTo>
                      <a:pt x="244" y="6"/>
                    </a:lnTo>
                    <a:lnTo>
                      <a:pt x="248" y="6"/>
                    </a:lnTo>
                    <a:lnTo>
                      <a:pt x="252" y="5"/>
                    </a:lnTo>
                    <a:lnTo>
                      <a:pt x="256" y="4"/>
                    </a:lnTo>
                    <a:lnTo>
                      <a:pt x="260" y="3"/>
                    </a:lnTo>
                    <a:lnTo>
                      <a:pt x="263" y="3"/>
                    </a:lnTo>
                    <a:lnTo>
                      <a:pt x="268" y="2"/>
                    </a:lnTo>
                    <a:lnTo>
                      <a:pt x="271" y="2"/>
                    </a:lnTo>
                    <a:lnTo>
                      <a:pt x="276" y="1"/>
                    </a:lnTo>
                    <a:lnTo>
                      <a:pt x="280" y="1"/>
                    </a:lnTo>
                    <a:lnTo>
                      <a:pt x="284" y="0"/>
                    </a:lnTo>
                    <a:lnTo>
                      <a:pt x="288" y="0"/>
                    </a:lnTo>
                    <a:lnTo>
                      <a:pt x="292" y="0"/>
                    </a:lnTo>
                    <a:lnTo>
                      <a:pt x="296" y="0"/>
                    </a:lnTo>
                    <a:lnTo>
                      <a:pt x="300" y="0"/>
                    </a:lnTo>
                    <a:lnTo>
                      <a:pt x="304" y="0"/>
                    </a:lnTo>
                    <a:lnTo>
                      <a:pt x="308" y="0"/>
                    </a:lnTo>
                    <a:lnTo>
                      <a:pt x="312" y="0"/>
                    </a:lnTo>
                    <a:lnTo>
                      <a:pt x="315" y="0"/>
                    </a:lnTo>
                    <a:lnTo>
                      <a:pt x="320" y="1"/>
                    </a:lnTo>
                    <a:lnTo>
                      <a:pt x="323" y="1"/>
                    </a:lnTo>
                    <a:lnTo>
                      <a:pt x="328" y="1"/>
                    </a:lnTo>
                    <a:lnTo>
                      <a:pt x="331" y="2"/>
                    </a:lnTo>
                    <a:lnTo>
                      <a:pt x="336" y="3"/>
                    </a:lnTo>
                    <a:lnTo>
                      <a:pt x="339" y="3"/>
                    </a:lnTo>
                    <a:lnTo>
                      <a:pt x="344" y="4"/>
                    </a:lnTo>
                    <a:lnTo>
                      <a:pt x="347" y="4"/>
                    </a:lnTo>
                    <a:lnTo>
                      <a:pt x="352" y="5"/>
                    </a:lnTo>
                    <a:lnTo>
                      <a:pt x="355" y="6"/>
                    </a:lnTo>
                    <a:lnTo>
                      <a:pt x="360" y="7"/>
                    </a:lnTo>
                    <a:lnTo>
                      <a:pt x="363" y="8"/>
                    </a:lnTo>
                    <a:lnTo>
                      <a:pt x="367" y="9"/>
                    </a:lnTo>
                    <a:lnTo>
                      <a:pt x="371" y="10"/>
                    </a:lnTo>
                    <a:lnTo>
                      <a:pt x="375" y="12"/>
                    </a:lnTo>
                    <a:lnTo>
                      <a:pt x="380" y="13"/>
                    </a:lnTo>
                    <a:lnTo>
                      <a:pt x="383" y="15"/>
                    </a:lnTo>
                    <a:lnTo>
                      <a:pt x="388" y="16"/>
                    </a:lnTo>
                    <a:lnTo>
                      <a:pt x="391" y="18"/>
                    </a:lnTo>
                    <a:lnTo>
                      <a:pt x="396" y="19"/>
                    </a:lnTo>
                    <a:lnTo>
                      <a:pt x="399" y="21"/>
                    </a:lnTo>
                    <a:lnTo>
                      <a:pt x="404" y="23"/>
                    </a:lnTo>
                    <a:lnTo>
                      <a:pt x="407" y="25"/>
                    </a:lnTo>
                    <a:lnTo>
                      <a:pt x="412" y="27"/>
                    </a:lnTo>
                    <a:lnTo>
                      <a:pt x="415" y="29"/>
                    </a:lnTo>
                    <a:lnTo>
                      <a:pt x="419" y="31"/>
                    </a:lnTo>
                    <a:lnTo>
                      <a:pt x="423" y="33"/>
                    </a:lnTo>
                    <a:lnTo>
                      <a:pt x="427" y="36"/>
                    </a:lnTo>
                    <a:lnTo>
                      <a:pt x="431" y="38"/>
                    </a:lnTo>
                    <a:lnTo>
                      <a:pt x="435" y="41"/>
                    </a:lnTo>
                    <a:lnTo>
                      <a:pt x="439" y="44"/>
                    </a:lnTo>
                    <a:lnTo>
                      <a:pt x="443" y="46"/>
                    </a:lnTo>
                    <a:lnTo>
                      <a:pt x="447" y="50"/>
                    </a:lnTo>
                    <a:lnTo>
                      <a:pt x="451" y="53"/>
                    </a:lnTo>
                    <a:lnTo>
                      <a:pt x="455" y="56"/>
                    </a:lnTo>
                    <a:lnTo>
                      <a:pt x="459" y="59"/>
                    </a:lnTo>
                    <a:lnTo>
                      <a:pt x="463" y="63"/>
                    </a:lnTo>
                    <a:lnTo>
                      <a:pt x="467" y="66"/>
                    </a:lnTo>
                    <a:lnTo>
                      <a:pt x="471" y="70"/>
                    </a:lnTo>
                    <a:lnTo>
                      <a:pt x="475" y="73"/>
                    </a:lnTo>
                    <a:lnTo>
                      <a:pt x="479" y="78"/>
                    </a:lnTo>
                    <a:lnTo>
                      <a:pt x="483" y="82"/>
                    </a:lnTo>
                    <a:lnTo>
                      <a:pt x="487" y="86"/>
                    </a:lnTo>
                    <a:lnTo>
                      <a:pt x="491" y="91"/>
                    </a:lnTo>
                    <a:lnTo>
                      <a:pt x="495" y="95"/>
                    </a:lnTo>
                    <a:lnTo>
                      <a:pt x="499" y="100"/>
                    </a:lnTo>
                    <a:lnTo>
                      <a:pt x="503" y="105"/>
                    </a:lnTo>
                    <a:lnTo>
                      <a:pt x="507" y="111"/>
                    </a:lnTo>
                    <a:lnTo>
                      <a:pt x="511" y="117"/>
                    </a:lnTo>
                    <a:lnTo>
                      <a:pt x="515" y="122"/>
                    </a:lnTo>
                    <a:lnTo>
                      <a:pt x="519" y="128"/>
                    </a:lnTo>
                    <a:lnTo>
                      <a:pt x="523" y="135"/>
                    </a:lnTo>
                    <a:lnTo>
                      <a:pt x="527" y="142"/>
                    </a:lnTo>
                    <a:lnTo>
                      <a:pt x="531" y="150"/>
                    </a:lnTo>
                    <a:lnTo>
                      <a:pt x="535" y="157"/>
                    </a:lnTo>
                    <a:lnTo>
                      <a:pt x="539" y="166"/>
                    </a:lnTo>
                    <a:lnTo>
                      <a:pt x="543" y="175"/>
                    </a:lnTo>
                    <a:lnTo>
                      <a:pt x="547" y="185"/>
                    </a:lnTo>
                    <a:lnTo>
                      <a:pt x="551" y="195"/>
                    </a:lnTo>
                    <a:lnTo>
                      <a:pt x="555" y="208"/>
                    </a:lnTo>
                    <a:lnTo>
                      <a:pt x="559" y="221"/>
                    </a:lnTo>
                    <a:lnTo>
                      <a:pt x="563" y="237"/>
                    </a:lnTo>
                    <a:lnTo>
                      <a:pt x="567" y="258"/>
                    </a:lnTo>
                    <a:lnTo>
                      <a:pt x="571" y="290"/>
                    </a:lnTo>
                    <a:lnTo>
                      <a:pt x="571" y="356"/>
                    </a:lnTo>
                    <a:lnTo>
                      <a:pt x="567" y="389"/>
                    </a:lnTo>
                    <a:lnTo>
                      <a:pt x="563" y="409"/>
                    </a:lnTo>
                    <a:lnTo>
                      <a:pt x="559" y="426"/>
                    </a:lnTo>
                    <a:lnTo>
                      <a:pt x="555" y="440"/>
                    </a:lnTo>
                    <a:lnTo>
                      <a:pt x="551" y="453"/>
                    </a:lnTo>
                    <a:lnTo>
                      <a:pt x="547" y="464"/>
                    </a:lnTo>
                    <a:lnTo>
                      <a:pt x="543" y="475"/>
                    </a:lnTo>
                    <a:lnTo>
                      <a:pt x="539" y="484"/>
                    </a:lnTo>
                    <a:lnTo>
                      <a:pt x="535" y="493"/>
                    </a:lnTo>
                    <a:lnTo>
                      <a:pt x="531" y="501"/>
                    </a:lnTo>
                    <a:lnTo>
                      <a:pt x="527" y="509"/>
                    </a:lnTo>
                    <a:lnTo>
                      <a:pt x="523" y="517"/>
                    </a:lnTo>
                    <a:lnTo>
                      <a:pt x="519" y="523"/>
                    </a:lnTo>
                    <a:lnTo>
                      <a:pt x="515" y="530"/>
                    </a:lnTo>
                    <a:lnTo>
                      <a:pt x="511" y="537"/>
                    </a:lnTo>
                    <a:lnTo>
                      <a:pt x="507" y="543"/>
                    </a:lnTo>
                    <a:lnTo>
                      <a:pt x="503" y="549"/>
                    </a:lnTo>
                    <a:lnTo>
                      <a:pt x="499" y="554"/>
                    </a:lnTo>
                    <a:lnTo>
                      <a:pt x="495" y="560"/>
                    </a:lnTo>
                    <a:lnTo>
                      <a:pt x="491" y="565"/>
                    </a:lnTo>
                    <a:lnTo>
                      <a:pt x="487" y="570"/>
                    </a:lnTo>
                    <a:lnTo>
                      <a:pt x="483" y="575"/>
                    </a:lnTo>
                    <a:lnTo>
                      <a:pt x="479" y="580"/>
                    </a:lnTo>
                    <a:lnTo>
                      <a:pt x="475" y="584"/>
                    </a:lnTo>
                    <a:lnTo>
                      <a:pt x="471" y="588"/>
                    </a:lnTo>
                    <a:lnTo>
                      <a:pt x="467" y="593"/>
                    </a:lnTo>
                    <a:lnTo>
                      <a:pt x="463" y="597"/>
                    </a:lnTo>
                    <a:lnTo>
                      <a:pt x="459" y="600"/>
                    </a:lnTo>
                    <a:lnTo>
                      <a:pt x="455" y="604"/>
                    </a:lnTo>
                    <a:lnTo>
                      <a:pt x="451" y="608"/>
                    </a:lnTo>
                    <a:lnTo>
                      <a:pt x="447" y="612"/>
                    </a:lnTo>
                    <a:lnTo>
                      <a:pt x="443" y="615"/>
                    </a:lnTo>
                    <a:lnTo>
                      <a:pt x="439" y="618"/>
                    </a:lnTo>
                    <a:lnTo>
                      <a:pt x="435" y="622"/>
                    </a:lnTo>
                    <a:lnTo>
                      <a:pt x="431" y="625"/>
                    </a:lnTo>
                    <a:lnTo>
                      <a:pt x="427" y="627"/>
                    </a:lnTo>
                    <a:lnTo>
                      <a:pt x="423" y="630"/>
                    </a:lnTo>
                    <a:lnTo>
                      <a:pt x="419" y="633"/>
                    </a:lnTo>
                    <a:lnTo>
                      <a:pt x="415" y="636"/>
                    </a:lnTo>
                    <a:lnTo>
                      <a:pt x="412" y="639"/>
                    </a:lnTo>
                    <a:lnTo>
                      <a:pt x="407" y="641"/>
                    </a:lnTo>
                    <a:lnTo>
                      <a:pt x="404" y="644"/>
                    </a:lnTo>
                    <a:lnTo>
                      <a:pt x="399" y="646"/>
                    </a:lnTo>
                    <a:lnTo>
                      <a:pt x="396" y="648"/>
                    </a:lnTo>
                    <a:lnTo>
                      <a:pt x="391" y="650"/>
                    </a:lnTo>
                    <a:lnTo>
                      <a:pt x="388" y="652"/>
                    </a:lnTo>
                    <a:lnTo>
                      <a:pt x="383" y="654"/>
                    </a:lnTo>
                    <a:lnTo>
                      <a:pt x="380" y="656"/>
                    </a:lnTo>
                    <a:lnTo>
                      <a:pt x="375" y="658"/>
                    </a:lnTo>
                    <a:lnTo>
                      <a:pt x="371" y="660"/>
                    </a:lnTo>
                    <a:lnTo>
                      <a:pt x="367" y="662"/>
                    </a:lnTo>
                    <a:lnTo>
                      <a:pt x="363" y="663"/>
                    </a:lnTo>
                    <a:lnTo>
                      <a:pt x="360" y="665"/>
                    </a:lnTo>
                    <a:lnTo>
                      <a:pt x="355" y="666"/>
                    </a:lnTo>
                    <a:lnTo>
                      <a:pt x="352" y="668"/>
                    </a:lnTo>
                    <a:lnTo>
                      <a:pt x="347" y="669"/>
                    </a:lnTo>
                    <a:lnTo>
                      <a:pt x="344" y="670"/>
                    </a:lnTo>
                    <a:lnTo>
                      <a:pt x="339" y="671"/>
                    </a:lnTo>
                    <a:lnTo>
                      <a:pt x="336" y="672"/>
                    </a:lnTo>
                    <a:lnTo>
                      <a:pt x="331" y="673"/>
                    </a:lnTo>
                    <a:lnTo>
                      <a:pt x="328" y="675"/>
                    </a:lnTo>
                    <a:lnTo>
                      <a:pt x="323" y="675"/>
                    </a:lnTo>
                    <a:lnTo>
                      <a:pt x="320" y="676"/>
                    </a:lnTo>
                    <a:lnTo>
                      <a:pt x="315" y="677"/>
                    </a:lnTo>
                    <a:lnTo>
                      <a:pt x="312" y="678"/>
                    </a:lnTo>
                    <a:lnTo>
                      <a:pt x="308" y="678"/>
                    </a:lnTo>
                    <a:lnTo>
                      <a:pt x="304" y="679"/>
                    </a:lnTo>
                    <a:lnTo>
                      <a:pt x="300" y="680"/>
                    </a:lnTo>
                    <a:lnTo>
                      <a:pt x="296" y="680"/>
                    </a:lnTo>
                    <a:lnTo>
                      <a:pt x="292" y="680"/>
                    </a:lnTo>
                    <a:lnTo>
                      <a:pt x="288" y="681"/>
                    </a:lnTo>
                    <a:lnTo>
                      <a:pt x="284" y="681"/>
                    </a:lnTo>
                    <a:lnTo>
                      <a:pt x="280" y="681"/>
                    </a:lnTo>
                    <a:lnTo>
                      <a:pt x="276" y="681"/>
                    </a:lnTo>
                    <a:lnTo>
                      <a:pt x="271" y="681"/>
                    </a:lnTo>
                    <a:lnTo>
                      <a:pt x="268" y="681"/>
                    </a:lnTo>
                    <a:lnTo>
                      <a:pt x="263" y="681"/>
                    </a:lnTo>
                    <a:lnTo>
                      <a:pt x="260" y="681"/>
                    </a:lnTo>
                    <a:lnTo>
                      <a:pt x="256" y="681"/>
                    </a:lnTo>
                    <a:lnTo>
                      <a:pt x="252" y="680"/>
                    </a:lnTo>
                    <a:lnTo>
                      <a:pt x="248" y="680"/>
                    </a:lnTo>
                    <a:lnTo>
                      <a:pt x="244" y="680"/>
                    </a:lnTo>
                    <a:lnTo>
                      <a:pt x="240" y="679"/>
                    </a:lnTo>
                    <a:lnTo>
                      <a:pt x="236" y="678"/>
                    </a:lnTo>
                    <a:lnTo>
                      <a:pt x="232" y="678"/>
                    </a:lnTo>
                    <a:lnTo>
                      <a:pt x="228" y="677"/>
                    </a:lnTo>
                    <a:lnTo>
                      <a:pt x="224" y="676"/>
                    </a:lnTo>
                    <a:lnTo>
                      <a:pt x="220" y="676"/>
                    </a:lnTo>
                    <a:lnTo>
                      <a:pt x="216" y="675"/>
                    </a:lnTo>
                    <a:lnTo>
                      <a:pt x="212" y="674"/>
                    </a:lnTo>
                    <a:lnTo>
                      <a:pt x="208" y="673"/>
                    </a:lnTo>
                    <a:lnTo>
                      <a:pt x="204" y="672"/>
                    </a:lnTo>
                    <a:lnTo>
                      <a:pt x="200" y="670"/>
                    </a:lnTo>
                    <a:lnTo>
                      <a:pt x="196" y="669"/>
                    </a:lnTo>
                    <a:lnTo>
                      <a:pt x="192" y="668"/>
                    </a:lnTo>
                    <a:lnTo>
                      <a:pt x="188" y="666"/>
                    </a:lnTo>
                    <a:lnTo>
                      <a:pt x="184" y="665"/>
                    </a:lnTo>
                    <a:lnTo>
                      <a:pt x="180" y="663"/>
                    </a:lnTo>
                    <a:lnTo>
                      <a:pt x="176" y="662"/>
                    </a:lnTo>
                    <a:lnTo>
                      <a:pt x="172" y="660"/>
                    </a:lnTo>
                    <a:lnTo>
                      <a:pt x="168" y="658"/>
                    </a:lnTo>
                    <a:lnTo>
                      <a:pt x="164" y="656"/>
                    </a:lnTo>
                    <a:lnTo>
                      <a:pt x="160" y="654"/>
                    </a:lnTo>
                    <a:lnTo>
                      <a:pt x="156" y="652"/>
                    </a:lnTo>
                    <a:lnTo>
                      <a:pt x="152" y="649"/>
                    </a:lnTo>
                    <a:lnTo>
                      <a:pt x="148" y="647"/>
                    </a:lnTo>
                    <a:lnTo>
                      <a:pt x="144" y="645"/>
                    </a:lnTo>
                    <a:lnTo>
                      <a:pt x="140" y="642"/>
                    </a:lnTo>
                    <a:lnTo>
                      <a:pt x="136" y="640"/>
                    </a:lnTo>
                    <a:lnTo>
                      <a:pt x="132" y="637"/>
                    </a:lnTo>
                    <a:lnTo>
                      <a:pt x="128" y="634"/>
                    </a:lnTo>
                    <a:lnTo>
                      <a:pt x="124" y="631"/>
                    </a:lnTo>
                    <a:lnTo>
                      <a:pt x="120" y="628"/>
                    </a:lnTo>
                    <a:lnTo>
                      <a:pt x="116" y="625"/>
                    </a:lnTo>
                    <a:lnTo>
                      <a:pt x="112" y="622"/>
                    </a:lnTo>
                    <a:lnTo>
                      <a:pt x="108" y="618"/>
                    </a:lnTo>
                    <a:lnTo>
                      <a:pt x="104" y="615"/>
                    </a:lnTo>
                    <a:lnTo>
                      <a:pt x="100" y="611"/>
                    </a:lnTo>
                    <a:lnTo>
                      <a:pt x="96" y="607"/>
                    </a:lnTo>
                    <a:lnTo>
                      <a:pt x="92" y="603"/>
                    </a:lnTo>
                    <a:lnTo>
                      <a:pt x="88" y="599"/>
                    </a:lnTo>
                    <a:lnTo>
                      <a:pt x="84" y="595"/>
                    </a:lnTo>
                    <a:lnTo>
                      <a:pt x="80" y="590"/>
                    </a:lnTo>
                    <a:lnTo>
                      <a:pt x="76" y="585"/>
                    </a:lnTo>
                    <a:lnTo>
                      <a:pt x="72" y="580"/>
                    </a:lnTo>
                    <a:lnTo>
                      <a:pt x="68" y="575"/>
                    </a:lnTo>
                    <a:lnTo>
                      <a:pt x="64" y="570"/>
                    </a:lnTo>
                    <a:lnTo>
                      <a:pt x="60" y="564"/>
                    </a:lnTo>
                    <a:lnTo>
                      <a:pt x="56" y="558"/>
                    </a:lnTo>
                    <a:lnTo>
                      <a:pt x="52" y="552"/>
                    </a:lnTo>
                    <a:lnTo>
                      <a:pt x="48" y="545"/>
                    </a:lnTo>
                    <a:lnTo>
                      <a:pt x="44" y="538"/>
                    </a:lnTo>
                    <a:lnTo>
                      <a:pt x="40" y="531"/>
                    </a:lnTo>
                    <a:lnTo>
                      <a:pt x="36" y="523"/>
                    </a:lnTo>
                    <a:lnTo>
                      <a:pt x="32" y="514"/>
                    </a:lnTo>
                    <a:lnTo>
                      <a:pt x="28" y="505"/>
                    </a:lnTo>
                    <a:lnTo>
                      <a:pt x="24" y="495"/>
                    </a:lnTo>
                    <a:lnTo>
                      <a:pt x="20" y="485"/>
                    </a:lnTo>
                    <a:lnTo>
                      <a:pt x="16" y="472"/>
                    </a:lnTo>
                    <a:lnTo>
                      <a:pt x="12" y="459"/>
                    </a:lnTo>
                    <a:lnTo>
                      <a:pt x="8" y="442"/>
                    </a:lnTo>
                    <a:lnTo>
                      <a:pt x="4" y="421"/>
                    </a:lnTo>
                    <a:lnTo>
                      <a:pt x="0" y="386"/>
                    </a:lnTo>
                    <a:lnTo>
                      <a:pt x="0" y="330"/>
                    </a:lnTo>
                  </a:path>
                </a:pathLst>
              </a:custGeom>
              <a:noFill/>
              <a:ln w="25400" cap="rnd" cmpd="sng">
                <a:solidFill>
                  <a:srgbClr val="007AE6"/>
                </a:solidFill>
                <a:prstDash val="solid"/>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22" name="Freeform 421"/>
              <p:cNvSpPr>
                <a:spLocks/>
              </p:cNvSpPr>
              <p:nvPr/>
            </p:nvSpPr>
            <p:spPr bwMode="auto">
              <a:xfrm>
                <a:off x="1361" y="1894"/>
                <a:ext cx="1159" cy="411"/>
              </a:xfrm>
              <a:custGeom>
                <a:avLst/>
                <a:gdLst/>
                <a:ahLst/>
                <a:cxnLst>
                  <a:cxn ang="0">
                    <a:pos x="36" y="209"/>
                  </a:cxn>
                  <a:cxn ang="0">
                    <a:pos x="76" y="176"/>
                  </a:cxn>
                  <a:cxn ang="0">
                    <a:pos x="116" y="150"/>
                  </a:cxn>
                  <a:cxn ang="0">
                    <a:pos x="156" y="130"/>
                  </a:cxn>
                  <a:cxn ang="0">
                    <a:pos x="196" y="112"/>
                  </a:cxn>
                  <a:cxn ang="0">
                    <a:pos x="235" y="96"/>
                  </a:cxn>
                  <a:cxn ang="0">
                    <a:pos x="275" y="82"/>
                  </a:cxn>
                  <a:cxn ang="0">
                    <a:pos x="316" y="69"/>
                  </a:cxn>
                  <a:cxn ang="0">
                    <a:pos x="355" y="58"/>
                  </a:cxn>
                  <a:cxn ang="0">
                    <a:pos x="395" y="48"/>
                  </a:cxn>
                  <a:cxn ang="0">
                    <a:pos x="435" y="39"/>
                  </a:cxn>
                  <a:cxn ang="0">
                    <a:pos x="475" y="31"/>
                  </a:cxn>
                  <a:cxn ang="0">
                    <a:pos x="515" y="24"/>
                  </a:cxn>
                  <a:cxn ang="0">
                    <a:pos x="555" y="18"/>
                  </a:cxn>
                  <a:cxn ang="0">
                    <a:pos x="595" y="13"/>
                  </a:cxn>
                  <a:cxn ang="0">
                    <a:pos x="635" y="8"/>
                  </a:cxn>
                  <a:cxn ang="0">
                    <a:pos x="675" y="5"/>
                  </a:cxn>
                  <a:cxn ang="0">
                    <a:pos x="715" y="2"/>
                  </a:cxn>
                  <a:cxn ang="0">
                    <a:pos x="755" y="1"/>
                  </a:cxn>
                  <a:cxn ang="0">
                    <a:pos x="795" y="0"/>
                  </a:cxn>
                  <a:cxn ang="0">
                    <a:pos x="835" y="1"/>
                  </a:cxn>
                  <a:cxn ang="0">
                    <a:pos x="874" y="3"/>
                  </a:cxn>
                  <a:cxn ang="0">
                    <a:pos x="915" y="6"/>
                  </a:cxn>
                  <a:cxn ang="0">
                    <a:pos x="954" y="11"/>
                  </a:cxn>
                  <a:cxn ang="0">
                    <a:pos x="994" y="18"/>
                  </a:cxn>
                  <a:cxn ang="0">
                    <a:pos x="1034" y="28"/>
                  </a:cxn>
                  <a:cxn ang="0">
                    <a:pos x="1074" y="42"/>
                  </a:cxn>
                  <a:cxn ang="0">
                    <a:pos x="1114" y="63"/>
                  </a:cxn>
                  <a:cxn ang="0">
                    <a:pos x="1154" y="107"/>
                  </a:cxn>
                  <a:cxn ang="0">
                    <a:pos x="1126" y="197"/>
                  </a:cxn>
                  <a:cxn ang="0">
                    <a:pos x="1086" y="231"/>
                  </a:cxn>
                  <a:cxn ang="0">
                    <a:pos x="1046" y="257"/>
                  </a:cxn>
                  <a:cxn ang="0">
                    <a:pos x="1006" y="278"/>
                  </a:cxn>
                  <a:cxn ang="0">
                    <a:pos x="966" y="296"/>
                  </a:cxn>
                  <a:cxn ang="0">
                    <a:pos x="926" y="313"/>
                  </a:cxn>
                  <a:cxn ang="0">
                    <a:pos x="887" y="327"/>
                  </a:cxn>
                  <a:cxn ang="0">
                    <a:pos x="847" y="340"/>
                  </a:cxn>
                  <a:cxn ang="0">
                    <a:pos x="806" y="351"/>
                  </a:cxn>
                  <a:cxn ang="0">
                    <a:pos x="767" y="361"/>
                  </a:cxn>
                  <a:cxn ang="0">
                    <a:pos x="727" y="370"/>
                  </a:cxn>
                  <a:cxn ang="0">
                    <a:pos x="687" y="378"/>
                  </a:cxn>
                  <a:cxn ang="0">
                    <a:pos x="647" y="386"/>
                  </a:cxn>
                  <a:cxn ang="0">
                    <a:pos x="607" y="392"/>
                  </a:cxn>
                  <a:cxn ang="0">
                    <a:pos x="567" y="397"/>
                  </a:cxn>
                  <a:cxn ang="0">
                    <a:pos x="527" y="402"/>
                  </a:cxn>
                  <a:cxn ang="0">
                    <a:pos x="487" y="405"/>
                  </a:cxn>
                  <a:cxn ang="0">
                    <a:pos x="447" y="408"/>
                  </a:cxn>
                  <a:cxn ang="0">
                    <a:pos x="407" y="410"/>
                  </a:cxn>
                  <a:cxn ang="0">
                    <a:pos x="367" y="410"/>
                  </a:cxn>
                  <a:cxn ang="0">
                    <a:pos x="327" y="410"/>
                  </a:cxn>
                  <a:cxn ang="0">
                    <a:pos x="287" y="408"/>
                  </a:cxn>
                  <a:cxn ang="0">
                    <a:pos x="248" y="405"/>
                  </a:cxn>
                  <a:cxn ang="0">
                    <a:pos x="208" y="400"/>
                  </a:cxn>
                  <a:cxn ang="0">
                    <a:pos x="168" y="393"/>
                  </a:cxn>
                  <a:cxn ang="0">
                    <a:pos x="128" y="383"/>
                  </a:cxn>
                  <a:cxn ang="0">
                    <a:pos x="88" y="370"/>
                  </a:cxn>
                  <a:cxn ang="0">
                    <a:pos x="48" y="351"/>
                  </a:cxn>
                  <a:cxn ang="0">
                    <a:pos x="8" y="313"/>
                  </a:cxn>
                </a:cxnLst>
                <a:rect l="0" t="0" r="r" b="b"/>
                <a:pathLst>
                  <a:path w="1159" h="411">
                    <a:moveTo>
                      <a:pt x="0" y="269"/>
                    </a:moveTo>
                    <a:lnTo>
                      <a:pt x="4" y="255"/>
                    </a:lnTo>
                    <a:lnTo>
                      <a:pt x="8" y="246"/>
                    </a:lnTo>
                    <a:lnTo>
                      <a:pt x="12" y="238"/>
                    </a:lnTo>
                    <a:lnTo>
                      <a:pt x="16" y="232"/>
                    </a:lnTo>
                    <a:lnTo>
                      <a:pt x="20" y="227"/>
                    </a:lnTo>
                    <a:lnTo>
                      <a:pt x="24" y="222"/>
                    </a:lnTo>
                    <a:lnTo>
                      <a:pt x="28" y="217"/>
                    </a:lnTo>
                    <a:lnTo>
                      <a:pt x="32" y="213"/>
                    </a:lnTo>
                    <a:lnTo>
                      <a:pt x="36" y="209"/>
                    </a:lnTo>
                    <a:lnTo>
                      <a:pt x="40" y="205"/>
                    </a:lnTo>
                    <a:lnTo>
                      <a:pt x="44" y="201"/>
                    </a:lnTo>
                    <a:lnTo>
                      <a:pt x="48" y="197"/>
                    </a:lnTo>
                    <a:lnTo>
                      <a:pt x="52" y="194"/>
                    </a:lnTo>
                    <a:lnTo>
                      <a:pt x="56" y="191"/>
                    </a:lnTo>
                    <a:lnTo>
                      <a:pt x="60" y="187"/>
                    </a:lnTo>
                    <a:lnTo>
                      <a:pt x="64" y="185"/>
                    </a:lnTo>
                    <a:lnTo>
                      <a:pt x="68" y="181"/>
                    </a:lnTo>
                    <a:lnTo>
                      <a:pt x="72" y="178"/>
                    </a:lnTo>
                    <a:lnTo>
                      <a:pt x="76" y="176"/>
                    </a:lnTo>
                    <a:lnTo>
                      <a:pt x="80" y="173"/>
                    </a:lnTo>
                    <a:lnTo>
                      <a:pt x="84" y="170"/>
                    </a:lnTo>
                    <a:lnTo>
                      <a:pt x="88" y="168"/>
                    </a:lnTo>
                    <a:lnTo>
                      <a:pt x="92" y="165"/>
                    </a:lnTo>
                    <a:lnTo>
                      <a:pt x="96" y="162"/>
                    </a:lnTo>
                    <a:lnTo>
                      <a:pt x="100" y="160"/>
                    </a:lnTo>
                    <a:lnTo>
                      <a:pt x="104" y="158"/>
                    </a:lnTo>
                    <a:lnTo>
                      <a:pt x="108" y="155"/>
                    </a:lnTo>
                    <a:lnTo>
                      <a:pt x="112" y="153"/>
                    </a:lnTo>
                    <a:lnTo>
                      <a:pt x="116" y="150"/>
                    </a:lnTo>
                    <a:lnTo>
                      <a:pt x="120" y="148"/>
                    </a:lnTo>
                    <a:lnTo>
                      <a:pt x="124" y="146"/>
                    </a:lnTo>
                    <a:lnTo>
                      <a:pt x="128" y="144"/>
                    </a:lnTo>
                    <a:lnTo>
                      <a:pt x="132" y="142"/>
                    </a:lnTo>
                    <a:lnTo>
                      <a:pt x="136" y="140"/>
                    </a:lnTo>
                    <a:lnTo>
                      <a:pt x="140" y="138"/>
                    </a:lnTo>
                    <a:lnTo>
                      <a:pt x="144" y="136"/>
                    </a:lnTo>
                    <a:lnTo>
                      <a:pt x="148" y="133"/>
                    </a:lnTo>
                    <a:lnTo>
                      <a:pt x="152" y="132"/>
                    </a:lnTo>
                    <a:lnTo>
                      <a:pt x="156" y="130"/>
                    </a:lnTo>
                    <a:lnTo>
                      <a:pt x="160" y="128"/>
                    </a:lnTo>
                    <a:lnTo>
                      <a:pt x="164" y="126"/>
                    </a:lnTo>
                    <a:lnTo>
                      <a:pt x="168" y="124"/>
                    </a:lnTo>
                    <a:lnTo>
                      <a:pt x="172" y="122"/>
                    </a:lnTo>
                    <a:lnTo>
                      <a:pt x="176" y="120"/>
                    </a:lnTo>
                    <a:lnTo>
                      <a:pt x="180" y="119"/>
                    </a:lnTo>
                    <a:lnTo>
                      <a:pt x="184" y="117"/>
                    </a:lnTo>
                    <a:lnTo>
                      <a:pt x="188" y="115"/>
                    </a:lnTo>
                    <a:lnTo>
                      <a:pt x="192" y="114"/>
                    </a:lnTo>
                    <a:lnTo>
                      <a:pt x="196" y="112"/>
                    </a:lnTo>
                    <a:lnTo>
                      <a:pt x="200" y="110"/>
                    </a:lnTo>
                    <a:lnTo>
                      <a:pt x="204" y="109"/>
                    </a:lnTo>
                    <a:lnTo>
                      <a:pt x="208" y="107"/>
                    </a:lnTo>
                    <a:lnTo>
                      <a:pt x="211" y="105"/>
                    </a:lnTo>
                    <a:lnTo>
                      <a:pt x="216" y="104"/>
                    </a:lnTo>
                    <a:lnTo>
                      <a:pt x="219" y="102"/>
                    </a:lnTo>
                    <a:lnTo>
                      <a:pt x="224" y="101"/>
                    </a:lnTo>
                    <a:lnTo>
                      <a:pt x="227" y="99"/>
                    </a:lnTo>
                    <a:lnTo>
                      <a:pt x="232" y="97"/>
                    </a:lnTo>
                    <a:lnTo>
                      <a:pt x="235" y="96"/>
                    </a:lnTo>
                    <a:lnTo>
                      <a:pt x="240" y="95"/>
                    </a:lnTo>
                    <a:lnTo>
                      <a:pt x="243" y="93"/>
                    </a:lnTo>
                    <a:lnTo>
                      <a:pt x="248" y="92"/>
                    </a:lnTo>
                    <a:lnTo>
                      <a:pt x="251" y="90"/>
                    </a:lnTo>
                    <a:lnTo>
                      <a:pt x="256" y="89"/>
                    </a:lnTo>
                    <a:lnTo>
                      <a:pt x="259" y="87"/>
                    </a:lnTo>
                    <a:lnTo>
                      <a:pt x="263" y="86"/>
                    </a:lnTo>
                    <a:lnTo>
                      <a:pt x="267" y="85"/>
                    </a:lnTo>
                    <a:lnTo>
                      <a:pt x="271" y="83"/>
                    </a:lnTo>
                    <a:lnTo>
                      <a:pt x="275" y="82"/>
                    </a:lnTo>
                    <a:lnTo>
                      <a:pt x="279" y="81"/>
                    </a:lnTo>
                    <a:lnTo>
                      <a:pt x="283" y="79"/>
                    </a:lnTo>
                    <a:lnTo>
                      <a:pt x="287" y="78"/>
                    </a:lnTo>
                    <a:lnTo>
                      <a:pt x="292" y="77"/>
                    </a:lnTo>
                    <a:lnTo>
                      <a:pt x="295" y="76"/>
                    </a:lnTo>
                    <a:lnTo>
                      <a:pt x="300" y="74"/>
                    </a:lnTo>
                    <a:lnTo>
                      <a:pt x="303" y="73"/>
                    </a:lnTo>
                    <a:lnTo>
                      <a:pt x="308" y="72"/>
                    </a:lnTo>
                    <a:lnTo>
                      <a:pt x="311" y="71"/>
                    </a:lnTo>
                    <a:lnTo>
                      <a:pt x="316" y="69"/>
                    </a:lnTo>
                    <a:lnTo>
                      <a:pt x="319" y="68"/>
                    </a:lnTo>
                    <a:lnTo>
                      <a:pt x="323" y="67"/>
                    </a:lnTo>
                    <a:lnTo>
                      <a:pt x="327" y="66"/>
                    </a:lnTo>
                    <a:lnTo>
                      <a:pt x="331" y="65"/>
                    </a:lnTo>
                    <a:lnTo>
                      <a:pt x="335" y="64"/>
                    </a:lnTo>
                    <a:lnTo>
                      <a:pt x="339" y="63"/>
                    </a:lnTo>
                    <a:lnTo>
                      <a:pt x="343" y="62"/>
                    </a:lnTo>
                    <a:lnTo>
                      <a:pt x="347" y="60"/>
                    </a:lnTo>
                    <a:lnTo>
                      <a:pt x="351" y="59"/>
                    </a:lnTo>
                    <a:lnTo>
                      <a:pt x="355" y="58"/>
                    </a:lnTo>
                    <a:lnTo>
                      <a:pt x="359" y="57"/>
                    </a:lnTo>
                    <a:lnTo>
                      <a:pt x="363" y="56"/>
                    </a:lnTo>
                    <a:lnTo>
                      <a:pt x="367" y="55"/>
                    </a:lnTo>
                    <a:lnTo>
                      <a:pt x="371" y="54"/>
                    </a:lnTo>
                    <a:lnTo>
                      <a:pt x="375" y="53"/>
                    </a:lnTo>
                    <a:lnTo>
                      <a:pt x="379" y="52"/>
                    </a:lnTo>
                    <a:lnTo>
                      <a:pt x="383" y="51"/>
                    </a:lnTo>
                    <a:lnTo>
                      <a:pt x="387" y="50"/>
                    </a:lnTo>
                    <a:lnTo>
                      <a:pt x="391" y="49"/>
                    </a:lnTo>
                    <a:lnTo>
                      <a:pt x="395" y="48"/>
                    </a:lnTo>
                    <a:lnTo>
                      <a:pt x="399" y="47"/>
                    </a:lnTo>
                    <a:lnTo>
                      <a:pt x="403" y="46"/>
                    </a:lnTo>
                    <a:lnTo>
                      <a:pt x="407" y="45"/>
                    </a:lnTo>
                    <a:lnTo>
                      <a:pt x="411" y="44"/>
                    </a:lnTo>
                    <a:lnTo>
                      <a:pt x="415" y="44"/>
                    </a:lnTo>
                    <a:lnTo>
                      <a:pt x="419" y="42"/>
                    </a:lnTo>
                    <a:lnTo>
                      <a:pt x="423" y="42"/>
                    </a:lnTo>
                    <a:lnTo>
                      <a:pt x="427" y="41"/>
                    </a:lnTo>
                    <a:lnTo>
                      <a:pt x="431" y="40"/>
                    </a:lnTo>
                    <a:lnTo>
                      <a:pt x="435" y="39"/>
                    </a:lnTo>
                    <a:lnTo>
                      <a:pt x="439" y="38"/>
                    </a:lnTo>
                    <a:lnTo>
                      <a:pt x="443" y="37"/>
                    </a:lnTo>
                    <a:lnTo>
                      <a:pt x="447" y="37"/>
                    </a:lnTo>
                    <a:lnTo>
                      <a:pt x="451" y="36"/>
                    </a:lnTo>
                    <a:lnTo>
                      <a:pt x="455" y="35"/>
                    </a:lnTo>
                    <a:lnTo>
                      <a:pt x="459" y="34"/>
                    </a:lnTo>
                    <a:lnTo>
                      <a:pt x="463" y="33"/>
                    </a:lnTo>
                    <a:lnTo>
                      <a:pt x="467" y="32"/>
                    </a:lnTo>
                    <a:lnTo>
                      <a:pt x="471" y="32"/>
                    </a:lnTo>
                    <a:lnTo>
                      <a:pt x="475" y="31"/>
                    </a:lnTo>
                    <a:lnTo>
                      <a:pt x="479" y="30"/>
                    </a:lnTo>
                    <a:lnTo>
                      <a:pt x="483" y="29"/>
                    </a:lnTo>
                    <a:lnTo>
                      <a:pt x="487" y="29"/>
                    </a:lnTo>
                    <a:lnTo>
                      <a:pt x="491" y="28"/>
                    </a:lnTo>
                    <a:lnTo>
                      <a:pt x="495" y="27"/>
                    </a:lnTo>
                    <a:lnTo>
                      <a:pt x="499" y="27"/>
                    </a:lnTo>
                    <a:lnTo>
                      <a:pt x="503" y="26"/>
                    </a:lnTo>
                    <a:lnTo>
                      <a:pt x="507" y="25"/>
                    </a:lnTo>
                    <a:lnTo>
                      <a:pt x="511" y="24"/>
                    </a:lnTo>
                    <a:lnTo>
                      <a:pt x="515" y="24"/>
                    </a:lnTo>
                    <a:lnTo>
                      <a:pt x="519" y="23"/>
                    </a:lnTo>
                    <a:lnTo>
                      <a:pt x="523" y="23"/>
                    </a:lnTo>
                    <a:lnTo>
                      <a:pt x="527" y="22"/>
                    </a:lnTo>
                    <a:lnTo>
                      <a:pt x="531" y="21"/>
                    </a:lnTo>
                    <a:lnTo>
                      <a:pt x="535" y="21"/>
                    </a:lnTo>
                    <a:lnTo>
                      <a:pt x="539" y="20"/>
                    </a:lnTo>
                    <a:lnTo>
                      <a:pt x="543" y="19"/>
                    </a:lnTo>
                    <a:lnTo>
                      <a:pt x="547" y="19"/>
                    </a:lnTo>
                    <a:lnTo>
                      <a:pt x="551" y="18"/>
                    </a:lnTo>
                    <a:lnTo>
                      <a:pt x="555" y="18"/>
                    </a:lnTo>
                    <a:lnTo>
                      <a:pt x="559" y="17"/>
                    </a:lnTo>
                    <a:lnTo>
                      <a:pt x="563" y="17"/>
                    </a:lnTo>
                    <a:lnTo>
                      <a:pt x="567" y="16"/>
                    </a:lnTo>
                    <a:lnTo>
                      <a:pt x="571" y="15"/>
                    </a:lnTo>
                    <a:lnTo>
                      <a:pt x="575" y="15"/>
                    </a:lnTo>
                    <a:lnTo>
                      <a:pt x="579" y="14"/>
                    </a:lnTo>
                    <a:lnTo>
                      <a:pt x="583" y="14"/>
                    </a:lnTo>
                    <a:lnTo>
                      <a:pt x="587" y="13"/>
                    </a:lnTo>
                    <a:lnTo>
                      <a:pt x="591" y="13"/>
                    </a:lnTo>
                    <a:lnTo>
                      <a:pt x="595" y="13"/>
                    </a:lnTo>
                    <a:lnTo>
                      <a:pt x="599" y="12"/>
                    </a:lnTo>
                    <a:lnTo>
                      <a:pt x="603" y="12"/>
                    </a:lnTo>
                    <a:lnTo>
                      <a:pt x="607" y="11"/>
                    </a:lnTo>
                    <a:lnTo>
                      <a:pt x="611" y="10"/>
                    </a:lnTo>
                    <a:lnTo>
                      <a:pt x="615" y="10"/>
                    </a:lnTo>
                    <a:lnTo>
                      <a:pt x="619" y="10"/>
                    </a:lnTo>
                    <a:lnTo>
                      <a:pt x="623" y="9"/>
                    </a:lnTo>
                    <a:lnTo>
                      <a:pt x="627" y="9"/>
                    </a:lnTo>
                    <a:lnTo>
                      <a:pt x="631" y="9"/>
                    </a:lnTo>
                    <a:lnTo>
                      <a:pt x="635" y="8"/>
                    </a:lnTo>
                    <a:lnTo>
                      <a:pt x="639" y="8"/>
                    </a:lnTo>
                    <a:lnTo>
                      <a:pt x="643" y="7"/>
                    </a:lnTo>
                    <a:lnTo>
                      <a:pt x="647" y="7"/>
                    </a:lnTo>
                    <a:lnTo>
                      <a:pt x="651" y="6"/>
                    </a:lnTo>
                    <a:lnTo>
                      <a:pt x="655" y="6"/>
                    </a:lnTo>
                    <a:lnTo>
                      <a:pt x="659" y="6"/>
                    </a:lnTo>
                    <a:lnTo>
                      <a:pt x="663" y="6"/>
                    </a:lnTo>
                    <a:lnTo>
                      <a:pt x="667" y="5"/>
                    </a:lnTo>
                    <a:lnTo>
                      <a:pt x="671" y="5"/>
                    </a:lnTo>
                    <a:lnTo>
                      <a:pt x="675" y="5"/>
                    </a:lnTo>
                    <a:lnTo>
                      <a:pt x="679" y="4"/>
                    </a:lnTo>
                    <a:lnTo>
                      <a:pt x="683" y="4"/>
                    </a:lnTo>
                    <a:lnTo>
                      <a:pt x="687" y="4"/>
                    </a:lnTo>
                    <a:lnTo>
                      <a:pt x="691" y="4"/>
                    </a:lnTo>
                    <a:lnTo>
                      <a:pt x="695" y="3"/>
                    </a:lnTo>
                    <a:lnTo>
                      <a:pt x="699" y="3"/>
                    </a:lnTo>
                    <a:lnTo>
                      <a:pt x="703" y="3"/>
                    </a:lnTo>
                    <a:lnTo>
                      <a:pt x="707" y="3"/>
                    </a:lnTo>
                    <a:lnTo>
                      <a:pt x="711" y="3"/>
                    </a:lnTo>
                    <a:lnTo>
                      <a:pt x="715" y="2"/>
                    </a:lnTo>
                    <a:lnTo>
                      <a:pt x="719" y="2"/>
                    </a:lnTo>
                    <a:lnTo>
                      <a:pt x="723" y="2"/>
                    </a:lnTo>
                    <a:lnTo>
                      <a:pt x="727" y="1"/>
                    </a:lnTo>
                    <a:lnTo>
                      <a:pt x="731" y="1"/>
                    </a:lnTo>
                    <a:lnTo>
                      <a:pt x="735" y="1"/>
                    </a:lnTo>
                    <a:lnTo>
                      <a:pt x="739" y="1"/>
                    </a:lnTo>
                    <a:lnTo>
                      <a:pt x="743" y="1"/>
                    </a:lnTo>
                    <a:lnTo>
                      <a:pt x="747" y="1"/>
                    </a:lnTo>
                    <a:lnTo>
                      <a:pt x="751" y="1"/>
                    </a:lnTo>
                    <a:lnTo>
                      <a:pt x="755" y="1"/>
                    </a:lnTo>
                    <a:lnTo>
                      <a:pt x="759" y="0"/>
                    </a:lnTo>
                    <a:lnTo>
                      <a:pt x="763" y="0"/>
                    </a:lnTo>
                    <a:lnTo>
                      <a:pt x="767" y="0"/>
                    </a:lnTo>
                    <a:lnTo>
                      <a:pt x="771" y="0"/>
                    </a:lnTo>
                    <a:lnTo>
                      <a:pt x="775" y="0"/>
                    </a:lnTo>
                    <a:lnTo>
                      <a:pt x="779" y="0"/>
                    </a:lnTo>
                    <a:lnTo>
                      <a:pt x="783" y="0"/>
                    </a:lnTo>
                    <a:lnTo>
                      <a:pt x="787" y="0"/>
                    </a:lnTo>
                    <a:lnTo>
                      <a:pt x="790" y="0"/>
                    </a:lnTo>
                    <a:lnTo>
                      <a:pt x="795" y="0"/>
                    </a:lnTo>
                    <a:lnTo>
                      <a:pt x="798" y="0"/>
                    </a:lnTo>
                    <a:lnTo>
                      <a:pt x="803" y="0"/>
                    </a:lnTo>
                    <a:lnTo>
                      <a:pt x="806" y="0"/>
                    </a:lnTo>
                    <a:lnTo>
                      <a:pt x="811" y="0"/>
                    </a:lnTo>
                    <a:lnTo>
                      <a:pt x="814" y="0"/>
                    </a:lnTo>
                    <a:lnTo>
                      <a:pt x="819" y="0"/>
                    </a:lnTo>
                    <a:lnTo>
                      <a:pt x="822" y="0"/>
                    </a:lnTo>
                    <a:lnTo>
                      <a:pt x="827" y="1"/>
                    </a:lnTo>
                    <a:lnTo>
                      <a:pt x="831" y="1"/>
                    </a:lnTo>
                    <a:lnTo>
                      <a:pt x="835" y="1"/>
                    </a:lnTo>
                    <a:lnTo>
                      <a:pt x="839" y="1"/>
                    </a:lnTo>
                    <a:lnTo>
                      <a:pt x="842" y="1"/>
                    </a:lnTo>
                    <a:lnTo>
                      <a:pt x="847" y="1"/>
                    </a:lnTo>
                    <a:lnTo>
                      <a:pt x="850" y="1"/>
                    </a:lnTo>
                    <a:lnTo>
                      <a:pt x="855" y="2"/>
                    </a:lnTo>
                    <a:lnTo>
                      <a:pt x="858" y="2"/>
                    </a:lnTo>
                    <a:lnTo>
                      <a:pt x="863" y="2"/>
                    </a:lnTo>
                    <a:lnTo>
                      <a:pt x="866" y="2"/>
                    </a:lnTo>
                    <a:lnTo>
                      <a:pt x="871" y="3"/>
                    </a:lnTo>
                    <a:lnTo>
                      <a:pt x="874" y="3"/>
                    </a:lnTo>
                    <a:lnTo>
                      <a:pt x="879" y="3"/>
                    </a:lnTo>
                    <a:lnTo>
                      <a:pt x="882" y="3"/>
                    </a:lnTo>
                    <a:lnTo>
                      <a:pt x="887" y="4"/>
                    </a:lnTo>
                    <a:lnTo>
                      <a:pt x="890" y="4"/>
                    </a:lnTo>
                    <a:lnTo>
                      <a:pt x="895" y="4"/>
                    </a:lnTo>
                    <a:lnTo>
                      <a:pt x="898" y="5"/>
                    </a:lnTo>
                    <a:lnTo>
                      <a:pt x="902" y="5"/>
                    </a:lnTo>
                    <a:lnTo>
                      <a:pt x="906" y="5"/>
                    </a:lnTo>
                    <a:lnTo>
                      <a:pt x="910" y="6"/>
                    </a:lnTo>
                    <a:lnTo>
                      <a:pt x="915" y="6"/>
                    </a:lnTo>
                    <a:lnTo>
                      <a:pt x="918" y="6"/>
                    </a:lnTo>
                    <a:lnTo>
                      <a:pt x="923" y="7"/>
                    </a:lnTo>
                    <a:lnTo>
                      <a:pt x="926" y="8"/>
                    </a:lnTo>
                    <a:lnTo>
                      <a:pt x="931" y="8"/>
                    </a:lnTo>
                    <a:lnTo>
                      <a:pt x="934" y="8"/>
                    </a:lnTo>
                    <a:lnTo>
                      <a:pt x="939" y="9"/>
                    </a:lnTo>
                    <a:lnTo>
                      <a:pt x="942" y="9"/>
                    </a:lnTo>
                    <a:lnTo>
                      <a:pt x="947" y="10"/>
                    </a:lnTo>
                    <a:lnTo>
                      <a:pt x="950" y="10"/>
                    </a:lnTo>
                    <a:lnTo>
                      <a:pt x="954" y="11"/>
                    </a:lnTo>
                    <a:lnTo>
                      <a:pt x="958" y="12"/>
                    </a:lnTo>
                    <a:lnTo>
                      <a:pt x="962" y="12"/>
                    </a:lnTo>
                    <a:lnTo>
                      <a:pt x="966" y="13"/>
                    </a:lnTo>
                    <a:lnTo>
                      <a:pt x="970" y="14"/>
                    </a:lnTo>
                    <a:lnTo>
                      <a:pt x="974" y="14"/>
                    </a:lnTo>
                    <a:lnTo>
                      <a:pt x="978" y="15"/>
                    </a:lnTo>
                    <a:lnTo>
                      <a:pt x="982" y="16"/>
                    </a:lnTo>
                    <a:lnTo>
                      <a:pt x="986" y="17"/>
                    </a:lnTo>
                    <a:lnTo>
                      <a:pt x="990" y="18"/>
                    </a:lnTo>
                    <a:lnTo>
                      <a:pt x="994" y="18"/>
                    </a:lnTo>
                    <a:lnTo>
                      <a:pt x="998" y="19"/>
                    </a:lnTo>
                    <a:lnTo>
                      <a:pt x="1002" y="20"/>
                    </a:lnTo>
                    <a:lnTo>
                      <a:pt x="1006" y="21"/>
                    </a:lnTo>
                    <a:lnTo>
                      <a:pt x="1010" y="22"/>
                    </a:lnTo>
                    <a:lnTo>
                      <a:pt x="1014" y="23"/>
                    </a:lnTo>
                    <a:lnTo>
                      <a:pt x="1018" y="24"/>
                    </a:lnTo>
                    <a:lnTo>
                      <a:pt x="1022" y="25"/>
                    </a:lnTo>
                    <a:lnTo>
                      <a:pt x="1026" y="26"/>
                    </a:lnTo>
                    <a:lnTo>
                      <a:pt x="1030" y="27"/>
                    </a:lnTo>
                    <a:lnTo>
                      <a:pt x="1034" y="28"/>
                    </a:lnTo>
                    <a:lnTo>
                      <a:pt x="1038" y="29"/>
                    </a:lnTo>
                    <a:lnTo>
                      <a:pt x="1042" y="31"/>
                    </a:lnTo>
                    <a:lnTo>
                      <a:pt x="1046" y="32"/>
                    </a:lnTo>
                    <a:lnTo>
                      <a:pt x="1050" y="33"/>
                    </a:lnTo>
                    <a:lnTo>
                      <a:pt x="1054" y="34"/>
                    </a:lnTo>
                    <a:lnTo>
                      <a:pt x="1058" y="36"/>
                    </a:lnTo>
                    <a:lnTo>
                      <a:pt x="1062" y="37"/>
                    </a:lnTo>
                    <a:lnTo>
                      <a:pt x="1066" y="39"/>
                    </a:lnTo>
                    <a:lnTo>
                      <a:pt x="1070" y="40"/>
                    </a:lnTo>
                    <a:lnTo>
                      <a:pt x="1074" y="42"/>
                    </a:lnTo>
                    <a:lnTo>
                      <a:pt x="1078" y="44"/>
                    </a:lnTo>
                    <a:lnTo>
                      <a:pt x="1082" y="45"/>
                    </a:lnTo>
                    <a:lnTo>
                      <a:pt x="1086" y="47"/>
                    </a:lnTo>
                    <a:lnTo>
                      <a:pt x="1090" y="49"/>
                    </a:lnTo>
                    <a:lnTo>
                      <a:pt x="1094" y="51"/>
                    </a:lnTo>
                    <a:lnTo>
                      <a:pt x="1098" y="53"/>
                    </a:lnTo>
                    <a:lnTo>
                      <a:pt x="1102" y="55"/>
                    </a:lnTo>
                    <a:lnTo>
                      <a:pt x="1106" y="58"/>
                    </a:lnTo>
                    <a:lnTo>
                      <a:pt x="1110" y="60"/>
                    </a:lnTo>
                    <a:lnTo>
                      <a:pt x="1114" y="63"/>
                    </a:lnTo>
                    <a:lnTo>
                      <a:pt x="1118" y="65"/>
                    </a:lnTo>
                    <a:lnTo>
                      <a:pt x="1122" y="68"/>
                    </a:lnTo>
                    <a:lnTo>
                      <a:pt x="1126" y="71"/>
                    </a:lnTo>
                    <a:lnTo>
                      <a:pt x="1130" y="75"/>
                    </a:lnTo>
                    <a:lnTo>
                      <a:pt x="1134" y="78"/>
                    </a:lnTo>
                    <a:lnTo>
                      <a:pt x="1138" y="83"/>
                    </a:lnTo>
                    <a:lnTo>
                      <a:pt x="1142" y="87"/>
                    </a:lnTo>
                    <a:lnTo>
                      <a:pt x="1146" y="92"/>
                    </a:lnTo>
                    <a:lnTo>
                      <a:pt x="1150" y="99"/>
                    </a:lnTo>
                    <a:lnTo>
                      <a:pt x="1154" y="107"/>
                    </a:lnTo>
                    <a:lnTo>
                      <a:pt x="1158" y="124"/>
                    </a:lnTo>
                    <a:lnTo>
                      <a:pt x="1158" y="136"/>
                    </a:lnTo>
                    <a:lnTo>
                      <a:pt x="1154" y="153"/>
                    </a:lnTo>
                    <a:lnTo>
                      <a:pt x="1150" y="163"/>
                    </a:lnTo>
                    <a:lnTo>
                      <a:pt x="1146" y="170"/>
                    </a:lnTo>
                    <a:lnTo>
                      <a:pt x="1142" y="177"/>
                    </a:lnTo>
                    <a:lnTo>
                      <a:pt x="1138" y="182"/>
                    </a:lnTo>
                    <a:lnTo>
                      <a:pt x="1134" y="187"/>
                    </a:lnTo>
                    <a:lnTo>
                      <a:pt x="1130" y="192"/>
                    </a:lnTo>
                    <a:lnTo>
                      <a:pt x="1126" y="197"/>
                    </a:lnTo>
                    <a:lnTo>
                      <a:pt x="1122" y="201"/>
                    </a:lnTo>
                    <a:lnTo>
                      <a:pt x="1118" y="205"/>
                    </a:lnTo>
                    <a:lnTo>
                      <a:pt x="1114" y="209"/>
                    </a:lnTo>
                    <a:lnTo>
                      <a:pt x="1110" y="212"/>
                    </a:lnTo>
                    <a:lnTo>
                      <a:pt x="1106" y="216"/>
                    </a:lnTo>
                    <a:lnTo>
                      <a:pt x="1102" y="219"/>
                    </a:lnTo>
                    <a:lnTo>
                      <a:pt x="1098" y="222"/>
                    </a:lnTo>
                    <a:lnTo>
                      <a:pt x="1094" y="225"/>
                    </a:lnTo>
                    <a:lnTo>
                      <a:pt x="1090" y="228"/>
                    </a:lnTo>
                    <a:lnTo>
                      <a:pt x="1086" y="231"/>
                    </a:lnTo>
                    <a:lnTo>
                      <a:pt x="1082" y="234"/>
                    </a:lnTo>
                    <a:lnTo>
                      <a:pt x="1078" y="237"/>
                    </a:lnTo>
                    <a:lnTo>
                      <a:pt x="1074" y="240"/>
                    </a:lnTo>
                    <a:lnTo>
                      <a:pt x="1070" y="242"/>
                    </a:lnTo>
                    <a:lnTo>
                      <a:pt x="1066" y="245"/>
                    </a:lnTo>
                    <a:lnTo>
                      <a:pt x="1062" y="247"/>
                    </a:lnTo>
                    <a:lnTo>
                      <a:pt x="1058" y="250"/>
                    </a:lnTo>
                    <a:lnTo>
                      <a:pt x="1054" y="252"/>
                    </a:lnTo>
                    <a:lnTo>
                      <a:pt x="1050" y="255"/>
                    </a:lnTo>
                    <a:lnTo>
                      <a:pt x="1046" y="257"/>
                    </a:lnTo>
                    <a:lnTo>
                      <a:pt x="1042" y="259"/>
                    </a:lnTo>
                    <a:lnTo>
                      <a:pt x="1038" y="261"/>
                    </a:lnTo>
                    <a:lnTo>
                      <a:pt x="1034" y="264"/>
                    </a:lnTo>
                    <a:lnTo>
                      <a:pt x="1030" y="266"/>
                    </a:lnTo>
                    <a:lnTo>
                      <a:pt x="1026" y="268"/>
                    </a:lnTo>
                    <a:lnTo>
                      <a:pt x="1022" y="270"/>
                    </a:lnTo>
                    <a:lnTo>
                      <a:pt x="1018" y="272"/>
                    </a:lnTo>
                    <a:lnTo>
                      <a:pt x="1014" y="274"/>
                    </a:lnTo>
                    <a:lnTo>
                      <a:pt x="1010" y="276"/>
                    </a:lnTo>
                    <a:lnTo>
                      <a:pt x="1006" y="278"/>
                    </a:lnTo>
                    <a:lnTo>
                      <a:pt x="1002" y="280"/>
                    </a:lnTo>
                    <a:lnTo>
                      <a:pt x="998" y="282"/>
                    </a:lnTo>
                    <a:lnTo>
                      <a:pt x="994" y="284"/>
                    </a:lnTo>
                    <a:lnTo>
                      <a:pt x="990" y="286"/>
                    </a:lnTo>
                    <a:lnTo>
                      <a:pt x="986" y="288"/>
                    </a:lnTo>
                    <a:lnTo>
                      <a:pt x="982" y="290"/>
                    </a:lnTo>
                    <a:lnTo>
                      <a:pt x="978" y="291"/>
                    </a:lnTo>
                    <a:lnTo>
                      <a:pt x="974" y="293"/>
                    </a:lnTo>
                    <a:lnTo>
                      <a:pt x="970" y="295"/>
                    </a:lnTo>
                    <a:lnTo>
                      <a:pt x="966" y="296"/>
                    </a:lnTo>
                    <a:lnTo>
                      <a:pt x="962" y="298"/>
                    </a:lnTo>
                    <a:lnTo>
                      <a:pt x="958" y="300"/>
                    </a:lnTo>
                    <a:lnTo>
                      <a:pt x="954" y="301"/>
                    </a:lnTo>
                    <a:lnTo>
                      <a:pt x="950" y="303"/>
                    </a:lnTo>
                    <a:lnTo>
                      <a:pt x="947" y="305"/>
                    </a:lnTo>
                    <a:lnTo>
                      <a:pt x="942" y="306"/>
                    </a:lnTo>
                    <a:lnTo>
                      <a:pt x="939" y="308"/>
                    </a:lnTo>
                    <a:lnTo>
                      <a:pt x="934" y="309"/>
                    </a:lnTo>
                    <a:lnTo>
                      <a:pt x="931" y="311"/>
                    </a:lnTo>
                    <a:lnTo>
                      <a:pt x="926" y="313"/>
                    </a:lnTo>
                    <a:lnTo>
                      <a:pt x="923" y="314"/>
                    </a:lnTo>
                    <a:lnTo>
                      <a:pt x="918" y="315"/>
                    </a:lnTo>
                    <a:lnTo>
                      <a:pt x="915" y="317"/>
                    </a:lnTo>
                    <a:lnTo>
                      <a:pt x="910" y="318"/>
                    </a:lnTo>
                    <a:lnTo>
                      <a:pt x="906" y="320"/>
                    </a:lnTo>
                    <a:lnTo>
                      <a:pt x="902" y="321"/>
                    </a:lnTo>
                    <a:lnTo>
                      <a:pt x="898" y="323"/>
                    </a:lnTo>
                    <a:lnTo>
                      <a:pt x="895" y="324"/>
                    </a:lnTo>
                    <a:lnTo>
                      <a:pt x="890" y="325"/>
                    </a:lnTo>
                    <a:lnTo>
                      <a:pt x="887" y="327"/>
                    </a:lnTo>
                    <a:lnTo>
                      <a:pt x="882" y="328"/>
                    </a:lnTo>
                    <a:lnTo>
                      <a:pt x="879" y="329"/>
                    </a:lnTo>
                    <a:lnTo>
                      <a:pt x="874" y="331"/>
                    </a:lnTo>
                    <a:lnTo>
                      <a:pt x="871" y="332"/>
                    </a:lnTo>
                    <a:lnTo>
                      <a:pt x="866" y="333"/>
                    </a:lnTo>
                    <a:lnTo>
                      <a:pt x="863" y="334"/>
                    </a:lnTo>
                    <a:lnTo>
                      <a:pt x="858" y="336"/>
                    </a:lnTo>
                    <a:lnTo>
                      <a:pt x="855" y="337"/>
                    </a:lnTo>
                    <a:lnTo>
                      <a:pt x="850" y="338"/>
                    </a:lnTo>
                    <a:lnTo>
                      <a:pt x="847" y="340"/>
                    </a:lnTo>
                    <a:lnTo>
                      <a:pt x="842" y="341"/>
                    </a:lnTo>
                    <a:lnTo>
                      <a:pt x="839" y="342"/>
                    </a:lnTo>
                    <a:lnTo>
                      <a:pt x="835" y="343"/>
                    </a:lnTo>
                    <a:lnTo>
                      <a:pt x="831" y="344"/>
                    </a:lnTo>
                    <a:lnTo>
                      <a:pt x="827" y="345"/>
                    </a:lnTo>
                    <a:lnTo>
                      <a:pt x="822" y="346"/>
                    </a:lnTo>
                    <a:lnTo>
                      <a:pt x="819" y="347"/>
                    </a:lnTo>
                    <a:lnTo>
                      <a:pt x="814" y="349"/>
                    </a:lnTo>
                    <a:lnTo>
                      <a:pt x="811" y="350"/>
                    </a:lnTo>
                    <a:lnTo>
                      <a:pt x="806" y="351"/>
                    </a:lnTo>
                    <a:lnTo>
                      <a:pt x="803" y="352"/>
                    </a:lnTo>
                    <a:lnTo>
                      <a:pt x="798" y="353"/>
                    </a:lnTo>
                    <a:lnTo>
                      <a:pt x="795" y="354"/>
                    </a:lnTo>
                    <a:lnTo>
                      <a:pt x="790" y="355"/>
                    </a:lnTo>
                    <a:lnTo>
                      <a:pt x="787" y="356"/>
                    </a:lnTo>
                    <a:lnTo>
                      <a:pt x="783" y="357"/>
                    </a:lnTo>
                    <a:lnTo>
                      <a:pt x="779" y="358"/>
                    </a:lnTo>
                    <a:lnTo>
                      <a:pt x="775" y="359"/>
                    </a:lnTo>
                    <a:lnTo>
                      <a:pt x="771" y="360"/>
                    </a:lnTo>
                    <a:lnTo>
                      <a:pt x="767" y="361"/>
                    </a:lnTo>
                    <a:lnTo>
                      <a:pt x="763" y="362"/>
                    </a:lnTo>
                    <a:lnTo>
                      <a:pt x="759" y="363"/>
                    </a:lnTo>
                    <a:lnTo>
                      <a:pt x="755" y="364"/>
                    </a:lnTo>
                    <a:lnTo>
                      <a:pt x="751" y="365"/>
                    </a:lnTo>
                    <a:lnTo>
                      <a:pt x="747" y="366"/>
                    </a:lnTo>
                    <a:lnTo>
                      <a:pt x="743" y="366"/>
                    </a:lnTo>
                    <a:lnTo>
                      <a:pt x="739" y="368"/>
                    </a:lnTo>
                    <a:lnTo>
                      <a:pt x="735" y="368"/>
                    </a:lnTo>
                    <a:lnTo>
                      <a:pt x="731" y="369"/>
                    </a:lnTo>
                    <a:lnTo>
                      <a:pt x="727" y="370"/>
                    </a:lnTo>
                    <a:lnTo>
                      <a:pt x="723" y="371"/>
                    </a:lnTo>
                    <a:lnTo>
                      <a:pt x="719" y="372"/>
                    </a:lnTo>
                    <a:lnTo>
                      <a:pt x="715" y="373"/>
                    </a:lnTo>
                    <a:lnTo>
                      <a:pt x="711" y="374"/>
                    </a:lnTo>
                    <a:lnTo>
                      <a:pt x="707" y="374"/>
                    </a:lnTo>
                    <a:lnTo>
                      <a:pt x="703" y="375"/>
                    </a:lnTo>
                    <a:lnTo>
                      <a:pt x="699" y="376"/>
                    </a:lnTo>
                    <a:lnTo>
                      <a:pt x="695" y="377"/>
                    </a:lnTo>
                    <a:lnTo>
                      <a:pt x="691" y="378"/>
                    </a:lnTo>
                    <a:lnTo>
                      <a:pt x="687" y="378"/>
                    </a:lnTo>
                    <a:lnTo>
                      <a:pt x="683" y="379"/>
                    </a:lnTo>
                    <a:lnTo>
                      <a:pt x="679" y="380"/>
                    </a:lnTo>
                    <a:lnTo>
                      <a:pt x="675" y="381"/>
                    </a:lnTo>
                    <a:lnTo>
                      <a:pt x="671" y="381"/>
                    </a:lnTo>
                    <a:lnTo>
                      <a:pt x="667" y="382"/>
                    </a:lnTo>
                    <a:lnTo>
                      <a:pt x="663" y="383"/>
                    </a:lnTo>
                    <a:lnTo>
                      <a:pt x="659" y="383"/>
                    </a:lnTo>
                    <a:lnTo>
                      <a:pt x="655" y="384"/>
                    </a:lnTo>
                    <a:lnTo>
                      <a:pt x="651" y="385"/>
                    </a:lnTo>
                    <a:lnTo>
                      <a:pt x="647" y="386"/>
                    </a:lnTo>
                    <a:lnTo>
                      <a:pt x="643" y="386"/>
                    </a:lnTo>
                    <a:lnTo>
                      <a:pt x="639" y="387"/>
                    </a:lnTo>
                    <a:lnTo>
                      <a:pt x="635" y="388"/>
                    </a:lnTo>
                    <a:lnTo>
                      <a:pt x="631" y="388"/>
                    </a:lnTo>
                    <a:lnTo>
                      <a:pt x="627" y="389"/>
                    </a:lnTo>
                    <a:lnTo>
                      <a:pt x="623" y="390"/>
                    </a:lnTo>
                    <a:lnTo>
                      <a:pt x="619" y="390"/>
                    </a:lnTo>
                    <a:lnTo>
                      <a:pt x="615" y="391"/>
                    </a:lnTo>
                    <a:lnTo>
                      <a:pt x="611" y="391"/>
                    </a:lnTo>
                    <a:lnTo>
                      <a:pt x="607" y="392"/>
                    </a:lnTo>
                    <a:lnTo>
                      <a:pt x="603" y="392"/>
                    </a:lnTo>
                    <a:lnTo>
                      <a:pt x="599" y="393"/>
                    </a:lnTo>
                    <a:lnTo>
                      <a:pt x="595" y="393"/>
                    </a:lnTo>
                    <a:lnTo>
                      <a:pt x="591" y="394"/>
                    </a:lnTo>
                    <a:lnTo>
                      <a:pt x="587" y="395"/>
                    </a:lnTo>
                    <a:lnTo>
                      <a:pt x="583" y="395"/>
                    </a:lnTo>
                    <a:lnTo>
                      <a:pt x="579" y="396"/>
                    </a:lnTo>
                    <a:lnTo>
                      <a:pt x="575" y="396"/>
                    </a:lnTo>
                    <a:lnTo>
                      <a:pt x="571" y="397"/>
                    </a:lnTo>
                    <a:lnTo>
                      <a:pt x="567" y="397"/>
                    </a:lnTo>
                    <a:lnTo>
                      <a:pt x="563" y="398"/>
                    </a:lnTo>
                    <a:lnTo>
                      <a:pt x="559" y="398"/>
                    </a:lnTo>
                    <a:lnTo>
                      <a:pt x="555" y="398"/>
                    </a:lnTo>
                    <a:lnTo>
                      <a:pt x="551" y="399"/>
                    </a:lnTo>
                    <a:lnTo>
                      <a:pt x="547" y="400"/>
                    </a:lnTo>
                    <a:lnTo>
                      <a:pt x="543" y="400"/>
                    </a:lnTo>
                    <a:lnTo>
                      <a:pt x="539" y="400"/>
                    </a:lnTo>
                    <a:lnTo>
                      <a:pt x="535" y="401"/>
                    </a:lnTo>
                    <a:lnTo>
                      <a:pt x="531" y="401"/>
                    </a:lnTo>
                    <a:lnTo>
                      <a:pt x="527" y="402"/>
                    </a:lnTo>
                    <a:lnTo>
                      <a:pt x="523" y="402"/>
                    </a:lnTo>
                    <a:lnTo>
                      <a:pt x="519" y="402"/>
                    </a:lnTo>
                    <a:lnTo>
                      <a:pt x="515" y="403"/>
                    </a:lnTo>
                    <a:lnTo>
                      <a:pt x="511" y="403"/>
                    </a:lnTo>
                    <a:lnTo>
                      <a:pt x="507" y="404"/>
                    </a:lnTo>
                    <a:lnTo>
                      <a:pt x="503" y="404"/>
                    </a:lnTo>
                    <a:lnTo>
                      <a:pt x="499" y="404"/>
                    </a:lnTo>
                    <a:lnTo>
                      <a:pt x="495" y="405"/>
                    </a:lnTo>
                    <a:lnTo>
                      <a:pt x="491" y="405"/>
                    </a:lnTo>
                    <a:lnTo>
                      <a:pt x="487" y="405"/>
                    </a:lnTo>
                    <a:lnTo>
                      <a:pt x="483" y="406"/>
                    </a:lnTo>
                    <a:lnTo>
                      <a:pt x="479" y="406"/>
                    </a:lnTo>
                    <a:lnTo>
                      <a:pt x="475" y="406"/>
                    </a:lnTo>
                    <a:lnTo>
                      <a:pt x="471" y="406"/>
                    </a:lnTo>
                    <a:lnTo>
                      <a:pt x="467" y="407"/>
                    </a:lnTo>
                    <a:lnTo>
                      <a:pt x="463" y="407"/>
                    </a:lnTo>
                    <a:lnTo>
                      <a:pt x="459" y="407"/>
                    </a:lnTo>
                    <a:lnTo>
                      <a:pt x="455" y="407"/>
                    </a:lnTo>
                    <a:lnTo>
                      <a:pt x="451" y="407"/>
                    </a:lnTo>
                    <a:lnTo>
                      <a:pt x="447" y="408"/>
                    </a:lnTo>
                    <a:lnTo>
                      <a:pt x="443" y="408"/>
                    </a:lnTo>
                    <a:lnTo>
                      <a:pt x="439" y="408"/>
                    </a:lnTo>
                    <a:lnTo>
                      <a:pt x="435" y="409"/>
                    </a:lnTo>
                    <a:lnTo>
                      <a:pt x="431" y="409"/>
                    </a:lnTo>
                    <a:lnTo>
                      <a:pt x="427" y="409"/>
                    </a:lnTo>
                    <a:lnTo>
                      <a:pt x="423" y="409"/>
                    </a:lnTo>
                    <a:lnTo>
                      <a:pt x="419" y="409"/>
                    </a:lnTo>
                    <a:lnTo>
                      <a:pt x="415" y="409"/>
                    </a:lnTo>
                    <a:lnTo>
                      <a:pt x="411" y="409"/>
                    </a:lnTo>
                    <a:lnTo>
                      <a:pt x="407" y="410"/>
                    </a:lnTo>
                    <a:lnTo>
                      <a:pt x="403" y="410"/>
                    </a:lnTo>
                    <a:lnTo>
                      <a:pt x="399" y="410"/>
                    </a:lnTo>
                    <a:lnTo>
                      <a:pt x="395" y="410"/>
                    </a:lnTo>
                    <a:lnTo>
                      <a:pt x="391" y="410"/>
                    </a:lnTo>
                    <a:lnTo>
                      <a:pt x="387" y="410"/>
                    </a:lnTo>
                    <a:lnTo>
                      <a:pt x="383" y="410"/>
                    </a:lnTo>
                    <a:lnTo>
                      <a:pt x="379" y="410"/>
                    </a:lnTo>
                    <a:lnTo>
                      <a:pt x="375" y="410"/>
                    </a:lnTo>
                    <a:lnTo>
                      <a:pt x="371" y="410"/>
                    </a:lnTo>
                    <a:lnTo>
                      <a:pt x="367" y="410"/>
                    </a:lnTo>
                    <a:lnTo>
                      <a:pt x="363" y="410"/>
                    </a:lnTo>
                    <a:lnTo>
                      <a:pt x="359" y="410"/>
                    </a:lnTo>
                    <a:lnTo>
                      <a:pt x="355" y="410"/>
                    </a:lnTo>
                    <a:lnTo>
                      <a:pt x="351" y="410"/>
                    </a:lnTo>
                    <a:lnTo>
                      <a:pt x="347" y="410"/>
                    </a:lnTo>
                    <a:lnTo>
                      <a:pt x="343" y="410"/>
                    </a:lnTo>
                    <a:lnTo>
                      <a:pt x="339" y="410"/>
                    </a:lnTo>
                    <a:lnTo>
                      <a:pt x="335" y="410"/>
                    </a:lnTo>
                    <a:lnTo>
                      <a:pt x="331" y="410"/>
                    </a:lnTo>
                    <a:lnTo>
                      <a:pt x="327" y="410"/>
                    </a:lnTo>
                    <a:lnTo>
                      <a:pt x="323" y="409"/>
                    </a:lnTo>
                    <a:lnTo>
                      <a:pt x="319" y="409"/>
                    </a:lnTo>
                    <a:lnTo>
                      <a:pt x="316" y="409"/>
                    </a:lnTo>
                    <a:lnTo>
                      <a:pt x="311" y="409"/>
                    </a:lnTo>
                    <a:lnTo>
                      <a:pt x="308" y="409"/>
                    </a:lnTo>
                    <a:lnTo>
                      <a:pt x="303" y="409"/>
                    </a:lnTo>
                    <a:lnTo>
                      <a:pt x="300" y="409"/>
                    </a:lnTo>
                    <a:lnTo>
                      <a:pt x="295" y="408"/>
                    </a:lnTo>
                    <a:lnTo>
                      <a:pt x="292" y="408"/>
                    </a:lnTo>
                    <a:lnTo>
                      <a:pt x="287" y="408"/>
                    </a:lnTo>
                    <a:lnTo>
                      <a:pt x="283" y="407"/>
                    </a:lnTo>
                    <a:lnTo>
                      <a:pt x="279" y="407"/>
                    </a:lnTo>
                    <a:lnTo>
                      <a:pt x="275" y="407"/>
                    </a:lnTo>
                    <a:lnTo>
                      <a:pt x="271" y="407"/>
                    </a:lnTo>
                    <a:lnTo>
                      <a:pt x="267" y="406"/>
                    </a:lnTo>
                    <a:lnTo>
                      <a:pt x="263" y="406"/>
                    </a:lnTo>
                    <a:lnTo>
                      <a:pt x="259" y="406"/>
                    </a:lnTo>
                    <a:lnTo>
                      <a:pt x="256" y="405"/>
                    </a:lnTo>
                    <a:lnTo>
                      <a:pt x="251" y="405"/>
                    </a:lnTo>
                    <a:lnTo>
                      <a:pt x="248" y="405"/>
                    </a:lnTo>
                    <a:lnTo>
                      <a:pt x="243" y="404"/>
                    </a:lnTo>
                    <a:lnTo>
                      <a:pt x="240" y="404"/>
                    </a:lnTo>
                    <a:lnTo>
                      <a:pt x="235" y="403"/>
                    </a:lnTo>
                    <a:lnTo>
                      <a:pt x="232" y="403"/>
                    </a:lnTo>
                    <a:lnTo>
                      <a:pt x="227" y="402"/>
                    </a:lnTo>
                    <a:lnTo>
                      <a:pt x="224" y="402"/>
                    </a:lnTo>
                    <a:lnTo>
                      <a:pt x="219" y="401"/>
                    </a:lnTo>
                    <a:lnTo>
                      <a:pt x="216" y="401"/>
                    </a:lnTo>
                    <a:lnTo>
                      <a:pt x="211" y="400"/>
                    </a:lnTo>
                    <a:lnTo>
                      <a:pt x="208" y="400"/>
                    </a:lnTo>
                    <a:lnTo>
                      <a:pt x="204" y="399"/>
                    </a:lnTo>
                    <a:lnTo>
                      <a:pt x="200" y="398"/>
                    </a:lnTo>
                    <a:lnTo>
                      <a:pt x="196" y="398"/>
                    </a:lnTo>
                    <a:lnTo>
                      <a:pt x="192" y="397"/>
                    </a:lnTo>
                    <a:lnTo>
                      <a:pt x="188" y="397"/>
                    </a:lnTo>
                    <a:lnTo>
                      <a:pt x="184" y="396"/>
                    </a:lnTo>
                    <a:lnTo>
                      <a:pt x="180" y="395"/>
                    </a:lnTo>
                    <a:lnTo>
                      <a:pt x="176" y="395"/>
                    </a:lnTo>
                    <a:lnTo>
                      <a:pt x="172" y="394"/>
                    </a:lnTo>
                    <a:lnTo>
                      <a:pt x="168" y="393"/>
                    </a:lnTo>
                    <a:lnTo>
                      <a:pt x="164" y="392"/>
                    </a:lnTo>
                    <a:lnTo>
                      <a:pt x="160" y="391"/>
                    </a:lnTo>
                    <a:lnTo>
                      <a:pt x="156" y="390"/>
                    </a:lnTo>
                    <a:lnTo>
                      <a:pt x="152" y="390"/>
                    </a:lnTo>
                    <a:lnTo>
                      <a:pt x="148" y="389"/>
                    </a:lnTo>
                    <a:lnTo>
                      <a:pt x="144" y="388"/>
                    </a:lnTo>
                    <a:lnTo>
                      <a:pt x="140" y="387"/>
                    </a:lnTo>
                    <a:lnTo>
                      <a:pt x="136" y="386"/>
                    </a:lnTo>
                    <a:lnTo>
                      <a:pt x="132" y="384"/>
                    </a:lnTo>
                    <a:lnTo>
                      <a:pt x="128" y="383"/>
                    </a:lnTo>
                    <a:lnTo>
                      <a:pt x="124" y="382"/>
                    </a:lnTo>
                    <a:lnTo>
                      <a:pt x="120" y="381"/>
                    </a:lnTo>
                    <a:lnTo>
                      <a:pt x="116" y="380"/>
                    </a:lnTo>
                    <a:lnTo>
                      <a:pt x="112" y="379"/>
                    </a:lnTo>
                    <a:lnTo>
                      <a:pt x="108" y="378"/>
                    </a:lnTo>
                    <a:lnTo>
                      <a:pt x="104" y="376"/>
                    </a:lnTo>
                    <a:lnTo>
                      <a:pt x="100" y="375"/>
                    </a:lnTo>
                    <a:lnTo>
                      <a:pt x="96" y="373"/>
                    </a:lnTo>
                    <a:lnTo>
                      <a:pt x="92" y="372"/>
                    </a:lnTo>
                    <a:lnTo>
                      <a:pt x="88" y="370"/>
                    </a:lnTo>
                    <a:lnTo>
                      <a:pt x="84" y="369"/>
                    </a:lnTo>
                    <a:lnTo>
                      <a:pt x="80" y="367"/>
                    </a:lnTo>
                    <a:lnTo>
                      <a:pt x="76" y="365"/>
                    </a:lnTo>
                    <a:lnTo>
                      <a:pt x="72" y="364"/>
                    </a:lnTo>
                    <a:lnTo>
                      <a:pt x="68" y="361"/>
                    </a:lnTo>
                    <a:lnTo>
                      <a:pt x="64" y="360"/>
                    </a:lnTo>
                    <a:lnTo>
                      <a:pt x="60" y="357"/>
                    </a:lnTo>
                    <a:lnTo>
                      <a:pt x="56" y="355"/>
                    </a:lnTo>
                    <a:lnTo>
                      <a:pt x="52" y="353"/>
                    </a:lnTo>
                    <a:lnTo>
                      <a:pt x="48" y="351"/>
                    </a:lnTo>
                    <a:lnTo>
                      <a:pt x="44" y="348"/>
                    </a:lnTo>
                    <a:lnTo>
                      <a:pt x="40" y="345"/>
                    </a:lnTo>
                    <a:lnTo>
                      <a:pt x="36" y="343"/>
                    </a:lnTo>
                    <a:lnTo>
                      <a:pt x="32" y="340"/>
                    </a:lnTo>
                    <a:lnTo>
                      <a:pt x="28" y="336"/>
                    </a:lnTo>
                    <a:lnTo>
                      <a:pt x="24" y="332"/>
                    </a:lnTo>
                    <a:lnTo>
                      <a:pt x="20" y="328"/>
                    </a:lnTo>
                    <a:lnTo>
                      <a:pt x="16" y="324"/>
                    </a:lnTo>
                    <a:lnTo>
                      <a:pt x="12" y="319"/>
                    </a:lnTo>
                    <a:lnTo>
                      <a:pt x="8" y="313"/>
                    </a:lnTo>
                    <a:lnTo>
                      <a:pt x="4" y="305"/>
                    </a:lnTo>
                    <a:lnTo>
                      <a:pt x="0" y="291"/>
                    </a:lnTo>
                    <a:lnTo>
                      <a:pt x="0" y="269"/>
                    </a:lnTo>
                  </a:path>
                </a:pathLst>
              </a:custGeom>
              <a:noFill/>
              <a:ln w="25400" cap="rnd" cmpd="sng">
                <a:solidFill>
                  <a:srgbClr val="19E204"/>
                </a:solidFill>
                <a:prstDash val="solid"/>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23" name="Rectangle 422"/>
              <p:cNvSpPr>
                <a:spLocks noChangeArrowheads="1"/>
              </p:cNvSpPr>
              <p:nvPr/>
            </p:nvSpPr>
            <p:spPr bwMode="auto">
              <a:xfrm>
                <a:off x="1136" y="3764"/>
                <a:ext cx="1938" cy="192"/>
              </a:xfrm>
              <a:prstGeom prst="rect">
                <a:avLst/>
              </a:prstGeom>
              <a:noFill/>
              <a:ln w="9525">
                <a:noFill/>
                <a:miter lim="800000"/>
                <a:headEnd/>
                <a:tailEnd/>
              </a:ln>
              <a:effec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809625"/>
                <a:r>
                  <a:rPr lang="en-US" sz="2000" b="1">
                    <a:solidFill>
                      <a:srgbClr val="000000"/>
                    </a:solidFill>
                  </a:rPr>
                  <a:t>Protein Energy Residuals</a:t>
                </a:r>
              </a:p>
            </p:txBody>
          </p:sp>
          <p:sp>
            <p:nvSpPr>
              <p:cNvPr id="424" name="Rectangle 423"/>
              <p:cNvSpPr>
                <a:spLocks noChangeArrowheads="1"/>
              </p:cNvSpPr>
              <p:nvPr/>
            </p:nvSpPr>
            <p:spPr bwMode="auto">
              <a:xfrm rot="16200000">
                <a:off x="2" y="2391"/>
                <a:ext cx="1725" cy="192"/>
              </a:xfrm>
              <a:prstGeom prst="rect">
                <a:avLst/>
              </a:prstGeom>
              <a:noFill/>
              <a:ln w="9525">
                <a:noFill/>
                <a:miter lim="800000"/>
                <a:headEnd/>
                <a:tailEnd/>
              </a:ln>
              <a:effec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809625"/>
                <a:r>
                  <a:rPr lang="en-US" sz="2000" b="1">
                    <a:solidFill>
                      <a:srgbClr val="000000"/>
                    </a:solidFill>
                  </a:rPr>
                  <a:t>TAG Energy Residuals</a:t>
                </a:r>
              </a:p>
            </p:txBody>
          </p:sp>
          <p:sp>
            <p:nvSpPr>
              <p:cNvPr id="425" name="Freeform 424"/>
              <p:cNvSpPr>
                <a:spLocks/>
              </p:cNvSpPr>
              <p:nvPr/>
            </p:nvSpPr>
            <p:spPr bwMode="auto">
              <a:xfrm>
                <a:off x="2174" y="1946"/>
                <a:ext cx="548" cy="373"/>
              </a:xfrm>
              <a:custGeom>
                <a:avLst/>
                <a:gdLst/>
                <a:ahLst/>
                <a:cxnLst>
                  <a:cxn ang="0">
                    <a:pos x="16" y="215"/>
                  </a:cxn>
                  <a:cxn ang="0">
                    <a:pos x="36" y="183"/>
                  </a:cxn>
                  <a:cxn ang="0">
                    <a:pos x="56" y="159"/>
                  </a:cxn>
                  <a:cxn ang="0">
                    <a:pos x="76" y="139"/>
                  </a:cxn>
                  <a:cxn ang="0">
                    <a:pos x="96" y="121"/>
                  </a:cxn>
                  <a:cxn ang="0">
                    <a:pos x="116" y="106"/>
                  </a:cxn>
                  <a:cxn ang="0">
                    <a:pos x="136" y="91"/>
                  </a:cxn>
                  <a:cxn ang="0">
                    <a:pos x="156" y="79"/>
                  </a:cxn>
                  <a:cxn ang="0">
                    <a:pos x="176" y="67"/>
                  </a:cxn>
                  <a:cxn ang="0">
                    <a:pos x="196" y="56"/>
                  </a:cxn>
                  <a:cxn ang="0">
                    <a:pos x="216" y="46"/>
                  </a:cxn>
                  <a:cxn ang="0">
                    <a:pos x="236" y="38"/>
                  </a:cxn>
                  <a:cxn ang="0">
                    <a:pos x="256" y="30"/>
                  </a:cxn>
                  <a:cxn ang="0">
                    <a:pos x="276" y="23"/>
                  </a:cxn>
                  <a:cxn ang="0">
                    <a:pos x="296" y="17"/>
                  </a:cxn>
                  <a:cxn ang="0">
                    <a:pos x="315" y="12"/>
                  </a:cxn>
                  <a:cxn ang="0">
                    <a:pos x="336" y="7"/>
                  </a:cxn>
                  <a:cxn ang="0">
                    <a:pos x="356" y="4"/>
                  </a:cxn>
                  <a:cxn ang="0">
                    <a:pos x="375" y="1"/>
                  </a:cxn>
                  <a:cxn ang="0">
                    <a:pos x="396" y="0"/>
                  </a:cxn>
                  <a:cxn ang="0">
                    <a:pos x="415" y="0"/>
                  </a:cxn>
                  <a:cxn ang="0">
                    <a:pos x="435" y="1"/>
                  </a:cxn>
                  <a:cxn ang="0">
                    <a:pos x="455" y="4"/>
                  </a:cxn>
                  <a:cxn ang="0">
                    <a:pos x="475" y="9"/>
                  </a:cxn>
                  <a:cxn ang="0">
                    <a:pos x="495" y="16"/>
                  </a:cxn>
                  <a:cxn ang="0">
                    <a:pos x="515" y="28"/>
                  </a:cxn>
                  <a:cxn ang="0">
                    <a:pos x="535" y="49"/>
                  </a:cxn>
                  <a:cxn ang="0">
                    <a:pos x="543" y="130"/>
                  </a:cxn>
                  <a:cxn ang="0">
                    <a:pos x="523" y="172"/>
                  </a:cxn>
                  <a:cxn ang="0">
                    <a:pos x="503" y="200"/>
                  </a:cxn>
                  <a:cxn ang="0">
                    <a:pos x="483" y="222"/>
                  </a:cxn>
                  <a:cxn ang="0">
                    <a:pos x="463" y="241"/>
                  </a:cxn>
                  <a:cxn ang="0">
                    <a:pos x="443" y="258"/>
                  </a:cxn>
                  <a:cxn ang="0">
                    <a:pos x="424" y="273"/>
                  </a:cxn>
                  <a:cxn ang="0">
                    <a:pos x="403" y="287"/>
                  </a:cxn>
                  <a:cxn ang="0">
                    <a:pos x="383" y="299"/>
                  </a:cxn>
                  <a:cxn ang="0">
                    <a:pos x="364" y="310"/>
                  </a:cxn>
                  <a:cxn ang="0">
                    <a:pos x="344" y="320"/>
                  </a:cxn>
                  <a:cxn ang="0">
                    <a:pos x="323" y="330"/>
                  </a:cxn>
                  <a:cxn ang="0">
                    <a:pos x="304" y="338"/>
                  </a:cxn>
                  <a:cxn ang="0">
                    <a:pos x="284" y="345"/>
                  </a:cxn>
                  <a:cxn ang="0">
                    <a:pos x="264" y="352"/>
                  </a:cxn>
                  <a:cxn ang="0">
                    <a:pos x="244" y="358"/>
                  </a:cxn>
                  <a:cxn ang="0">
                    <a:pos x="224" y="362"/>
                  </a:cxn>
                  <a:cxn ang="0">
                    <a:pos x="204" y="366"/>
                  </a:cxn>
                  <a:cxn ang="0">
                    <a:pos x="184" y="369"/>
                  </a:cxn>
                  <a:cxn ang="0">
                    <a:pos x="164" y="371"/>
                  </a:cxn>
                  <a:cxn ang="0">
                    <a:pos x="144" y="372"/>
                  </a:cxn>
                  <a:cxn ang="0">
                    <a:pos x="124" y="372"/>
                  </a:cxn>
                  <a:cxn ang="0">
                    <a:pos x="104" y="370"/>
                  </a:cxn>
                  <a:cxn ang="0">
                    <a:pos x="84" y="366"/>
                  </a:cxn>
                  <a:cxn ang="0">
                    <a:pos x="64" y="360"/>
                  </a:cxn>
                  <a:cxn ang="0">
                    <a:pos x="44" y="351"/>
                  </a:cxn>
                  <a:cxn ang="0">
                    <a:pos x="24" y="336"/>
                  </a:cxn>
                  <a:cxn ang="0">
                    <a:pos x="4" y="306"/>
                  </a:cxn>
                </a:cxnLst>
                <a:rect l="0" t="0" r="r" b="b"/>
                <a:pathLst>
                  <a:path w="548" h="373">
                    <a:moveTo>
                      <a:pt x="0" y="263"/>
                    </a:moveTo>
                    <a:lnTo>
                      <a:pt x="4" y="245"/>
                    </a:lnTo>
                    <a:lnTo>
                      <a:pt x="8" y="233"/>
                    </a:lnTo>
                    <a:lnTo>
                      <a:pt x="12" y="223"/>
                    </a:lnTo>
                    <a:lnTo>
                      <a:pt x="16" y="215"/>
                    </a:lnTo>
                    <a:lnTo>
                      <a:pt x="20" y="208"/>
                    </a:lnTo>
                    <a:lnTo>
                      <a:pt x="24" y="201"/>
                    </a:lnTo>
                    <a:lnTo>
                      <a:pt x="28" y="195"/>
                    </a:lnTo>
                    <a:lnTo>
                      <a:pt x="32" y="189"/>
                    </a:lnTo>
                    <a:lnTo>
                      <a:pt x="36" y="183"/>
                    </a:lnTo>
                    <a:lnTo>
                      <a:pt x="40" y="178"/>
                    </a:lnTo>
                    <a:lnTo>
                      <a:pt x="44" y="173"/>
                    </a:lnTo>
                    <a:lnTo>
                      <a:pt x="48" y="168"/>
                    </a:lnTo>
                    <a:lnTo>
                      <a:pt x="52" y="163"/>
                    </a:lnTo>
                    <a:lnTo>
                      <a:pt x="56" y="159"/>
                    </a:lnTo>
                    <a:lnTo>
                      <a:pt x="60" y="155"/>
                    </a:lnTo>
                    <a:lnTo>
                      <a:pt x="64" y="151"/>
                    </a:lnTo>
                    <a:lnTo>
                      <a:pt x="68" y="147"/>
                    </a:lnTo>
                    <a:lnTo>
                      <a:pt x="72" y="143"/>
                    </a:lnTo>
                    <a:lnTo>
                      <a:pt x="76" y="139"/>
                    </a:lnTo>
                    <a:lnTo>
                      <a:pt x="80" y="135"/>
                    </a:lnTo>
                    <a:lnTo>
                      <a:pt x="84" y="131"/>
                    </a:lnTo>
                    <a:lnTo>
                      <a:pt x="88" y="128"/>
                    </a:lnTo>
                    <a:lnTo>
                      <a:pt x="92" y="125"/>
                    </a:lnTo>
                    <a:lnTo>
                      <a:pt x="96" y="121"/>
                    </a:lnTo>
                    <a:lnTo>
                      <a:pt x="100" y="118"/>
                    </a:lnTo>
                    <a:lnTo>
                      <a:pt x="104" y="115"/>
                    </a:lnTo>
                    <a:lnTo>
                      <a:pt x="108" y="111"/>
                    </a:lnTo>
                    <a:lnTo>
                      <a:pt x="112" y="108"/>
                    </a:lnTo>
                    <a:lnTo>
                      <a:pt x="116" y="106"/>
                    </a:lnTo>
                    <a:lnTo>
                      <a:pt x="120" y="102"/>
                    </a:lnTo>
                    <a:lnTo>
                      <a:pt x="124" y="99"/>
                    </a:lnTo>
                    <a:lnTo>
                      <a:pt x="128" y="97"/>
                    </a:lnTo>
                    <a:lnTo>
                      <a:pt x="132" y="94"/>
                    </a:lnTo>
                    <a:lnTo>
                      <a:pt x="136" y="91"/>
                    </a:lnTo>
                    <a:lnTo>
                      <a:pt x="140" y="89"/>
                    </a:lnTo>
                    <a:lnTo>
                      <a:pt x="144" y="86"/>
                    </a:lnTo>
                    <a:lnTo>
                      <a:pt x="148" y="83"/>
                    </a:lnTo>
                    <a:lnTo>
                      <a:pt x="152" y="81"/>
                    </a:lnTo>
                    <a:lnTo>
                      <a:pt x="156" y="79"/>
                    </a:lnTo>
                    <a:lnTo>
                      <a:pt x="160" y="76"/>
                    </a:lnTo>
                    <a:lnTo>
                      <a:pt x="164" y="73"/>
                    </a:lnTo>
                    <a:lnTo>
                      <a:pt x="168" y="71"/>
                    </a:lnTo>
                    <a:lnTo>
                      <a:pt x="172" y="69"/>
                    </a:lnTo>
                    <a:lnTo>
                      <a:pt x="176" y="67"/>
                    </a:lnTo>
                    <a:lnTo>
                      <a:pt x="180" y="64"/>
                    </a:lnTo>
                    <a:lnTo>
                      <a:pt x="184" y="62"/>
                    </a:lnTo>
                    <a:lnTo>
                      <a:pt x="188" y="60"/>
                    </a:lnTo>
                    <a:lnTo>
                      <a:pt x="192" y="58"/>
                    </a:lnTo>
                    <a:lnTo>
                      <a:pt x="196" y="56"/>
                    </a:lnTo>
                    <a:lnTo>
                      <a:pt x="200" y="54"/>
                    </a:lnTo>
                    <a:lnTo>
                      <a:pt x="204" y="52"/>
                    </a:lnTo>
                    <a:lnTo>
                      <a:pt x="208" y="50"/>
                    </a:lnTo>
                    <a:lnTo>
                      <a:pt x="212" y="48"/>
                    </a:lnTo>
                    <a:lnTo>
                      <a:pt x="216" y="46"/>
                    </a:lnTo>
                    <a:lnTo>
                      <a:pt x="220" y="45"/>
                    </a:lnTo>
                    <a:lnTo>
                      <a:pt x="224" y="43"/>
                    </a:lnTo>
                    <a:lnTo>
                      <a:pt x="228" y="41"/>
                    </a:lnTo>
                    <a:lnTo>
                      <a:pt x="232" y="40"/>
                    </a:lnTo>
                    <a:lnTo>
                      <a:pt x="236" y="38"/>
                    </a:lnTo>
                    <a:lnTo>
                      <a:pt x="240" y="36"/>
                    </a:lnTo>
                    <a:lnTo>
                      <a:pt x="244" y="35"/>
                    </a:lnTo>
                    <a:lnTo>
                      <a:pt x="248" y="33"/>
                    </a:lnTo>
                    <a:lnTo>
                      <a:pt x="252" y="31"/>
                    </a:lnTo>
                    <a:lnTo>
                      <a:pt x="256" y="30"/>
                    </a:lnTo>
                    <a:lnTo>
                      <a:pt x="260" y="28"/>
                    </a:lnTo>
                    <a:lnTo>
                      <a:pt x="264" y="27"/>
                    </a:lnTo>
                    <a:lnTo>
                      <a:pt x="268" y="26"/>
                    </a:lnTo>
                    <a:lnTo>
                      <a:pt x="272" y="24"/>
                    </a:lnTo>
                    <a:lnTo>
                      <a:pt x="276" y="23"/>
                    </a:lnTo>
                    <a:lnTo>
                      <a:pt x="280" y="22"/>
                    </a:lnTo>
                    <a:lnTo>
                      <a:pt x="284" y="21"/>
                    </a:lnTo>
                    <a:lnTo>
                      <a:pt x="288" y="19"/>
                    </a:lnTo>
                    <a:lnTo>
                      <a:pt x="292" y="18"/>
                    </a:lnTo>
                    <a:lnTo>
                      <a:pt x="296" y="17"/>
                    </a:lnTo>
                    <a:lnTo>
                      <a:pt x="299" y="16"/>
                    </a:lnTo>
                    <a:lnTo>
                      <a:pt x="304" y="15"/>
                    </a:lnTo>
                    <a:lnTo>
                      <a:pt x="307" y="14"/>
                    </a:lnTo>
                    <a:lnTo>
                      <a:pt x="312" y="13"/>
                    </a:lnTo>
                    <a:lnTo>
                      <a:pt x="315" y="12"/>
                    </a:lnTo>
                    <a:lnTo>
                      <a:pt x="320" y="11"/>
                    </a:lnTo>
                    <a:lnTo>
                      <a:pt x="323" y="10"/>
                    </a:lnTo>
                    <a:lnTo>
                      <a:pt x="328" y="9"/>
                    </a:lnTo>
                    <a:lnTo>
                      <a:pt x="332" y="8"/>
                    </a:lnTo>
                    <a:lnTo>
                      <a:pt x="336" y="7"/>
                    </a:lnTo>
                    <a:lnTo>
                      <a:pt x="340" y="6"/>
                    </a:lnTo>
                    <a:lnTo>
                      <a:pt x="344" y="6"/>
                    </a:lnTo>
                    <a:lnTo>
                      <a:pt x="348" y="5"/>
                    </a:lnTo>
                    <a:lnTo>
                      <a:pt x="351" y="5"/>
                    </a:lnTo>
                    <a:lnTo>
                      <a:pt x="356" y="4"/>
                    </a:lnTo>
                    <a:lnTo>
                      <a:pt x="359" y="3"/>
                    </a:lnTo>
                    <a:lnTo>
                      <a:pt x="364" y="3"/>
                    </a:lnTo>
                    <a:lnTo>
                      <a:pt x="367" y="2"/>
                    </a:lnTo>
                    <a:lnTo>
                      <a:pt x="372" y="2"/>
                    </a:lnTo>
                    <a:lnTo>
                      <a:pt x="375" y="1"/>
                    </a:lnTo>
                    <a:lnTo>
                      <a:pt x="380" y="1"/>
                    </a:lnTo>
                    <a:lnTo>
                      <a:pt x="383" y="1"/>
                    </a:lnTo>
                    <a:lnTo>
                      <a:pt x="388" y="0"/>
                    </a:lnTo>
                    <a:lnTo>
                      <a:pt x="391" y="0"/>
                    </a:lnTo>
                    <a:lnTo>
                      <a:pt x="396" y="0"/>
                    </a:lnTo>
                    <a:lnTo>
                      <a:pt x="399" y="0"/>
                    </a:lnTo>
                    <a:lnTo>
                      <a:pt x="403" y="0"/>
                    </a:lnTo>
                    <a:lnTo>
                      <a:pt x="407" y="0"/>
                    </a:lnTo>
                    <a:lnTo>
                      <a:pt x="411" y="0"/>
                    </a:lnTo>
                    <a:lnTo>
                      <a:pt x="415" y="0"/>
                    </a:lnTo>
                    <a:lnTo>
                      <a:pt x="419" y="0"/>
                    </a:lnTo>
                    <a:lnTo>
                      <a:pt x="424" y="0"/>
                    </a:lnTo>
                    <a:lnTo>
                      <a:pt x="427" y="0"/>
                    </a:lnTo>
                    <a:lnTo>
                      <a:pt x="432" y="1"/>
                    </a:lnTo>
                    <a:lnTo>
                      <a:pt x="435" y="1"/>
                    </a:lnTo>
                    <a:lnTo>
                      <a:pt x="440" y="1"/>
                    </a:lnTo>
                    <a:lnTo>
                      <a:pt x="443" y="2"/>
                    </a:lnTo>
                    <a:lnTo>
                      <a:pt x="448" y="3"/>
                    </a:lnTo>
                    <a:lnTo>
                      <a:pt x="451" y="3"/>
                    </a:lnTo>
                    <a:lnTo>
                      <a:pt x="455" y="4"/>
                    </a:lnTo>
                    <a:lnTo>
                      <a:pt x="459" y="5"/>
                    </a:lnTo>
                    <a:lnTo>
                      <a:pt x="463" y="6"/>
                    </a:lnTo>
                    <a:lnTo>
                      <a:pt x="467" y="6"/>
                    </a:lnTo>
                    <a:lnTo>
                      <a:pt x="471" y="8"/>
                    </a:lnTo>
                    <a:lnTo>
                      <a:pt x="475" y="9"/>
                    </a:lnTo>
                    <a:lnTo>
                      <a:pt x="479" y="10"/>
                    </a:lnTo>
                    <a:lnTo>
                      <a:pt x="483" y="12"/>
                    </a:lnTo>
                    <a:lnTo>
                      <a:pt x="487" y="13"/>
                    </a:lnTo>
                    <a:lnTo>
                      <a:pt x="491" y="15"/>
                    </a:lnTo>
                    <a:lnTo>
                      <a:pt x="495" y="16"/>
                    </a:lnTo>
                    <a:lnTo>
                      <a:pt x="499" y="18"/>
                    </a:lnTo>
                    <a:lnTo>
                      <a:pt x="503" y="21"/>
                    </a:lnTo>
                    <a:lnTo>
                      <a:pt x="507" y="23"/>
                    </a:lnTo>
                    <a:lnTo>
                      <a:pt x="511" y="26"/>
                    </a:lnTo>
                    <a:lnTo>
                      <a:pt x="515" y="28"/>
                    </a:lnTo>
                    <a:lnTo>
                      <a:pt x="519" y="31"/>
                    </a:lnTo>
                    <a:lnTo>
                      <a:pt x="523" y="35"/>
                    </a:lnTo>
                    <a:lnTo>
                      <a:pt x="527" y="39"/>
                    </a:lnTo>
                    <a:lnTo>
                      <a:pt x="531" y="44"/>
                    </a:lnTo>
                    <a:lnTo>
                      <a:pt x="535" y="49"/>
                    </a:lnTo>
                    <a:lnTo>
                      <a:pt x="539" y="55"/>
                    </a:lnTo>
                    <a:lnTo>
                      <a:pt x="543" y="64"/>
                    </a:lnTo>
                    <a:lnTo>
                      <a:pt x="547" y="77"/>
                    </a:lnTo>
                    <a:lnTo>
                      <a:pt x="547" y="115"/>
                    </a:lnTo>
                    <a:lnTo>
                      <a:pt x="543" y="130"/>
                    </a:lnTo>
                    <a:lnTo>
                      <a:pt x="539" y="142"/>
                    </a:lnTo>
                    <a:lnTo>
                      <a:pt x="535" y="151"/>
                    </a:lnTo>
                    <a:lnTo>
                      <a:pt x="531" y="158"/>
                    </a:lnTo>
                    <a:lnTo>
                      <a:pt x="527" y="166"/>
                    </a:lnTo>
                    <a:lnTo>
                      <a:pt x="523" y="172"/>
                    </a:lnTo>
                    <a:lnTo>
                      <a:pt x="519" y="179"/>
                    </a:lnTo>
                    <a:lnTo>
                      <a:pt x="515" y="184"/>
                    </a:lnTo>
                    <a:lnTo>
                      <a:pt x="511" y="190"/>
                    </a:lnTo>
                    <a:lnTo>
                      <a:pt x="507" y="195"/>
                    </a:lnTo>
                    <a:lnTo>
                      <a:pt x="503" y="200"/>
                    </a:lnTo>
                    <a:lnTo>
                      <a:pt x="499" y="205"/>
                    </a:lnTo>
                    <a:lnTo>
                      <a:pt x="495" y="209"/>
                    </a:lnTo>
                    <a:lnTo>
                      <a:pt x="491" y="214"/>
                    </a:lnTo>
                    <a:lnTo>
                      <a:pt x="487" y="218"/>
                    </a:lnTo>
                    <a:lnTo>
                      <a:pt x="483" y="222"/>
                    </a:lnTo>
                    <a:lnTo>
                      <a:pt x="479" y="226"/>
                    </a:lnTo>
                    <a:lnTo>
                      <a:pt x="475" y="230"/>
                    </a:lnTo>
                    <a:lnTo>
                      <a:pt x="471" y="234"/>
                    </a:lnTo>
                    <a:lnTo>
                      <a:pt x="467" y="238"/>
                    </a:lnTo>
                    <a:lnTo>
                      <a:pt x="463" y="241"/>
                    </a:lnTo>
                    <a:lnTo>
                      <a:pt x="459" y="245"/>
                    </a:lnTo>
                    <a:lnTo>
                      <a:pt x="455" y="248"/>
                    </a:lnTo>
                    <a:lnTo>
                      <a:pt x="451" y="252"/>
                    </a:lnTo>
                    <a:lnTo>
                      <a:pt x="448" y="255"/>
                    </a:lnTo>
                    <a:lnTo>
                      <a:pt x="443" y="258"/>
                    </a:lnTo>
                    <a:lnTo>
                      <a:pt x="440" y="261"/>
                    </a:lnTo>
                    <a:lnTo>
                      <a:pt x="435" y="264"/>
                    </a:lnTo>
                    <a:lnTo>
                      <a:pt x="432" y="267"/>
                    </a:lnTo>
                    <a:lnTo>
                      <a:pt x="427" y="270"/>
                    </a:lnTo>
                    <a:lnTo>
                      <a:pt x="424" y="273"/>
                    </a:lnTo>
                    <a:lnTo>
                      <a:pt x="419" y="276"/>
                    </a:lnTo>
                    <a:lnTo>
                      <a:pt x="415" y="279"/>
                    </a:lnTo>
                    <a:lnTo>
                      <a:pt x="411" y="281"/>
                    </a:lnTo>
                    <a:lnTo>
                      <a:pt x="407" y="284"/>
                    </a:lnTo>
                    <a:lnTo>
                      <a:pt x="403" y="287"/>
                    </a:lnTo>
                    <a:lnTo>
                      <a:pt x="399" y="289"/>
                    </a:lnTo>
                    <a:lnTo>
                      <a:pt x="396" y="292"/>
                    </a:lnTo>
                    <a:lnTo>
                      <a:pt x="391" y="294"/>
                    </a:lnTo>
                    <a:lnTo>
                      <a:pt x="388" y="296"/>
                    </a:lnTo>
                    <a:lnTo>
                      <a:pt x="383" y="299"/>
                    </a:lnTo>
                    <a:lnTo>
                      <a:pt x="380" y="301"/>
                    </a:lnTo>
                    <a:lnTo>
                      <a:pt x="375" y="304"/>
                    </a:lnTo>
                    <a:lnTo>
                      <a:pt x="372" y="306"/>
                    </a:lnTo>
                    <a:lnTo>
                      <a:pt x="367" y="308"/>
                    </a:lnTo>
                    <a:lnTo>
                      <a:pt x="364" y="310"/>
                    </a:lnTo>
                    <a:lnTo>
                      <a:pt x="359" y="312"/>
                    </a:lnTo>
                    <a:lnTo>
                      <a:pt x="356" y="314"/>
                    </a:lnTo>
                    <a:lnTo>
                      <a:pt x="351" y="316"/>
                    </a:lnTo>
                    <a:lnTo>
                      <a:pt x="348" y="318"/>
                    </a:lnTo>
                    <a:lnTo>
                      <a:pt x="344" y="320"/>
                    </a:lnTo>
                    <a:lnTo>
                      <a:pt x="340" y="322"/>
                    </a:lnTo>
                    <a:lnTo>
                      <a:pt x="336" y="324"/>
                    </a:lnTo>
                    <a:lnTo>
                      <a:pt x="332" y="326"/>
                    </a:lnTo>
                    <a:lnTo>
                      <a:pt x="328" y="328"/>
                    </a:lnTo>
                    <a:lnTo>
                      <a:pt x="323" y="330"/>
                    </a:lnTo>
                    <a:lnTo>
                      <a:pt x="320" y="331"/>
                    </a:lnTo>
                    <a:lnTo>
                      <a:pt x="315" y="333"/>
                    </a:lnTo>
                    <a:lnTo>
                      <a:pt x="312" y="335"/>
                    </a:lnTo>
                    <a:lnTo>
                      <a:pt x="307" y="336"/>
                    </a:lnTo>
                    <a:lnTo>
                      <a:pt x="304" y="338"/>
                    </a:lnTo>
                    <a:lnTo>
                      <a:pt x="299" y="339"/>
                    </a:lnTo>
                    <a:lnTo>
                      <a:pt x="296" y="341"/>
                    </a:lnTo>
                    <a:lnTo>
                      <a:pt x="292" y="342"/>
                    </a:lnTo>
                    <a:lnTo>
                      <a:pt x="288" y="344"/>
                    </a:lnTo>
                    <a:lnTo>
                      <a:pt x="284" y="345"/>
                    </a:lnTo>
                    <a:lnTo>
                      <a:pt x="280" y="346"/>
                    </a:lnTo>
                    <a:lnTo>
                      <a:pt x="276" y="348"/>
                    </a:lnTo>
                    <a:lnTo>
                      <a:pt x="272" y="349"/>
                    </a:lnTo>
                    <a:lnTo>
                      <a:pt x="268" y="350"/>
                    </a:lnTo>
                    <a:lnTo>
                      <a:pt x="264" y="352"/>
                    </a:lnTo>
                    <a:lnTo>
                      <a:pt x="260" y="353"/>
                    </a:lnTo>
                    <a:lnTo>
                      <a:pt x="256" y="354"/>
                    </a:lnTo>
                    <a:lnTo>
                      <a:pt x="252" y="355"/>
                    </a:lnTo>
                    <a:lnTo>
                      <a:pt x="248" y="357"/>
                    </a:lnTo>
                    <a:lnTo>
                      <a:pt x="244" y="358"/>
                    </a:lnTo>
                    <a:lnTo>
                      <a:pt x="240" y="359"/>
                    </a:lnTo>
                    <a:lnTo>
                      <a:pt x="236" y="360"/>
                    </a:lnTo>
                    <a:lnTo>
                      <a:pt x="232" y="360"/>
                    </a:lnTo>
                    <a:lnTo>
                      <a:pt x="228" y="362"/>
                    </a:lnTo>
                    <a:lnTo>
                      <a:pt x="224" y="362"/>
                    </a:lnTo>
                    <a:lnTo>
                      <a:pt x="220" y="363"/>
                    </a:lnTo>
                    <a:lnTo>
                      <a:pt x="216" y="364"/>
                    </a:lnTo>
                    <a:lnTo>
                      <a:pt x="212" y="365"/>
                    </a:lnTo>
                    <a:lnTo>
                      <a:pt x="208" y="366"/>
                    </a:lnTo>
                    <a:lnTo>
                      <a:pt x="204" y="366"/>
                    </a:lnTo>
                    <a:lnTo>
                      <a:pt x="200" y="367"/>
                    </a:lnTo>
                    <a:lnTo>
                      <a:pt x="196" y="368"/>
                    </a:lnTo>
                    <a:lnTo>
                      <a:pt x="192" y="368"/>
                    </a:lnTo>
                    <a:lnTo>
                      <a:pt x="188" y="369"/>
                    </a:lnTo>
                    <a:lnTo>
                      <a:pt x="184" y="369"/>
                    </a:lnTo>
                    <a:lnTo>
                      <a:pt x="180" y="370"/>
                    </a:lnTo>
                    <a:lnTo>
                      <a:pt x="176" y="370"/>
                    </a:lnTo>
                    <a:lnTo>
                      <a:pt x="172" y="371"/>
                    </a:lnTo>
                    <a:lnTo>
                      <a:pt x="168" y="371"/>
                    </a:lnTo>
                    <a:lnTo>
                      <a:pt x="164" y="371"/>
                    </a:lnTo>
                    <a:lnTo>
                      <a:pt x="160" y="372"/>
                    </a:lnTo>
                    <a:lnTo>
                      <a:pt x="156" y="372"/>
                    </a:lnTo>
                    <a:lnTo>
                      <a:pt x="152" y="372"/>
                    </a:lnTo>
                    <a:lnTo>
                      <a:pt x="148" y="372"/>
                    </a:lnTo>
                    <a:lnTo>
                      <a:pt x="144" y="372"/>
                    </a:lnTo>
                    <a:lnTo>
                      <a:pt x="140" y="372"/>
                    </a:lnTo>
                    <a:lnTo>
                      <a:pt x="136" y="372"/>
                    </a:lnTo>
                    <a:lnTo>
                      <a:pt x="132" y="372"/>
                    </a:lnTo>
                    <a:lnTo>
                      <a:pt x="128" y="372"/>
                    </a:lnTo>
                    <a:lnTo>
                      <a:pt x="124" y="372"/>
                    </a:lnTo>
                    <a:lnTo>
                      <a:pt x="120" y="372"/>
                    </a:lnTo>
                    <a:lnTo>
                      <a:pt x="116" y="371"/>
                    </a:lnTo>
                    <a:lnTo>
                      <a:pt x="112" y="371"/>
                    </a:lnTo>
                    <a:lnTo>
                      <a:pt x="108" y="370"/>
                    </a:lnTo>
                    <a:lnTo>
                      <a:pt x="104" y="370"/>
                    </a:lnTo>
                    <a:lnTo>
                      <a:pt x="100" y="369"/>
                    </a:lnTo>
                    <a:lnTo>
                      <a:pt x="96" y="369"/>
                    </a:lnTo>
                    <a:lnTo>
                      <a:pt x="92" y="368"/>
                    </a:lnTo>
                    <a:lnTo>
                      <a:pt x="88" y="367"/>
                    </a:lnTo>
                    <a:lnTo>
                      <a:pt x="84" y="366"/>
                    </a:lnTo>
                    <a:lnTo>
                      <a:pt x="80" y="365"/>
                    </a:lnTo>
                    <a:lnTo>
                      <a:pt x="76" y="364"/>
                    </a:lnTo>
                    <a:lnTo>
                      <a:pt x="72" y="363"/>
                    </a:lnTo>
                    <a:lnTo>
                      <a:pt x="68" y="362"/>
                    </a:lnTo>
                    <a:lnTo>
                      <a:pt x="64" y="360"/>
                    </a:lnTo>
                    <a:lnTo>
                      <a:pt x="60" y="359"/>
                    </a:lnTo>
                    <a:lnTo>
                      <a:pt x="56" y="357"/>
                    </a:lnTo>
                    <a:lnTo>
                      <a:pt x="52" y="355"/>
                    </a:lnTo>
                    <a:lnTo>
                      <a:pt x="48" y="353"/>
                    </a:lnTo>
                    <a:lnTo>
                      <a:pt x="44" y="351"/>
                    </a:lnTo>
                    <a:lnTo>
                      <a:pt x="40" y="349"/>
                    </a:lnTo>
                    <a:lnTo>
                      <a:pt x="36" y="346"/>
                    </a:lnTo>
                    <a:lnTo>
                      <a:pt x="32" y="343"/>
                    </a:lnTo>
                    <a:lnTo>
                      <a:pt x="28" y="340"/>
                    </a:lnTo>
                    <a:lnTo>
                      <a:pt x="24" y="336"/>
                    </a:lnTo>
                    <a:lnTo>
                      <a:pt x="20" y="332"/>
                    </a:lnTo>
                    <a:lnTo>
                      <a:pt x="16" y="327"/>
                    </a:lnTo>
                    <a:lnTo>
                      <a:pt x="12" y="322"/>
                    </a:lnTo>
                    <a:lnTo>
                      <a:pt x="8" y="315"/>
                    </a:lnTo>
                    <a:lnTo>
                      <a:pt x="4" y="306"/>
                    </a:lnTo>
                    <a:lnTo>
                      <a:pt x="0" y="290"/>
                    </a:lnTo>
                    <a:lnTo>
                      <a:pt x="0" y="263"/>
                    </a:lnTo>
                  </a:path>
                </a:pathLst>
              </a:custGeom>
              <a:noFill/>
              <a:ln w="25400" cap="rnd" cmpd="sng">
                <a:solidFill>
                  <a:srgbClr val="E64500"/>
                </a:solidFill>
                <a:prstDash val="solid"/>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sp>
          <p:nvSpPr>
            <p:cNvPr id="4" name="Line 361"/>
            <p:cNvSpPr>
              <a:spLocks noChangeShapeType="1"/>
            </p:cNvSpPr>
            <p:nvPr/>
          </p:nvSpPr>
          <p:spPr bwMode="auto">
            <a:xfrm>
              <a:off x="3888" y="3570"/>
              <a:ext cx="1602"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 name="Rectangle 4"/>
            <p:cNvSpPr>
              <a:spLocks noChangeArrowheads="1"/>
            </p:cNvSpPr>
            <p:nvPr/>
          </p:nvSpPr>
          <p:spPr bwMode="auto">
            <a:xfrm>
              <a:off x="4587" y="3605"/>
              <a:ext cx="211" cy="115"/>
            </a:xfrm>
            <a:prstGeom prst="rect">
              <a:avLst/>
            </a:prstGeom>
            <a:noFill/>
            <a:ln w="9525">
              <a:noFill/>
              <a:miter lim="800000"/>
              <a:headEnd/>
              <a:tailEnd/>
            </a:ln>
            <a:effec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809625"/>
              <a:r>
                <a:rPr lang="en-US" sz="1200" b="1">
                  <a:solidFill>
                    <a:srgbClr val="000000"/>
                  </a:solidFill>
                </a:rPr>
                <a:t>2001</a:t>
              </a:r>
            </a:p>
          </p:txBody>
        </p:sp>
        <p:sp>
          <p:nvSpPr>
            <p:cNvPr id="6" name="Rectangle 5"/>
            <p:cNvSpPr>
              <a:spLocks noChangeArrowheads="1"/>
            </p:cNvSpPr>
            <p:nvPr/>
          </p:nvSpPr>
          <p:spPr bwMode="auto">
            <a:xfrm>
              <a:off x="4986" y="3605"/>
              <a:ext cx="211" cy="115"/>
            </a:xfrm>
            <a:prstGeom prst="rect">
              <a:avLst/>
            </a:prstGeom>
            <a:noFill/>
            <a:ln w="9525">
              <a:noFill/>
              <a:miter lim="800000"/>
              <a:headEnd/>
              <a:tailEnd/>
            </a:ln>
            <a:effec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809625"/>
              <a:r>
                <a:rPr lang="en-US" sz="1200" b="1">
                  <a:solidFill>
                    <a:srgbClr val="000000"/>
                  </a:solidFill>
                </a:rPr>
                <a:t>2002</a:t>
              </a:r>
            </a:p>
          </p:txBody>
        </p:sp>
        <p:sp>
          <p:nvSpPr>
            <p:cNvPr id="7" name="Line 364"/>
            <p:cNvSpPr>
              <a:spLocks noChangeShapeType="1"/>
            </p:cNvSpPr>
            <p:nvPr/>
          </p:nvSpPr>
          <p:spPr bwMode="auto">
            <a:xfrm>
              <a:off x="5490" y="3507"/>
              <a:ext cx="1" cy="63"/>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8" name="Line 365"/>
            <p:cNvSpPr>
              <a:spLocks noChangeShapeType="1"/>
            </p:cNvSpPr>
            <p:nvPr/>
          </p:nvSpPr>
          <p:spPr bwMode="auto">
            <a:xfrm flipV="1">
              <a:off x="5486" y="1496"/>
              <a:ext cx="1" cy="2074"/>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 name="Line 366"/>
            <p:cNvSpPr>
              <a:spLocks noChangeShapeType="1"/>
            </p:cNvSpPr>
            <p:nvPr/>
          </p:nvSpPr>
          <p:spPr bwMode="auto">
            <a:xfrm>
              <a:off x="5430" y="3570"/>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 name="Line 367"/>
            <p:cNvSpPr>
              <a:spLocks noChangeShapeType="1"/>
            </p:cNvSpPr>
            <p:nvPr/>
          </p:nvSpPr>
          <p:spPr bwMode="auto">
            <a:xfrm>
              <a:off x="5430" y="3431"/>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 name="Line 368"/>
            <p:cNvSpPr>
              <a:spLocks noChangeShapeType="1"/>
            </p:cNvSpPr>
            <p:nvPr/>
          </p:nvSpPr>
          <p:spPr bwMode="auto">
            <a:xfrm>
              <a:off x="5430" y="3293"/>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 name="Line 369"/>
            <p:cNvSpPr>
              <a:spLocks noChangeShapeType="1"/>
            </p:cNvSpPr>
            <p:nvPr/>
          </p:nvSpPr>
          <p:spPr bwMode="auto">
            <a:xfrm>
              <a:off x="5430" y="3155"/>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3" name="Line 370"/>
            <p:cNvSpPr>
              <a:spLocks noChangeShapeType="1"/>
            </p:cNvSpPr>
            <p:nvPr/>
          </p:nvSpPr>
          <p:spPr bwMode="auto">
            <a:xfrm>
              <a:off x="5430" y="3016"/>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4" name="Line 371"/>
            <p:cNvSpPr>
              <a:spLocks noChangeShapeType="1"/>
            </p:cNvSpPr>
            <p:nvPr/>
          </p:nvSpPr>
          <p:spPr bwMode="auto">
            <a:xfrm>
              <a:off x="5430" y="2878"/>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 name="Line 372"/>
            <p:cNvSpPr>
              <a:spLocks noChangeShapeType="1"/>
            </p:cNvSpPr>
            <p:nvPr/>
          </p:nvSpPr>
          <p:spPr bwMode="auto">
            <a:xfrm>
              <a:off x="5430" y="2740"/>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 name="Line 373"/>
            <p:cNvSpPr>
              <a:spLocks noChangeShapeType="1"/>
            </p:cNvSpPr>
            <p:nvPr/>
          </p:nvSpPr>
          <p:spPr bwMode="auto">
            <a:xfrm>
              <a:off x="5430" y="2602"/>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 name="Line 374"/>
            <p:cNvSpPr>
              <a:spLocks noChangeShapeType="1"/>
            </p:cNvSpPr>
            <p:nvPr/>
          </p:nvSpPr>
          <p:spPr bwMode="auto">
            <a:xfrm>
              <a:off x="5430" y="2464"/>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8" name="Line 375"/>
            <p:cNvSpPr>
              <a:spLocks noChangeShapeType="1"/>
            </p:cNvSpPr>
            <p:nvPr/>
          </p:nvSpPr>
          <p:spPr bwMode="auto">
            <a:xfrm>
              <a:off x="5430" y="2325"/>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9" name="Line 376"/>
            <p:cNvSpPr>
              <a:spLocks noChangeShapeType="1"/>
            </p:cNvSpPr>
            <p:nvPr/>
          </p:nvSpPr>
          <p:spPr bwMode="auto">
            <a:xfrm>
              <a:off x="5430" y="2187"/>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0" name="Line 377"/>
            <p:cNvSpPr>
              <a:spLocks noChangeShapeType="1"/>
            </p:cNvSpPr>
            <p:nvPr/>
          </p:nvSpPr>
          <p:spPr bwMode="auto">
            <a:xfrm>
              <a:off x="5430" y="2049"/>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1" name="Line 378"/>
            <p:cNvSpPr>
              <a:spLocks noChangeShapeType="1"/>
            </p:cNvSpPr>
            <p:nvPr/>
          </p:nvSpPr>
          <p:spPr bwMode="auto">
            <a:xfrm>
              <a:off x="5430" y="1911"/>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2" name="Line 379"/>
            <p:cNvSpPr>
              <a:spLocks noChangeShapeType="1"/>
            </p:cNvSpPr>
            <p:nvPr/>
          </p:nvSpPr>
          <p:spPr bwMode="auto">
            <a:xfrm>
              <a:off x="5430" y="1773"/>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3" name="Line 380"/>
            <p:cNvSpPr>
              <a:spLocks noChangeShapeType="1"/>
            </p:cNvSpPr>
            <p:nvPr/>
          </p:nvSpPr>
          <p:spPr bwMode="auto">
            <a:xfrm>
              <a:off x="5430" y="1634"/>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4" name="Line 381"/>
            <p:cNvSpPr>
              <a:spLocks noChangeShapeType="1"/>
            </p:cNvSpPr>
            <p:nvPr/>
          </p:nvSpPr>
          <p:spPr bwMode="auto">
            <a:xfrm>
              <a:off x="5430" y="1496"/>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5" name="Line 382"/>
            <p:cNvSpPr>
              <a:spLocks noChangeShapeType="1"/>
            </p:cNvSpPr>
            <p:nvPr/>
          </p:nvSpPr>
          <p:spPr bwMode="auto">
            <a:xfrm>
              <a:off x="3891" y="1496"/>
              <a:ext cx="1599"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6" name="Line 383"/>
            <p:cNvSpPr>
              <a:spLocks noChangeShapeType="1"/>
            </p:cNvSpPr>
            <p:nvPr/>
          </p:nvSpPr>
          <p:spPr bwMode="auto">
            <a:xfrm>
              <a:off x="3890" y="3507"/>
              <a:ext cx="1" cy="63"/>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7" name="Line 384"/>
            <p:cNvSpPr>
              <a:spLocks noChangeShapeType="1"/>
            </p:cNvSpPr>
            <p:nvPr/>
          </p:nvSpPr>
          <p:spPr bwMode="auto">
            <a:xfrm flipV="1">
              <a:off x="3886" y="1496"/>
              <a:ext cx="1" cy="2074"/>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8" name="Line 385"/>
            <p:cNvSpPr>
              <a:spLocks noChangeShapeType="1"/>
            </p:cNvSpPr>
            <p:nvPr/>
          </p:nvSpPr>
          <p:spPr bwMode="auto">
            <a:xfrm flipH="1">
              <a:off x="3890" y="3570"/>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9" name="Rectangle 28"/>
            <p:cNvSpPr>
              <a:spLocks noChangeArrowheads="1"/>
            </p:cNvSpPr>
            <p:nvPr/>
          </p:nvSpPr>
          <p:spPr bwMode="auto">
            <a:xfrm>
              <a:off x="3666" y="3499"/>
              <a:ext cx="192" cy="134"/>
            </a:xfrm>
            <a:prstGeom prst="rect">
              <a:avLst/>
            </a:prstGeom>
            <a:noFill/>
            <a:ln w="9525">
              <a:noFill/>
              <a:miter lim="800000"/>
              <a:headEnd/>
              <a:tailEnd/>
            </a:ln>
            <a:effec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809625"/>
              <a:r>
                <a:rPr lang="en-US" sz="1400" b="1">
                  <a:solidFill>
                    <a:srgbClr val="000000"/>
                  </a:solidFill>
                </a:rPr>
                <a:t>-1.0</a:t>
              </a:r>
            </a:p>
          </p:txBody>
        </p:sp>
        <p:sp>
          <p:nvSpPr>
            <p:cNvPr id="30" name="Line 387"/>
            <p:cNvSpPr>
              <a:spLocks noChangeShapeType="1"/>
            </p:cNvSpPr>
            <p:nvPr/>
          </p:nvSpPr>
          <p:spPr bwMode="auto">
            <a:xfrm flipH="1">
              <a:off x="3890" y="3431"/>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1" name="Line 388"/>
            <p:cNvSpPr>
              <a:spLocks noChangeShapeType="1"/>
            </p:cNvSpPr>
            <p:nvPr/>
          </p:nvSpPr>
          <p:spPr bwMode="auto">
            <a:xfrm flipH="1">
              <a:off x="3890" y="3293"/>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2" name="Rectangle 31"/>
            <p:cNvSpPr>
              <a:spLocks noChangeArrowheads="1"/>
            </p:cNvSpPr>
            <p:nvPr/>
          </p:nvSpPr>
          <p:spPr bwMode="auto">
            <a:xfrm>
              <a:off x="3666" y="3222"/>
              <a:ext cx="192" cy="134"/>
            </a:xfrm>
            <a:prstGeom prst="rect">
              <a:avLst/>
            </a:prstGeom>
            <a:noFill/>
            <a:ln w="9525">
              <a:noFill/>
              <a:miter lim="800000"/>
              <a:headEnd/>
              <a:tailEnd/>
            </a:ln>
            <a:effec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809625"/>
              <a:r>
                <a:rPr lang="en-US" sz="1400" b="1">
                  <a:solidFill>
                    <a:srgbClr val="000000"/>
                  </a:solidFill>
                </a:rPr>
                <a:t>-0.8</a:t>
              </a:r>
            </a:p>
          </p:txBody>
        </p:sp>
        <p:sp>
          <p:nvSpPr>
            <p:cNvPr id="33" name="Line 390"/>
            <p:cNvSpPr>
              <a:spLocks noChangeShapeType="1"/>
            </p:cNvSpPr>
            <p:nvPr/>
          </p:nvSpPr>
          <p:spPr bwMode="auto">
            <a:xfrm flipH="1">
              <a:off x="3890" y="3155"/>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4" name="Line 391"/>
            <p:cNvSpPr>
              <a:spLocks noChangeShapeType="1"/>
            </p:cNvSpPr>
            <p:nvPr/>
          </p:nvSpPr>
          <p:spPr bwMode="auto">
            <a:xfrm flipH="1">
              <a:off x="3890" y="3016"/>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5" name="Rectangle 34"/>
            <p:cNvSpPr>
              <a:spLocks noChangeArrowheads="1"/>
            </p:cNvSpPr>
            <p:nvPr/>
          </p:nvSpPr>
          <p:spPr bwMode="auto">
            <a:xfrm>
              <a:off x="3666" y="2945"/>
              <a:ext cx="192" cy="134"/>
            </a:xfrm>
            <a:prstGeom prst="rect">
              <a:avLst/>
            </a:prstGeom>
            <a:noFill/>
            <a:ln w="9525">
              <a:noFill/>
              <a:miter lim="800000"/>
              <a:headEnd/>
              <a:tailEnd/>
            </a:ln>
            <a:effec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809625"/>
              <a:r>
                <a:rPr lang="en-US" sz="1400" b="1">
                  <a:solidFill>
                    <a:srgbClr val="000000"/>
                  </a:solidFill>
                </a:rPr>
                <a:t>-0.6</a:t>
              </a:r>
            </a:p>
          </p:txBody>
        </p:sp>
        <p:sp>
          <p:nvSpPr>
            <p:cNvPr id="36" name="Line 393"/>
            <p:cNvSpPr>
              <a:spLocks noChangeShapeType="1"/>
            </p:cNvSpPr>
            <p:nvPr/>
          </p:nvSpPr>
          <p:spPr bwMode="auto">
            <a:xfrm flipH="1">
              <a:off x="3890" y="2878"/>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7" name="Line 394"/>
            <p:cNvSpPr>
              <a:spLocks noChangeShapeType="1"/>
            </p:cNvSpPr>
            <p:nvPr/>
          </p:nvSpPr>
          <p:spPr bwMode="auto">
            <a:xfrm flipH="1">
              <a:off x="3890" y="2740"/>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8" name="Rectangle 37"/>
            <p:cNvSpPr>
              <a:spLocks noChangeArrowheads="1"/>
            </p:cNvSpPr>
            <p:nvPr/>
          </p:nvSpPr>
          <p:spPr bwMode="auto">
            <a:xfrm>
              <a:off x="3666" y="2669"/>
              <a:ext cx="192" cy="134"/>
            </a:xfrm>
            <a:prstGeom prst="rect">
              <a:avLst/>
            </a:prstGeom>
            <a:noFill/>
            <a:ln w="9525">
              <a:noFill/>
              <a:miter lim="800000"/>
              <a:headEnd/>
              <a:tailEnd/>
            </a:ln>
            <a:effec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809625"/>
              <a:r>
                <a:rPr lang="en-US" sz="1400" b="1">
                  <a:solidFill>
                    <a:srgbClr val="000000"/>
                  </a:solidFill>
                </a:rPr>
                <a:t>-0.4</a:t>
              </a:r>
            </a:p>
          </p:txBody>
        </p:sp>
        <p:sp>
          <p:nvSpPr>
            <p:cNvPr id="39" name="Line 396"/>
            <p:cNvSpPr>
              <a:spLocks noChangeShapeType="1"/>
            </p:cNvSpPr>
            <p:nvPr/>
          </p:nvSpPr>
          <p:spPr bwMode="auto">
            <a:xfrm flipH="1">
              <a:off x="3890" y="2602"/>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0" name="Line 397"/>
            <p:cNvSpPr>
              <a:spLocks noChangeShapeType="1"/>
            </p:cNvSpPr>
            <p:nvPr/>
          </p:nvSpPr>
          <p:spPr bwMode="auto">
            <a:xfrm flipH="1">
              <a:off x="3890" y="2464"/>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1" name="Rectangle 40"/>
            <p:cNvSpPr>
              <a:spLocks noChangeArrowheads="1"/>
            </p:cNvSpPr>
            <p:nvPr/>
          </p:nvSpPr>
          <p:spPr bwMode="auto">
            <a:xfrm>
              <a:off x="3666" y="2392"/>
              <a:ext cx="192" cy="134"/>
            </a:xfrm>
            <a:prstGeom prst="rect">
              <a:avLst/>
            </a:prstGeom>
            <a:noFill/>
            <a:ln w="9525">
              <a:noFill/>
              <a:miter lim="800000"/>
              <a:headEnd/>
              <a:tailEnd/>
            </a:ln>
            <a:effec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809625"/>
              <a:r>
                <a:rPr lang="en-US" sz="1400" b="1">
                  <a:solidFill>
                    <a:srgbClr val="000000"/>
                  </a:solidFill>
                </a:rPr>
                <a:t>-0.2</a:t>
              </a:r>
            </a:p>
          </p:txBody>
        </p:sp>
        <p:sp>
          <p:nvSpPr>
            <p:cNvPr id="42" name="Line 399"/>
            <p:cNvSpPr>
              <a:spLocks noChangeShapeType="1"/>
            </p:cNvSpPr>
            <p:nvPr/>
          </p:nvSpPr>
          <p:spPr bwMode="auto">
            <a:xfrm flipH="1">
              <a:off x="3890" y="2325"/>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3" name="Line 400"/>
            <p:cNvSpPr>
              <a:spLocks noChangeShapeType="1"/>
            </p:cNvSpPr>
            <p:nvPr/>
          </p:nvSpPr>
          <p:spPr bwMode="auto">
            <a:xfrm flipH="1">
              <a:off x="3890" y="2187"/>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4" name="Rectangle 43"/>
            <p:cNvSpPr>
              <a:spLocks noChangeArrowheads="1"/>
            </p:cNvSpPr>
            <p:nvPr/>
          </p:nvSpPr>
          <p:spPr bwMode="auto">
            <a:xfrm>
              <a:off x="3697" y="2115"/>
              <a:ext cx="155" cy="134"/>
            </a:xfrm>
            <a:prstGeom prst="rect">
              <a:avLst/>
            </a:prstGeom>
            <a:noFill/>
            <a:ln w="9525">
              <a:noFill/>
              <a:miter lim="800000"/>
              <a:headEnd/>
              <a:tailEnd/>
            </a:ln>
            <a:effec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809625"/>
              <a:r>
                <a:rPr lang="en-US" sz="1400" b="1">
                  <a:solidFill>
                    <a:srgbClr val="000000"/>
                  </a:solidFill>
                </a:rPr>
                <a:t>0.0</a:t>
              </a:r>
            </a:p>
          </p:txBody>
        </p:sp>
        <p:sp>
          <p:nvSpPr>
            <p:cNvPr id="45" name="Line 402"/>
            <p:cNvSpPr>
              <a:spLocks noChangeShapeType="1"/>
            </p:cNvSpPr>
            <p:nvPr/>
          </p:nvSpPr>
          <p:spPr bwMode="auto">
            <a:xfrm flipH="1">
              <a:off x="3890" y="2049"/>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6" name="Line 403"/>
            <p:cNvSpPr>
              <a:spLocks noChangeShapeType="1"/>
            </p:cNvSpPr>
            <p:nvPr/>
          </p:nvSpPr>
          <p:spPr bwMode="auto">
            <a:xfrm flipH="1">
              <a:off x="3890" y="1911"/>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7" name="Rectangle 46"/>
            <p:cNvSpPr>
              <a:spLocks noChangeArrowheads="1"/>
            </p:cNvSpPr>
            <p:nvPr/>
          </p:nvSpPr>
          <p:spPr bwMode="auto">
            <a:xfrm>
              <a:off x="3697" y="1839"/>
              <a:ext cx="155" cy="134"/>
            </a:xfrm>
            <a:prstGeom prst="rect">
              <a:avLst/>
            </a:prstGeom>
            <a:noFill/>
            <a:ln w="9525">
              <a:noFill/>
              <a:miter lim="800000"/>
              <a:headEnd/>
              <a:tailEnd/>
            </a:ln>
            <a:effec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809625"/>
              <a:r>
                <a:rPr lang="en-US" sz="1400" b="1">
                  <a:solidFill>
                    <a:srgbClr val="000000"/>
                  </a:solidFill>
                </a:rPr>
                <a:t>0.2</a:t>
              </a:r>
            </a:p>
          </p:txBody>
        </p:sp>
        <p:sp>
          <p:nvSpPr>
            <p:cNvPr id="48" name="Line 405"/>
            <p:cNvSpPr>
              <a:spLocks noChangeShapeType="1"/>
            </p:cNvSpPr>
            <p:nvPr/>
          </p:nvSpPr>
          <p:spPr bwMode="auto">
            <a:xfrm flipH="1">
              <a:off x="3890" y="1773"/>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9" name="Line 406"/>
            <p:cNvSpPr>
              <a:spLocks noChangeShapeType="1"/>
            </p:cNvSpPr>
            <p:nvPr/>
          </p:nvSpPr>
          <p:spPr bwMode="auto">
            <a:xfrm flipH="1">
              <a:off x="3890" y="1634"/>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0" name="Rectangle 49"/>
            <p:cNvSpPr>
              <a:spLocks noChangeArrowheads="1"/>
            </p:cNvSpPr>
            <p:nvPr/>
          </p:nvSpPr>
          <p:spPr bwMode="auto">
            <a:xfrm>
              <a:off x="3697" y="1564"/>
              <a:ext cx="155" cy="134"/>
            </a:xfrm>
            <a:prstGeom prst="rect">
              <a:avLst/>
            </a:prstGeom>
            <a:noFill/>
            <a:ln w="9525">
              <a:noFill/>
              <a:miter lim="800000"/>
              <a:headEnd/>
              <a:tailEnd/>
            </a:ln>
            <a:effec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809625"/>
              <a:r>
                <a:rPr lang="en-US" sz="1400" b="1">
                  <a:solidFill>
                    <a:srgbClr val="000000"/>
                  </a:solidFill>
                </a:rPr>
                <a:t>0.4</a:t>
              </a:r>
            </a:p>
          </p:txBody>
        </p:sp>
        <p:sp>
          <p:nvSpPr>
            <p:cNvPr id="51" name="Line 408"/>
            <p:cNvSpPr>
              <a:spLocks noChangeShapeType="1"/>
            </p:cNvSpPr>
            <p:nvPr/>
          </p:nvSpPr>
          <p:spPr bwMode="auto">
            <a:xfrm flipH="1">
              <a:off x="3890" y="1496"/>
              <a:ext cx="60" cy="1"/>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2" name="Line 409"/>
            <p:cNvSpPr>
              <a:spLocks noChangeShapeType="1"/>
            </p:cNvSpPr>
            <p:nvPr/>
          </p:nvSpPr>
          <p:spPr bwMode="auto">
            <a:xfrm flipV="1">
              <a:off x="3886" y="1496"/>
              <a:ext cx="1" cy="62"/>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3" name="Line 410"/>
            <p:cNvSpPr>
              <a:spLocks noChangeShapeType="1"/>
            </p:cNvSpPr>
            <p:nvPr/>
          </p:nvSpPr>
          <p:spPr bwMode="auto">
            <a:xfrm flipV="1">
              <a:off x="4288" y="1496"/>
              <a:ext cx="1" cy="62"/>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4" name="Line 411"/>
            <p:cNvSpPr>
              <a:spLocks noChangeShapeType="1"/>
            </p:cNvSpPr>
            <p:nvPr/>
          </p:nvSpPr>
          <p:spPr bwMode="auto">
            <a:xfrm flipV="1">
              <a:off x="4687" y="1496"/>
              <a:ext cx="1" cy="62"/>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5" name="Line 412"/>
            <p:cNvSpPr>
              <a:spLocks noChangeShapeType="1"/>
            </p:cNvSpPr>
            <p:nvPr/>
          </p:nvSpPr>
          <p:spPr bwMode="auto">
            <a:xfrm flipV="1">
              <a:off x="5086" y="1496"/>
              <a:ext cx="1" cy="62"/>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6" name="Line 413"/>
            <p:cNvSpPr>
              <a:spLocks noChangeShapeType="1"/>
            </p:cNvSpPr>
            <p:nvPr/>
          </p:nvSpPr>
          <p:spPr bwMode="auto">
            <a:xfrm flipV="1">
              <a:off x="5486" y="1496"/>
              <a:ext cx="1" cy="62"/>
            </a:xfrm>
            <a:prstGeom prst="line">
              <a:avLst/>
            </a:prstGeom>
            <a:noFill/>
            <a:ln w="12700">
              <a:solidFill>
                <a:srgbClr val="000000"/>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7" name="Rectangle 56"/>
            <p:cNvSpPr>
              <a:spLocks noChangeArrowheads="1"/>
            </p:cNvSpPr>
            <p:nvPr/>
          </p:nvSpPr>
          <p:spPr bwMode="auto">
            <a:xfrm>
              <a:off x="4180" y="3605"/>
              <a:ext cx="213" cy="115"/>
            </a:xfrm>
            <a:prstGeom prst="rect">
              <a:avLst/>
            </a:prstGeom>
            <a:noFill/>
            <a:ln w="9525">
              <a:noFill/>
              <a:miter lim="800000"/>
              <a:headEnd/>
              <a:tailEnd/>
            </a:ln>
            <a:effec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809625"/>
              <a:r>
                <a:rPr lang="en-US" sz="1200" b="1">
                  <a:solidFill>
                    <a:srgbClr val="000000"/>
                  </a:solidFill>
                </a:rPr>
                <a:t>1999</a:t>
              </a:r>
            </a:p>
          </p:txBody>
        </p:sp>
        <p:grpSp>
          <p:nvGrpSpPr>
            <p:cNvPr id="58" name="Group 57"/>
            <p:cNvGrpSpPr>
              <a:grpSpLocks/>
            </p:cNvGrpSpPr>
            <p:nvPr/>
          </p:nvGrpSpPr>
          <p:grpSpPr bwMode="auto">
            <a:xfrm>
              <a:off x="4233" y="1703"/>
              <a:ext cx="126" cy="1868"/>
              <a:chOff x="4233" y="1703"/>
              <a:chExt cx="126" cy="1868"/>
            </a:xfrm>
          </p:grpSpPr>
          <p:sp>
            <p:nvSpPr>
              <p:cNvPr id="72" name="Line 416"/>
              <p:cNvSpPr>
                <a:spLocks noChangeShapeType="1"/>
              </p:cNvSpPr>
              <p:nvPr/>
            </p:nvSpPr>
            <p:spPr bwMode="auto">
              <a:xfrm>
                <a:off x="4356" y="3507"/>
                <a:ext cx="1" cy="63"/>
              </a:xfrm>
              <a:prstGeom prst="line">
                <a:avLst/>
              </a:prstGeom>
              <a:noFill/>
              <a:ln w="12700">
                <a:solidFill>
                  <a:schemeClr val="tx1"/>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73" name="Line 417"/>
              <p:cNvSpPr>
                <a:spLocks noChangeShapeType="1"/>
              </p:cNvSpPr>
              <p:nvPr/>
            </p:nvSpPr>
            <p:spPr bwMode="auto">
              <a:xfrm flipV="1">
                <a:off x="4296" y="1703"/>
                <a:ext cx="0" cy="472"/>
              </a:xfrm>
              <a:prstGeom prst="line">
                <a:avLst/>
              </a:prstGeom>
              <a:noFill/>
              <a:ln w="12700">
                <a:solidFill>
                  <a:schemeClr val="tx1"/>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74" name="Line 418"/>
              <p:cNvSpPr>
                <a:spLocks noChangeShapeType="1"/>
              </p:cNvSpPr>
              <p:nvPr/>
            </p:nvSpPr>
            <p:spPr bwMode="auto">
              <a:xfrm>
                <a:off x="4280" y="2175"/>
                <a:ext cx="31" cy="1"/>
              </a:xfrm>
              <a:prstGeom prst="line">
                <a:avLst/>
              </a:prstGeom>
              <a:noFill/>
              <a:ln w="12700">
                <a:solidFill>
                  <a:schemeClr val="tx1"/>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75" name="Line 419"/>
              <p:cNvSpPr>
                <a:spLocks noChangeShapeType="1"/>
              </p:cNvSpPr>
              <p:nvPr/>
            </p:nvSpPr>
            <p:spPr bwMode="auto">
              <a:xfrm>
                <a:off x="4280" y="1703"/>
                <a:ext cx="31" cy="1"/>
              </a:xfrm>
              <a:prstGeom prst="line">
                <a:avLst/>
              </a:prstGeom>
              <a:noFill/>
              <a:ln w="12700">
                <a:solidFill>
                  <a:schemeClr val="tx1"/>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76" name="Freeform 75"/>
              <p:cNvSpPr>
                <a:spLocks/>
              </p:cNvSpPr>
              <p:nvPr/>
            </p:nvSpPr>
            <p:spPr bwMode="auto">
              <a:xfrm>
                <a:off x="4233" y="1940"/>
                <a:ext cx="126" cy="1631"/>
              </a:xfrm>
              <a:custGeom>
                <a:avLst/>
                <a:gdLst/>
                <a:ahLst/>
                <a:cxnLst>
                  <a:cxn ang="0">
                    <a:pos x="0" y="1630"/>
                  </a:cxn>
                  <a:cxn ang="0">
                    <a:pos x="0" y="0"/>
                  </a:cxn>
                  <a:cxn ang="0">
                    <a:pos x="125" y="0"/>
                  </a:cxn>
                  <a:cxn ang="0">
                    <a:pos x="125" y="1630"/>
                  </a:cxn>
                  <a:cxn ang="0">
                    <a:pos x="0" y="1630"/>
                  </a:cxn>
                </a:cxnLst>
                <a:rect l="0" t="0" r="r" b="b"/>
                <a:pathLst>
                  <a:path w="126" h="1631">
                    <a:moveTo>
                      <a:pt x="0" y="1630"/>
                    </a:moveTo>
                    <a:lnTo>
                      <a:pt x="0" y="0"/>
                    </a:lnTo>
                    <a:lnTo>
                      <a:pt x="125" y="0"/>
                    </a:lnTo>
                    <a:lnTo>
                      <a:pt x="125" y="1630"/>
                    </a:lnTo>
                    <a:lnTo>
                      <a:pt x="0" y="1630"/>
                    </a:lnTo>
                  </a:path>
                </a:pathLst>
              </a:custGeom>
              <a:solidFill>
                <a:srgbClr val="42AAE4"/>
              </a:solidFill>
              <a:ln w="12700" cap="rnd" cmpd="sng">
                <a:solidFill>
                  <a:srgbClr val="42AAE4"/>
                </a:solidFill>
                <a:prstDash val="solid"/>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59" name="Group 58"/>
            <p:cNvGrpSpPr>
              <a:grpSpLocks/>
            </p:cNvGrpSpPr>
            <p:nvPr/>
          </p:nvGrpSpPr>
          <p:grpSpPr bwMode="auto">
            <a:xfrm>
              <a:off x="4626" y="2218"/>
              <a:ext cx="126" cy="1353"/>
              <a:chOff x="4626" y="2218"/>
              <a:chExt cx="126" cy="1353"/>
            </a:xfrm>
          </p:grpSpPr>
          <p:sp>
            <p:nvSpPr>
              <p:cNvPr id="67" name="Line 422"/>
              <p:cNvSpPr>
                <a:spLocks noChangeShapeType="1"/>
              </p:cNvSpPr>
              <p:nvPr/>
            </p:nvSpPr>
            <p:spPr bwMode="auto">
              <a:xfrm>
                <a:off x="4751" y="3507"/>
                <a:ext cx="1" cy="63"/>
              </a:xfrm>
              <a:prstGeom prst="line">
                <a:avLst/>
              </a:prstGeom>
              <a:noFill/>
              <a:ln w="12700">
                <a:solidFill>
                  <a:schemeClr val="tx1"/>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68" name="Line 423"/>
              <p:cNvSpPr>
                <a:spLocks noChangeShapeType="1"/>
              </p:cNvSpPr>
              <p:nvPr/>
            </p:nvSpPr>
            <p:spPr bwMode="auto">
              <a:xfrm flipV="1">
                <a:off x="4684" y="2218"/>
                <a:ext cx="1" cy="774"/>
              </a:xfrm>
              <a:prstGeom prst="line">
                <a:avLst/>
              </a:prstGeom>
              <a:noFill/>
              <a:ln w="12700">
                <a:solidFill>
                  <a:schemeClr val="tx1"/>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69" name="Line 424"/>
              <p:cNvSpPr>
                <a:spLocks noChangeShapeType="1"/>
              </p:cNvSpPr>
              <p:nvPr/>
            </p:nvSpPr>
            <p:spPr bwMode="auto">
              <a:xfrm>
                <a:off x="4673" y="2992"/>
                <a:ext cx="31" cy="1"/>
              </a:xfrm>
              <a:prstGeom prst="line">
                <a:avLst/>
              </a:prstGeom>
              <a:noFill/>
              <a:ln w="12700">
                <a:solidFill>
                  <a:schemeClr val="tx1"/>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70" name="Line 425"/>
              <p:cNvSpPr>
                <a:spLocks noChangeShapeType="1"/>
              </p:cNvSpPr>
              <p:nvPr/>
            </p:nvSpPr>
            <p:spPr bwMode="auto">
              <a:xfrm>
                <a:off x="4673" y="2218"/>
                <a:ext cx="31" cy="1"/>
              </a:xfrm>
              <a:prstGeom prst="line">
                <a:avLst/>
              </a:prstGeom>
              <a:noFill/>
              <a:ln w="12700">
                <a:solidFill>
                  <a:schemeClr val="tx1"/>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71" name="Freeform 70"/>
              <p:cNvSpPr>
                <a:spLocks/>
              </p:cNvSpPr>
              <p:nvPr/>
            </p:nvSpPr>
            <p:spPr bwMode="auto">
              <a:xfrm>
                <a:off x="4626" y="2605"/>
                <a:ext cx="126" cy="966"/>
              </a:xfrm>
              <a:custGeom>
                <a:avLst/>
                <a:gdLst/>
                <a:ahLst/>
                <a:cxnLst>
                  <a:cxn ang="0">
                    <a:pos x="0" y="965"/>
                  </a:cxn>
                  <a:cxn ang="0">
                    <a:pos x="0" y="0"/>
                  </a:cxn>
                  <a:cxn ang="0">
                    <a:pos x="125" y="0"/>
                  </a:cxn>
                  <a:cxn ang="0">
                    <a:pos x="125" y="965"/>
                  </a:cxn>
                  <a:cxn ang="0">
                    <a:pos x="0" y="965"/>
                  </a:cxn>
                </a:cxnLst>
                <a:rect l="0" t="0" r="r" b="b"/>
                <a:pathLst>
                  <a:path w="126" h="966">
                    <a:moveTo>
                      <a:pt x="0" y="965"/>
                    </a:moveTo>
                    <a:lnTo>
                      <a:pt x="0" y="0"/>
                    </a:lnTo>
                    <a:lnTo>
                      <a:pt x="125" y="0"/>
                    </a:lnTo>
                    <a:lnTo>
                      <a:pt x="125" y="965"/>
                    </a:lnTo>
                    <a:lnTo>
                      <a:pt x="0" y="965"/>
                    </a:lnTo>
                  </a:path>
                </a:pathLst>
              </a:custGeom>
              <a:solidFill>
                <a:srgbClr val="33CC33"/>
              </a:solidFill>
              <a:ln w="12700" cap="rnd" cmpd="sng">
                <a:solidFill>
                  <a:srgbClr val="33CC33"/>
                </a:solidFill>
                <a:prstDash val="solid"/>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60" name="Group 59"/>
            <p:cNvGrpSpPr>
              <a:grpSpLocks/>
            </p:cNvGrpSpPr>
            <p:nvPr/>
          </p:nvGrpSpPr>
          <p:grpSpPr bwMode="auto">
            <a:xfrm>
              <a:off x="5022" y="1946"/>
              <a:ext cx="125" cy="1625"/>
              <a:chOff x="5022" y="1946"/>
              <a:chExt cx="125" cy="1625"/>
            </a:xfrm>
          </p:grpSpPr>
          <p:sp>
            <p:nvSpPr>
              <p:cNvPr id="62" name="Line 428"/>
              <p:cNvSpPr>
                <a:spLocks noChangeShapeType="1"/>
              </p:cNvSpPr>
              <p:nvPr/>
            </p:nvSpPr>
            <p:spPr bwMode="auto">
              <a:xfrm>
                <a:off x="5146" y="3507"/>
                <a:ext cx="1" cy="63"/>
              </a:xfrm>
              <a:prstGeom prst="line">
                <a:avLst/>
              </a:prstGeom>
              <a:noFill/>
              <a:ln w="12700">
                <a:solidFill>
                  <a:schemeClr val="tx1"/>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63" name="Line 429"/>
              <p:cNvSpPr>
                <a:spLocks noChangeShapeType="1"/>
              </p:cNvSpPr>
              <p:nvPr/>
            </p:nvSpPr>
            <p:spPr bwMode="auto">
              <a:xfrm flipV="1">
                <a:off x="5080" y="1946"/>
                <a:ext cx="1" cy="454"/>
              </a:xfrm>
              <a:prstGeom prst="line">
                <a:avLst/>
              </a:prstGeom>
              <a:noFill/>
              <a:ln w="12700">
                <a:solidFill>
                  <a:schemeClr val="tx1"/>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64" name="Line 430"/>
              <p:cNvSpPr>
                <a:spLocks noChangeShapeType="1"/>
              </p:cNvSpPr>
              <p:nvPr/>
            </p:nvSpPr>
            <p:spPr bwMode="auto">
              <a:xfrm>
                <a:off x="5068" y="2400"/>
                <a:ext cx="32" cy="1"/>
              </a:xfrm>
              <a:prstGeom prst="line">
                <a:avLst/>
              </a:prstGeom>
              <a:noFill/>
              <a:ln w="12700">
                <a:solidFill>
                  <a:schemeClr val="tx1"/>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65" name="Line 431"/>
              <p:cNvSpPr>
                <a:spLocks noChangeShapeType="1"/>
              </p:cNvSpPr>
              <p:nvPr/>
            </p:nvSpPr>
            <p:spPr bwMode="auto">
              <a:xfrm>
                <a:off x="5068" y="1946"/>
                <a:ext cx="32" cy="1"/>
              </a:xfrm>
              <a:prstGeom prst="line">
                <a:avLst/>
              </a:prstGeom>
              <a:noFill/>
              <a:ln w="12700">
                <a:solidFill>
                  <a:schemeClr val="tx1"/>
                </a:solidFill>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66" name="Freeform 65"/>
              <p:cNvSpPr>
                <a:spLocks/>
              </p:cNvSpPr>
              <p:nvPr/>
            </p:nvSpPr>
            <p:spPr bwMode="auto">
              <a:xfrm>
                <a:off x="5022" y="2172"/>
                <a:ext cx="125" cy="1399"/>
              </a:xfrm>
              <a:custGeom>
                <a:avLst/>
                <a:gdLst/>
                <a:ahLst/>
                <a:cxnLst>
                  <a:cxn ang="0">
                    <a:pos x="0" y="1398"/>
                  </a:cxn>
                  <a:cxn ang="0">
                    <a:pos x="0" y="0"/>
                  </a:cxn>
                  <a:cxn ang="0">
                    <a:pos x="124" y="0"/>
                  </a:cxn>
                  <a:cxn ang="0">
                    <a:pos x="124" y="1398"/>
                  </a:cxn>
                  <a:cxn ang="0">
                    <a:pos x="0" y="1398"/>
                  </a:cxn>
                </a:cxnLst>
                <a:rect l="0" t="0" r="r" b="b"/>
                <a:pathLst>
                  <a:path w="125" h="1399">
                    <a:moveTo>
                      <a:pt x="0" y="1398"/>
                    </a:moveTo>
                    <a:lnTo>
                      <a:pt x="0" y="0"/>
                    </a:lnTo>
                    <a:lnTo>
                      <a:pt x="124" y="0"/>
                    </a:lnTo>
                    <a:lnTo>
                      <a:pt x="124" y="1398"/>
                    </a:lnTo>
                    <a:lnTo>
                      <a:pt x="0" y="1398"/>
                    </a:lnTo>
                  </a:path>
                </a:pathLst>
              </a:custGeom>
              <a:solidFill>
                <a:srgbClr val="FF0000"/>
              </a:solidFill>
              <a:ln w="12700" cap="rnd" cmpd="sng">
                <a:solidFill>
                  <a:srgbClr val="FF0000"/>
                </a:solidFill>
                <a:prstDash val="solid"/>
                <a:round/>
                <a:headEnd type="none" w="sm" len="sm"/>
                <a:tailEnd type="none" w="sm" len="sm"/>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sp>
          <p:nvSpPr>
            <p:cNvPr id="61" name="Rectangle 60"/>
            <p:cNvSpPr>
              <a:spLocks noChangeArrowheads="1"/>
            </p:cNvSpPr>
            <p:nvPr/>
          </p:nvSpPr>
          <p:spPr bwMode="auto">
            <a:xfrm rot="16200000">
              <a:off x="2525" y="2410"/>
              <a:ext cx="1885" cy="250"/>
            </a:xfrm>
            <a:prstGeom prst="rect">
              <a:avLst/>
            </a:prstGeom>
            <a:noFill/>
            <a:ln w="9525">
              <a:noFill/>
              <a:miter lim="800000"/>
              <a:headEnd/>
              <a:tailEnd/>
            </a:ln>
            <a:effectLst/>
          </p:spPr>
          <p:txBody>
            <a:bodyPr wrap="none" lIns="92075" tIns="46038" rIns="92075" bIns="46038">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000" b="1">
                  <a:solidFill>
                    <a:srgbClr val="000000"/>
                  </a:solidFill>
                </a:rPr>
                <a:t>Total Energy Residuals</a:t>
              </a:r>
            </a:p>
          </p:txBody>
        </p:sp>
      </p:grpSp>
      <p:pic>
        <p:nvPicPr>
          <p:cNvPr id="432" name="Picture 2" descr="http://branding.njit.edu/branding/image/logos/njit_rgb_139x75.gif"/>
          <p:cNvPicPr>
            <a:picLocks noChangeAspect="1" noChangeArrowheads="1"/>
          </p:cNvPicPr>
          <p:nvPr/>
        </p:nvPicPr>
        <p:blipFill>
          <a:blip r:embed="rId3" cstate="print"/>
          <a:srcRect/>
          <a:stretch>
            <a:fillRect/>
          </a:stretch>
        </p:blipFill>
        <p:spPr bwMode="auto">
          <a:xfrm>
            <a:off x="381000" y="5943600"/>
            <a:ext cx="1323975" cy="7143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19400" y="762000"/>
            <a:ext cx="6172200" cy="4114800"/>
          </a:xfrm>
        </p:spPr>
        <p:txBody>
          <a:bodyPr>
            <a:normAutofit fontScale="85000" lnSpcReduction="20000"/>
          </a:bodyPr>
          <a:lstStyle/>
          <a:p>
            <a:pPr marL="457200" lvl="0" algn="l">
              <a:lnSpc>
                <a:spcPct val="120000"/>
              </a:lnSpc>
              <a:spcBef>
                <a:spcPts val="0"/>
              </a:spcBef>
              <a:buClr>
                <a:srgbClr val="FFFF00"/>
              </a:buClr>
              <a:buSzPct val="100000"/>
            </a:pPr>
            <a:r>
              <a:rPr lang="en-US" sz="2000" b="1" u="sng" dirty="0" smtClean="0">
                <a:ln w="500">
                  <a:noFill/>
                </a:ln>
                <a:solidFill>
                  <a:srgbClr val="FFFF00"/>
                </a:solidFill>
                <a:latin typeface="Times New Roman" pitchFamily="18" charset="0"/>
                <a:cs typeface="Times New Roman" pitchFamily="18" charset="0"/>
              </a:rPr>
              <a:t>CRN Report</a:t>
            </a:r>
            <a:r>
              <a:rPr lang="en-US" sz="2000" b="1" dirty="0" smtClean="0">
                <a:solidFill>
                  <a:srgbClr val="FFFF00"/>
                </a:solidFill>
                <a:latin typeface="Times New Roman" pitchFamily="18" charset="0"/>
                <a:cs typeface="Times New Roman" pitchFamily="18" charset="0"/>
              </a:rPr>
              <a:t>: </a:t>
            </a:r>
            <a:r>
              <a:rPr lang="en-US" sz="2000" b="1" dirty="0" smtClean="0">
                <a:ln w="500">
                  <a:noFill/>
                </a:ln>
                <a:solidFill>
                  <a:srgbClr val="FFFF00"/>
                </a:solidFill>
                <a:latin typeface="Times New Roman" pitchFamily="18" charset="0"/>
                <a:cs typeface="Times New Roman" pitchFamily="18" charset="0"/>
              </a:rPr>
              <a:t>Protect Those Habitats  that </a:t>
            </a:r>
            <a:br>
              <a:rPr lang="en-US" sz="2000" b="1" dirty="0" smtClean="0">
                <a:ln w="500">
                  <a:noFill/>
                </a:ln>
                <a:solidFill>
                  <a:srgbClr val="FFFF00"/>
                </a:solidFill>
                <a:latin typeface="Times New Roman" pitchFamily="18" charset="0"/>
                <a:cs typeface="Times New Roman" pitchFamily="18" charset="0"/>
              </a:rPr>
            </a:br>
            <a:r>
              <a:rPr lang="en-US" sz="2000" b="1" dirty="0" smtClean="0">
                <a:ln w="500">
                  <a:noFill/>
                </a:ln>
                <a:solidFill>
                  <a:srgbClr val="FFFF00"/>
                </a:solidFill>
                <a:latin typeface="Times New Roman" pitchFamily="18" charset="0"/>
                <a:cs typeface="Times New Roman" pitchFamily="18" charset="0"/>
              </a:rPr>
              <a:t>                        Contribute to the Success of</a:t>
            </a:r>
            <a:br>
              <a:rPr lang="en-US" sz="2000" b="1" dirty="0" smtClean="0">
                <a:ln w="500">
                  <a:noFill/>
                </a:ln>
                <a:solidFill>
                  <a:srgbClr val="FFFF00"/>
                </a:solidFill>
                <a:latin typeface="Times New Roman" pitchFamily="18" charset="0"/>
                <a:cs typeface="Times New Roman" pitchFamily="18" charset="0"/>
              </a:rPr>
            </a:br>
            <a:r>
              <a:rPr lang="en-US" sz="2000" b="1" dirty="0" smtClean="0">
                <a:ln w="500">
                  <a:noFill/>
                </a:ln>
                <a:solidFill>
                  <a:srgbClr val="FFFF00"/>
                </a:solidFill>
                <a:latin typeface="Times New Roman" pitchFamily="18" charset="0"/>
                <a:cs typeface="Times New Roman" pitchFamily="18" charset="0"/>
              </a:rPr>
              <a:t>                        the Nation’s  Fisheries</a:t>
            </a:r>
            <a:br>
              <a:rPr lang="en-US" sz="2000" b="1" dirty="0" smtClean="0">
                <a:ln w="500">
                  <a:noFill/>
                </a:ln>
                <a:solidFill>
                  <a:srgbClr val="FFFF00"/>
                </a:solidFill>
                <a:latin typeface="Times New Roman" pitchFamily="18" charset="0"/>
                <a:cs typeface="Times New Roman" pitchFamily="18" charset="0"/>
              </a:rPr>
            </a:br>
            <a:r>
              <a:rPr lang="en-US" sz="2000" b="1" dirty="0" smtClean="0">
                <a:ln w="500">
                  <a:noFill/>
                </a:ln>
                <a:solidFill>
                  <a:srgbClr val="FFFF00"/>
                </a:solidFill>
                <a:latin typeface="Times New Roman" pitchFamily="18" charset="0"/>
                <a:cs typeface="Times New Roman" pitchFamily="18" charset="0"/>
              </a:rPr>
              <a:t>                </a:t>
            </a:r>
            <a:br>
              <a:rPr lang="en-US" sz="2000" b="1" dirty="0" smtClean="0">
                <a:ln w="500">
                  <a:noFill/>
                </a:ln>
                <a:solidFill>
                  <a:srgbClr val="FFFF00"/>
                </a:solidFill>
                <a:latin typeface="Times New Roman" pitchFamily="18" charset="0"/>
                <a:cs typeface="Times New Roman" pitchFamily="18" charset="0"/>
              </a:rPr>
            </a:br>
            <a:r>
              <a:rPr lang="en-US" sz="2000" b="1" u="sng" dirty="0" smtClean="0">
                <a:ln w="500">
                  <a:noFill/>
                </a:ln>
                <a:solidFill>
                  <a:srgbClr val="FFFF00"/>
                </a:solidFill>
                <a:latin typeface="Times New Roman" pitchFamily="18" charset="0"/>
                <a:cs typeface="Times New Roman" pitchFamily="18" charset="0"/>
              </a:rPr>
              <a:t>ISSUE</a:t>
            </a:r>
            <a:r>
              <a:rPr lang="en-US" sz="2000" b="1" dirty="0" smtClean="0">
                <a:ln w="500">
                  <a:noFill/>
                </a:ln>
                <a:solidFill>
                  <a:srgbClr val="FFFF00"/>
                </a:solidFill>
                <a:latin typeface="Times New Roman" pitchFamily="18" charset="0"/>
                <a:cs typeface="Times New Roman" pitchFamily="18" charset="0"/>
              </a:rPr>
              <a:t>: </a:t>
            </a:r>
            <a:r>
              <a:rPr lang="en-US" sz="2000" b="1" dirty="0" smtClean="0">
                <a:solidFill>
                  <a:srgbClr val="FFFF00"/>
                </a:solidFill>
                <a:latin typeface="Times New Roman" pitchFamily="18" charset="0"/>
                <a:cs typeface="Times New Roman" pitchFamily="18" charset="0"/>
              </a:rPr>
              <a:t>Ecosystems are Already Significantly</a:t>
            </a:r>
          </a:p>
          <a:p>
            <a:pPr marL="457200" lvl="0" algn="l">
              <a:lnSpc>
                <a:spcPct val="120000"/>
              </a:lnSpc>
              <a:spcBef>
                <a:spcPts val="0"/>
              </a:spcBef>
              <a:buClr>
                <a:srgbClr val="FFFF00"/>
              </a:buClr>
              <a:buSzPct val="100000"/>
            </a:pPr>
            <a:r>
              <a:rPr lang="en-US" sz="2000" b="1" dirty="0" smtClean="0">
                <a:solidFill>
                  <a:srgbClr val="FFFF00"/>
                </a:solidFill>
                <a:latin typeface="Times New Roman" pitchFamily="18" charset="0"/>
                <a:cs typeface="Times New Roman" pitchFamily="18" charset="0"/>
              </a:rPr>
              <a:t>              Impacted by Climate Change: Large-scale</a:t>
            </a:r>
          </a:p>
          <a:p>
            <a:pPr marL="457200" lvl="0" algn="l">
              <a:lnSpc>
                <a:spcPct val="120000"/>
              </a:lnSpc>
              <a:spcBef>
                <a:spcPts val="0"/>
              </a:spcBef>
              <a:buClr>
                <a:srgbClr val="FFFF00"/>
              </a:buClr>
              <a:buSzPct val="100000"/>
            </a:pPr>
            <a:r>
              <a:rPr lang="en-US" sz="2000" b="1" dirty="0" smtClean="0">
                <a:solidFill>
                  <a:srgbClr val="FFFF00"/>
                </a:solidFill>
                <a:latin typeface="Times New Roman" pitchFamily="18" charset="0"/>
                <a:cs typeface="Times New Roman" pitchFamily="18" charset="0"/>
              </a:rPr>
              <a:t>              Shifts in the Success of  </a:t>
            </a:r>
            <a:r>
              <a:rPr lang="en-US" sz="2000" b="1" u="sng" dirty="0" smtClean="0">
                <a:solidFill>
                  <a:srgbClr val="FFFF00"/>
                </a:solidFill>
                <a:latin typeface="Times New Roman" pitchFamily="18" charset="0"/>
                <a:cs typeface="Times New Roman" pitchFamily="18" charset="0"/>
              </a:rPr>
              <a:t>INVASIVE SPECIES</a:t>
            </a:r>
            <a:r>
              <a:rPr lang="en-US" sz="2000" b="1" dirty="0" smtClean="0">
                <a:solidFill>
                  <a:srgbClr val="FFFF00"/>
                </a:solidFill>
                <a:latin typeface="Times New Roman" pitchFamily="18" charset="0"/>
                <a:cs typeface="Times New Roman" pitchFamily="18" charset="0"/>
              </a:rPr>
              <a:t>, and</a:t>
            </a:r>
          </a:p>
          <a:p>
            <a:pPr marL="457200" lvl="0" algn="l">
              <a:lnSpc>
                <a:spcPct val="120000"/>
              </a:lnSpc>
              <a:spcBef>
                <a:spcPts val="0"/>
              </a:spcBef>
              <a:buClr>
                <a:srgbClr val="FFFF00"/>
              </a:buClr>
              <a:buSzPct val="100000"/>
            </a:pPr>
            <a:r>
              <a:rPr lang="en-US" sz="2000" b="1" dirty="0" smtClean="0">
                <a:solidFill>
                  <a:srgbClr val="FFFF00"/>
                </a:solidFill>
                <a:latin typeface="Times New Roman" pitchFamily="18" charset="0"/>
                <a:cs typeface="Times New Roman" pitchFamily="18" charset="0"/>
              </a:rPr>
              <a:t>              Habitat Loss</a:t>
            </a:r>
          </a:p>
          <a:p>
            <a:pPr algn="l"/>
            <a:r>
              <a:rPr lang="en-US" sz="2000" b="1" dirty="0" smtClean="0">
                <a:ln w="500">
                  <a:noFill/>
                </a:ln>
                <a:solidFill>
                  <a:srgbClr val="FFFF00"/>
                </a:solidFill>
                <a:latin typeface="Times New Roman" pitchFamily="18" charset="0"/>
                <a:cs typeface="Times New Roman" pitchFamily="18" charset="0"/>
              </a:rPr>
              <a:t/>
            </a:r>
            <a:br>
              <a:rPr lang="en-US" sz="2000" b="1" dirty="0" smtClean="0">
                <a:ln w="500">
                  <a:noFill/>
                </a:ln>
                <a:solidFill>
                  <a:srgbClr val="FFFF00"/>
                </a:solidFill>
                <a:latin typeface="Times New Roman" pitchFamily="18" charset="0"/>
                <a:cs typeface="Times New Roman" pitchFamily="18" charset="0"/>
              </a:rPr>
            </a:br>
            <a:r>
              <a:rPr lang="en-US" sz="2000" b="1" dirty="0" smtClean="0">
                <a:ln w="500">
                  <a:noFill/>
                </a:ln>
                <a:solidFill>
                  <a:srgbClr val="FFFF00"/>
                </a:solidFill>
                <a:latin typeface="Times New Roman" pitchFamily="18" charset="0"/>
                <a:cs typeface="Times New Roman" pitchFamily="18" charset="0"/>
              </a:rPr>
              <a:t/>
            </a:r>
            <a:br>
              <a:rPr lang="en-US" sz="2000" b="1" dirty="0" smtClean="0">
                <a:ln w="500">
                  <a:noFill/>
                </a:ln>
                <a:solidFill>
                  <a:srgbClr val="FFFF00"/>
                </a:solidFill>
                <a:latin typeface="Times New Roman" pitchFamily="18" charset="0"/>
                <a:cs typeface="Times New Roman" pitchFamily="18" charset="0"/>
              </a:rPr>
            </a:br>
            <a:r>
              <a:rPr lang="en-US" sz="2000" b="1" dirty="0" smtClean="0">
                <a:ln w="500">
                  <a:noFill/>
                </a:ln>
                <a:solidFill>
                  <a:srgbClr val="FFFF00"/>
                </a:solidFill>
                <a:latin typeface="Times New Roman" pitchFamily="18" charset="0"/>
                <a:cs typeface="Times New Roman" pitchFamily="18" charset="0"/>
              </a:rPr>
              <a:t>        </a:t>
            </a:r>
            <a:r>
              <a:rPr lang="en-US" sz="2000" b="1" u="sng" dirty="0" smtClean="0">
                <a:ln w="500">
                  <a:noFill/>
                </a:ln>
                <a:solidFill>
                  <a:srgbClr val="FFFF00"/>
                </a:solidFill>
                <a:latin typeface="Times New Roman" pitchFamily="18" charset="0"/>
                <a:cs typeface="Times New Roman" pitchFamily="18" charset="0"/>
              </a:rPr>
              <a:t>GOAL</a:t>
            </a:r>
            <a:r>
              <a:rPr lang="en-US" sz="2000" b="1" dirty="0" smtClean="0">
                <a:ln w="500">
                  <a:noFill/>
                </a:ln>
                <a:solidFill>
                  <a:srgbClr val="FFFF00"/>
                </a:solidFill>
                <a:latin typeface="Times New Roman" pitchFamily="18" charset="0"/>
                <a:cs typeface="Times New Roman" pitchFamily="18" charset="0"/>
              </a:rPr>
              <a:t>:  Evaluate Impacts of Invasive Species on</a:t>
            </a:r>
          </a:p>
          <a:p>
            <a:pPr algn="l"/>
            <a:r>
              <a:rPr lang="en-US" sz="2000" b="1" dirty="0" smtClean="0">
                <a:ln w="500">
                  <a:noFill/>
                </a:ln>
                <a:solidFill>
                  <a:srgbClr val="FFFF00"/>
                </a:solidFill>
                <a:latin typeface="Times New Roman" pitchFamily="18" charset="0"/>
                <a:cs typeface="Times New Roman" pitchFamily="18" charset="0"/>
              </a:rPr>
              <a:t>                       Marsh Processes and Function that Support</a:t>
            </a:r>
          </a:p>
          <a:p>
            <a:pPr algn="l"/>
            <a:r>
              <a:rPr lang="en-US" sz="2000" b="1" dirty="0" smtClean="0">
                <a:ln w="500">
                  <a:noFill/>
                </a:ln>
                <a:solidFill>
                  <a:srgbClr val="FFFF00"/>
                </a:solidFill>
                <a:latin typeface="Times New Roman" pitchFamily="18" charset="0"/>
                <a:cs typeface="Times New Roman" pitchFamily="18" charset="0"/>
              </a:rPr>
              <a:t>                       Secondary Production of Fish and Shellfish</a:t>
            </a:r>
            <a:r>
              <a:rPr lang="en-US" sz="2000" b="1" dirty="0" smtClean="0"/>
              <a:t/>
            </a:r>
            <a:br>
              <a:rPr lang="en-US" sz="2000" b="1" dirty="0" smtClean="0"/>
            </a:br>
            <a:r>
              <a:rPr lang="en-US" sz="2000" b="1" dirty="0" smtClean="0">
                <a:ln w="500">
                  <a:noFill/>
                </a:ln>
                <a:solidFill>
                  <a:srgbClr val="FFFF00"/>
                </a:solidFill>
                <a:latin typeface="Times New Roman" pitchFamily="18" charset="0"/>
                <a:cs typeface="Times New Roman" pitchFamily="18" charset="0"/>
              </a:rPr>
              <a:t/>
            </a:r>
            <a:br>
              <a:rPr lang="en-US" sz="2000" b="1" dirty="0" smtClean="0">
                <a:ln w="500">
                  <a:noFill/>
                </a:ln>
                <a:solidFill>
                  <a:srgbClr val="FFFF00"/>
                </a:solidFill>
                <a:latin typeface="Times New Roman" pitchFamily="18" charset="0"/>
                <a:cs typeface="Times New Roman" pitchFamily="18" charset="0"/>
              </a:rPr>
            </a:br>
            <a:endParaRPr lang="en-US" b="1" dirty="0"/>
          </a:p>
        </p:txBody>
      </p:sp>
      <p:pic>
        <p:nvPicPr>
          <p:cNvPr id="4" name="Picture 1028" descr="S:\TRANSFER\Site Graphics\99 Status Alloway Creek\acw96-5.jpg"/>
          <p:cNvPicPr>
            <a:picLocks noChangeAspect="1" noChangeArrowheads="1"/>
          </p:cNvPicPr>
          <p:nvPr/>
        </p:nvPicPr>
        <p:blipFill>
          <a:blip r:embed="rId2" cstate="print"/>
          <a:srcRect/>
          <a:stretch>
            <a:fillRect/>
          </a:stretch>
        </p:blipFill>
        <p:spPr bwMode="auto">
          <a:xfrm>
            <a:off x="228600" y="4038600"/>
            <a:ext cx="2286000" cy="1619250"/>
          </a:xfrm>
          <a:prstGeom prst="rect">
            <a:avLst/>
          </a:prstGeom>
          <a:noFill/>
          <a:ln w="9525">
            <a:noFill/>
            <a:miter lim="800000"/>
            <a:headEnd/>
            <a:tailEnd/>
          </a:ln>
        </p:spPr>
      </p:pic>
      <p:pic>
        <p:nvPicPr>
          <p:cNvPr id="5" name="Picture 5"/>
          <p:cNvPicPr preferRelativeResize="0">
            <a:picLocks noChangeAspect="1" noChangeArrowheads="1"/>
          </p:cNvPicPr>
          <p:nvPr/>
        </p:nvPicPr>
        <p:blipFill>
          <a:blip r:embed="rId3" cstate="print"/>
          <a:srcRect/>
          <a:stretch>
            <a:fillRect/>
          </a:stretch>
        </p:blipFill>
        <p:spPr bwMode="auto">
          <a:xfrm>
            <a:off x="152400" y="2286000"/>
            <a:ext cx="2468563" cy="1600200"/>
          </a:xfrm>
          <a:prstGeom prst="rect">
            <a:avLst/>
          </a:prstGeom>
          <a:noFill/>
          <a:ln w="28575">
            <a:solidFill>
              <a:schemeClr val="tx1"/>
            </a:solidFill>
            <a:miter lim="800000"/>
            <a:headEnd/>
            <a:tailEnd/>
          </a:ln>
        </p:spPr>
      </p:pic>
      <p:pic>
        <p:nvPicPr>
          <p:cNvPr id="6" name="Picture 2" descr="C:\Marsha Share\Work for Mike Weinstein\Phrag PIX  for MPW PPT\Phrag1.jpg"/>
          <p:cNvPicPr>
            <a:picLocks noChangeAspect="1" noChangeArrowheads="1"/>
          </p:cNvPicPr>
          <p:nvPr/>
        </p:nvPicPr>
        <p:blipFill>
          <a:blip r:embed="rId4" cstate="print"/>
          <a:srcRect/>
          <a:stretch>
            <a:fillRect/>
          </a:stretch>
        </p:blipFill>
        <p:spPr bwMode="auto">
          <a:xfrm>
            <a:off x="838200" y="66184"/>
            <a:ext cx="969963" cy="2067416"/>
          </a:xfrm>
          <a:prstGeom prst="rect">
            <a:avLst/>
          </a:prstGeom>
          <a:noFill/>
          <a:ln w="9525">
            <a:noFill/>
            <a:miter lim="800000"/>
            <a:headEnd/>
            <a:tailEnd/>
          </a:ln>
        </p:spPr>
      </p:pic>
      <p:pic>
        <p:nvPicPr>
          <p:cNvPr id="7" name="Picture 2" descr="http://branding.njit.edu/branding/image/logos/njit_rgb_139x75.gif"/>
          <p:cNvPicPr>
            <a:picLocks noChangeAspect="1" noChangeArrowheads="1"/>
          </p:cNvPicPr>
          <p:nvPr/>
        </p:nvPicPr>
        <p:blipFill>
          <a:blip r:embed="rId5" cstate="print"/>
          <a:srcRect/>
          <a:stretch>
            <a:fillRect/>
          </a:stretch>
        </p:blipFill>
        <p:spPr bwMode="auto">
          <a:xfrm>
            <a:off x="152400" y="5943600"/>
            <a:ext cx="1323975" cy="714375"/>
          </a:xfrm>
          <a:prstGeom prst="rect">
            <a:avLst/>
          </a:prstGeom>
          <a:noFill/>
        </p:spPr>
      </p:pic>
      <p:pic>
        <p:nvPicPr>
          <p:cNvPr id="34818" name="Picture 2" descr="C:\Users\Public\Downloads\Pictures\untitled (2).bmp"/>
          <p:cNvPicPr>
            <a:picLocks noChangeAspect="1" noChangeArrowheads="1"/>
          </p:cNvPicPr>
          <p:nvPr/>
        </p:nvPicPr>
        <p:blipFill>
          <a:blip r:embed="rId6" cstate="print"/>
          <a:srcRect/>
          <a:stretch>
            <a:fillRect/>
          </a:stretch>
        </p:blipFill>
        <p:spPr bwMode="auto">
          <a:xfrm>
            <a:off x="3124200" y="4572000"/>
            <a:ext cx="2466975" cy="1847850"/>
          </a:xfrm>
          <a:prstGeom prst="rect">
            <a:avLst/>
          </a:prstGeom>
          <a:noFill/>
        </p:spPr>
      </p:pic>
      <p:pic>
        <p:nvPicPr>
          <p:cNvPr id="34819" name="Picture 3" descr="C:\Users\Public\Downloads\Pictures\slide08.jpg"/>
          <p:cNvPicPr>
            <a:picLocks noChangeAspect="1" noChangeArrowheads="1"/>
          </p:cNvPicPr>
          <p:nvPr/>
        </p:nvPicPr>
        <p:blipFill>
          <a:blip r:embed="rId7" cstate="print"/>
          <a:srcRect/>
          <a:stretch>
            <a:fillRect/>
          </a:stretch>
        </p:blipFill>
        <p:spPr bwMode="auto">
          <a:xfrm>
            <a:off x="5867400" y="4572000"/>
            <a:ext cx="2830970" cy="1828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randing.njit.edu/branding/image/logos/njit_rgb_139x75.gif"/>
          <p:cNvPicPr>
            <a:picLocks noChangeAspect="1" noChangeArrowheads="1"/>
          </p:cNvPicPr>
          <p:nvPr/>
        </p:nvPicPr>
        <p:blipFill>
          <a:blip r:embed="rId3" cstate="print"/>
          <a:srcRect/>
          <a:stretch>
            <a:fillRect/>
          </a:stretch>
        </p:blipFill>
        <p:spPr bwMode="auto">
          <a:xfrm>
            <a:off x="381000" y="5943600"/>
            <a:ext cx="1323975" cy="714375"/>
          </a:xfrm>
          <a:prstGeom prst="rect">
            <a:avLst/>
          </a:prstGeom>
          <a:noFill/>
        </p:spPr>
      </p:pic>
      <p:pic>
        <p:nvPicPr>
          <p:cNvPr id="5" name="Picture 1028" descr="S:\TRANSFER\Site Graphics\99 Status Alloway Creek\acw96-5.jpg"/>
          <p:cNvPicPr>
            <a:picLocks noChangeAspect="1" noChangeArrowheads="1"/>
          </p:cNvPicPr>
          <p:nvPr/>
        </p:nvPicPr>
        <p:blipFill>
          <a:blip r:embed="rId4" cstate="print"/>
          <a:srcRect/>
          <a:stretch>
            <a:fillRect/>
          </a:stretch>
        </p:blipFill>
        <p:spPr bwMode="auto">
          <a:xfrm>
            <a:off x="228600" y="457200"/>
            <a:ext cx="2286000" cy="1619250"/>
          </a:xfrm>
          <a:prstGeom prst="rect">
            <a:avLst/>
          </a:prstGeom>
          <a:noFill/>
          <a:ln w="9525">
            <a:noFill/>
            <a:miter lim="800000"/>
            <a:headEnd/>
            <a:tailEnd/>
          </a:ln>
        </p:spPr>
      </p:pic>
      <p:pic>
        <p:nvPicPr>
          <p:cNvPr id="8" name="Picture 6" descr="C:\Users\Public\Downloads\Pictures\Fish Pictures\Fundulus.jpg"/>
          <p:cNvPicPr>
            <a:picLocks noChangeAspect="1" noChangeArrowheads="1"/>
          </p:cNvPicPr>
          <p:nvPr/>
        </p:nvPicPr>
        <p:blipFill>
          <a:blip r:embed="rId5" cstate="print"/>
          <a:srcRect/>
          <a:stretch>
            <a:fillRect/>
          </a:stretch>
        </p:blipFill>
        <p:spPr bwMode="auto">
          <a:xfrm>
            <a:off x="228600" y="2209800"/>
            <a:ext cx="1836738" cy="1185863"/>
          </a:xfrm>
          <a:prstGeom prst="rect">
            <a:avLst/>
          </a:prstGeom>
          <a:noFill/>
          <a:ln w="9525">
            <a:noFill/>
            <a:miter lim="800000"/>
            <a:headEnd/>
            <a:tailEnd/>
          </a:ln>
        </p:spPr>
      </p:pic>
      <p:grpSp>
        <p:nvGrpSpPr>
          <p:cNvPr id="9" name="Group 8"/>
          <p:cNvGrpSpPr>
            <a:grpSpLocks noChangeAspect="1"/>
          </p:cNvGrpSpPr>
          <p:nvPr/>
        </p:nvGrpSpPr>
        <p:grpSpPr bwMode="auto">
          <a:xfrm>
            <a:off x="3048000" y="152400"/>
            <a:ext cx="2209800" cy="2516188"/>
            <a:chOff x="1920" y="96"/>
            <a:chExt cx="1500" cy="1708"/>
          </a:xfrm>
        </p:grpSpPr>
        <p:sp>
          <p:nvSpPr>
            <p:cNvPr id="10" name="AutoShape 7"/>
            <p:cNvSpPr>
              <a:spLocks noChangeAspect="1" noChangeArrowheads="1" noTextEdit="1"/>
            </p:cNvSpPr>
            <p:nvPr/>
          </p:nvSpPr>
          <p:spPr bwMode="auto">
            <a:xfrm>
              <a:off x="1920" y="96"/>
              <a:ext cx="1500" cy="1708"/>
            </a:xfrm>
            <a:prstGeom prst="rect">
              <a:avLst/>
            </a:prstGeom>
            <a:solidFill>
              <a:schemeClr val="bg1"/>
            </a:solidFill>
            <a:ln w="9525">
              <a:noFill/>
              <a:miter lim="800000"/>
              <a:headEnd/>
              <a:tailEnd/>
            </a:ln>
          </p:spPr>
          <p:txBody>
            <a:bodyPr/>
            <a:lstStyle/>
            <a:p>
              <a:endParaRPr lang="en-US"/>
            </a:p>
          </p:txBody>
        </p:sp>
        <p:grpSp>
          <p:nvGrpSpPr>
            <p:cNvPr id="11" name="Group 209"/>
            <p:cNvGrpSpPr>
              <a:grpSpLocks/>
            </p:cNvGrpSpPr>
            <p:nvPr/>
          </p:nvGrpSpPr>
          <p:grpSpPr bwMode="auto">
            <a:xfrm>
              <a:off x="1976" y="157"/>
              <a:ext cx="1137" cy="1600"/>
              <a:chOff x="1976" y="157"/>
              <a:chExt cx="1137" cy="1600"/>
            </a:xfrm>
          </p:grpSpPr>
          <p:sp>
            <p:nvSpPr>
              <p:cNvPr id="101" name="Rectangle 9"/>
              <p:cNvSpPr>
                <a:spLocks noChangeArrowheads="1"/>
              </p:cNvSpPr>
              <p:nvPr/>
            </p:nvSpPr>
            <p:spPr bwMode="auto">
              <a:xfrm>
                <a:off x="2227" y="157"/>
                <a:ext cx="877" cy="128"/>
              </a:xfrm>
              <a:prstGeom prst="rect">
                <a:avLst/>
              </a:prstGeom>
              <a:noFill/>
              <a:ln w="9525">
                <a:noFill/>
                <a:miter lim="800000"/>
                <a:headEnd/>
                <a:tailEnd/>
              </a:ln>
            </p:spPr>
            <p:txBody>
              <a:bodyPr wrap="none" lIns="0" tIns="0" rIns="0" bIns="0">
                <a:spAutoFit/>
              </a:bodyPr>
              <a:lstStyle/>
              <a:p>
                <a:r>
                  <a:rPr lang="en-US" sz="1100">
                    <a:solidFill>
                      <a:srgbClr val="000000"/>
                    </a:solidFill>
                  </a:rPr>
                  <a:t>Dry Weight by Location</a:t>
                </a:r>
                <a:endParaRPr lang="en-US"/>
              </a:p>
            </p:txBody>
          </p:sp>
          <p:sp>
            <p:nvSpPr>
              <p:cNvPr id="102" name="Line 10"/>
              <p:cNvSpPr>
                <a:spLocks noChangeShapeType="1"/>
              </p:cNvSpPr>
              <p:nvPr/>
            </p:nvSpPr>
            <p:spPr bwMode="auto">
              <a:xfrm>
                <a:off x="2121" y="1562"/>
                <a:ext cx="928" cy="1"/>
              </a:xfrm>
              <a:prstGeom prst="line">
                <a:avLst/>
              </a:prstGeom>
              <a:noFill/>
              <a:ln w="4">
                <a:solidFill>
                  <a:srgbClr val="000000"/>
                </a:solidFill>
                <a:round/>
                <a:headEnd/>
                <a:tailEnd/>
              </a:ln>
            </p:spPr>
            <p:txBody>
              <a:bodyPr/>
              <a:lstStyle/>
              <a:p>
                <a:endParaRPr lang="en-US"/>
              </a:p>
            </p:txBody>
          </p:sp>
          <p:sp>
            <p:nvSpPr>
              <p:cNvPr id="103" name="Line 11"/>
              <p:cNvSpPr>
                <a:spLocks noChangeShapeType="1"/>
              </p:cNvSpPr>
              <p:nvPr/>
            </p:nvSpPr>
            <p:spPr bwMode="auto">
              <a:xfrm>
                <a:off x="2121" y="1529"/>
                <a:ext cx="1" cy="33"/>
              </a:xfrm>
              <a:prstGeom prst="line">
                <a:avLst/>
              </a:prstGeom>
              <a:noFill/>
              <a:ln w="4">
                <a:solidFill>
                  <a:srgbClr val="000000"/>
                </a:solidFill>
                <a:round/>
                <a:headEnd/>
                <a:tailEnd/>
              </a:ln>
            </p:spPr>
            <p:txBody>
              <a:bodyPr/>
              <a:lstStyle/>
              <a:p>
                <a:endParaRPr lang="en-US"/>
              </a:p>
            </p:txBody>
          </p:sp>
          <p:sp>
            <p:nvSpPr>
              <p:cNvPr id="104" name="Rectangle 12"/>
              <p:cNvSpPr>
                <a:spLocks noChangeArrowheads="1"/>
              </p:cNvSpPr>
              <p:nvPr/>
            </p:nvSpPr>
            <p:spPr bwMode="auto">
              <a:xfrm>
                <a:off x="2090" y="1581"/>
                <a:ext cx="95" cy="96"/>
              </a:xfrm>
              <a:prstGeom prst="rect">
                <a:avLst/>
              </a:prstGeom>
              <a:noFill/>
              <a:ln w="9525">
                <a:noFill/>
                <a:miter lim="800000"/>
                <a:headEnd/>
                <a:tailEnd/>
              </a:ln>
            </p:spPr>
            <p:txBody>
              <a:bodyPr wrap="none" lIns="0" tIns="0" rIns="0" bIns="0">
                <a:spAutoFit/>
              </a:bodyPr>
              <a:lstStyle/>
              <a:p>
                <a:r>
                  <a:rPr lang="en-US" sz="900">
                    <a:solidFill>
                      <a:srgbClr val="000000"/>
                    </a:solidFill>
                  </a:rPr>
                  <a:t>20</a:t>
                </a:r>
                <a:endParaRPr lang="en-US"/>
              </a:p>
            </p:txBody>
          </p:sp>
          <p:sp>
            <p:nvSpPr>
              <p:cNvPr id="105" name="Line 13"/>
              <p:cNvSpPr>
                <a:spLocks noChangeShapeType="1"/>
              </p:cNvSpPr>
              <p:nvPr/>
            </p:nvSpPr>
            <p:spPr bwMode="auto">
              <a:xfrm>
                <a:off x="2276" y="1529"/>
                <a:ext cx="1" cy="33"/>
              </a:xfrm>
              <a:prstGeom prst="line">
                <a:avLst/>
              </a:prstGeom>
              <a:noFill/>
              <a:ln w="4">
                <a:solidFill>
                  <a:srgbClr val="000000"/>
                </a:solidFill>
                <a:round/>
                <a:headEnd/>
                <a:tailEnd/>
              </a:ln>
            </p:spPr>
            <p:txBody>
              <a:bodyPr/>
              <a:lstStyle/>
              <a:p>
                <a:endParaRPr lang="en-US"/>
              </a:p>
            </p:txBody>
          </p:sp>
          <p:sp>
            <p:nvSpPr>
              <p:cNvPr id="106" name="Rectangle 14"/>
              <p:cNvSpPr>
                <a:spLocks noChangeArrowheads="1"/>
              </p:cNvSpPr>
              <p:nvPr/>
            </p:nvSpPr>
            <p:spPr bwMode="auto">
              <a:xfrm>
                <a:off x="2245" y="1581"/>
                <a:ext cx="95" cy="96"/>
              </a:xfrm>
              <a:prstGeom prst="rect">
                <a:avLst/>
              </a:prstGeom>
              <a:noFill/>
              <a:ln w="9525">
                <a:noFill/>
                <a:miter lim="800000"/>
                <a:headEnd/>
                <a:tailEnd/>
              </a:ln>
            </p:spPr>
            <p:txBody>
              <a:bodyPr wrap="none" lIns="0" tIns="0" rIns="0" bIns="0">
                <a:spAutoFit/>
              </a:bodyPr>
              <a:lstStyle/>
              <a:p>
                <a:r>
                  <a:rPr lang="en-US" sz="900">
                    <a:solidFill>
                      <a:srgbClr val="000000"/>
                    </a:solidFill>
                  </a:rPr>
                  <a:t>30</a:t>
                </a:r>
                <a:endParaRPr lang="en-US"/>
              </a:p>
            </p:txBody>
          </p:sp>
          <p:sp>
            <p:nvSpPr>
              <p:cNvPr id="107" name="Line 15"/>
              <p:cNvSpPr>
                <a:spLocks noChangeShapeType="1"/>
              </p:cNvSpPr>
              <p:nvPr/>
            </p:nvSpPr>
            <p:spPr bwMode="auto">
              <a:xfrm>
                <a:off x="2430" y="1529"/>
                <a:ext cx="1" cy="33"/>
              </a:xfrm>
              <a:prstGeom prst="line">
                <a:avLst/>
              </a:prstGeom>
              <a:noFill/>
              <a:ln w="4">
                <a:solidFill>
                  <a:srgbClr val="000000"/>
                </a:solidFill>
                <a:round/>
                <a:headEnd/>
                <a:tailEnd/>
              </a:ln>
            </p:spPr>
            <p:txBody>
              <a:bodyPr/>
              <a:lstStyle/>
              <a:p>
                <a:endParaRPr lang="en-US"/>
              </a:p>
            </p:txBody>
          </p:sp>
          <p:sp>
            <p:nvSpPr>
              <p:cNvPr id="108" name="Rectangle 16"/>
              <p:cNvSpPr>
                <a:spLocks noChangeArrowheads="1"/>
              </p:cNvSpPr>
              <p:nvPr/>
            </p:nvSpPr>
            <p:spPr bwMode="auto">
              <a:xfrm>
                <a:off x="2400" y="1581"/>
                <a:ext cx="95" cy="96"/>
              </a:xfrm>
              <a:prstGeom prst="rect">
                <a:avLst/>
              </a:prstGeom>
              <a:noFill/>
              <a:ln w="9525">
                <a:noFill/>
                <a:miter lim="800000"/>
                <a:headEnd/>
                <a:tailEnd/>
              </a:ln>
            </p:spPr>
            <p:txBody>
              <a:bodyPr wrap="none" lIns="0" tIns="0" rIns="0" bIns="0">
                <a:spAutoFit/>
              </a:bodyPr>
              <a:lstStyle/>
              <a:p>
                <a:r>
                  <a:rPr lang="en-US" sz="900">
                    <a:solidFill>
                      <a:srgbClr val="000000"/>
                    </a:solidFill>
                  </a:rPr>
                  <a:t>40</a:t>
                </a:r>
                <a:endParaRPr lang="en-US"/>
              </a:p>
            </p:txBody>
          </p:sp>
          <p:sp>
            <p:nvSpPr>
              <p:cNvPr id="109" name="Line 17"/>
              <p:cNvSpPr>
                <a:spLocks noChangeShapeType="1"/>
              </p:cNvSpPr>
              <p:nvPr/>
            </p:nvSpPr>
            <p:spPr bwMode="auto">
              <a:xfrm>
                <a:off x="2585" y="1529"/>
                <a:ext cx="1" cy="33"/>
              </a:xfrm>
              <a:prstGeom prst="line">
                <a:avLst/>
              </a:prstGeom>
              <a:noFill/>
              <a:ln w="4">
                <a:solidFill>
                  <a:srgbClr val="000000"/>
                </a:solidFill>
                <a:round/>
                <a:headEnd/>
                <a:tailEnd/>
              </a:ln>
            </p:spPr>
            <p:txBody>
              <a:bodyPr/>
              <a:lstStyle/>
              <a:p>
                <a:endParaRPr lang="en-US"/>
              </a:p>
            </p:txBody>
          </p:sp>
          <p:sp>
            <p:nvSpPr>
              <p:cNvPr id="110" name="Rectangle 18"/>
              <p:cNvSpPr>
                <a:spLocks noChangeArrowheads="1"/>
              </p:cNvSpPr>
              <p:nvPr/>
            </p:nvSpPr>
            <p:spPr bwMode="auto">
              <a:xfrm>
                <a:off x="2554" y="1581"/>
                <a:ext cx="95" cy="96"/>
              </a:xfrm>
              <a:prstGeom prst="rect">
                <a:avLst/>
              </a:prstGeom>
              <a:noFill/>
              <a:ln w="9525">
                <a:noFill/>
                <a:miter lim="800000"/>
                <a:headEnd/>
                <a:tailEnd/>
              </a:ln>
            </p:spPr>
            <p:txBody>
              <a:bodyPr wrap="none" lIns="0" tIns="0" rIns="0" bIns="0">
                <a:spAutoFit/>
              </a:bodyPr>
              <a:lstStyle/>
              <a:p>
                <a:r>
                  <a:rPr lang="en-US" sz="900">
                    <a:solidFill>
                      <a:srgbClr val="000000"/>
                    </a:solidFill>
                  </a:rPr>
                  <a:t>50</a:t>
                </a:r>
                <a:endParaRPr lang="en-US"/>
              </a:p>
            </p:txBody>
          </p:sp>
          <p:sp>
            <p:nvSpPr>
              <p:cNvPr id="111" name="Line 19"/>
              <p:cNvSpPr>
                <a:spLocks noChangeShapeType="1"/>
              </p:cNvSpPr>
              <p:nvPr/>
            </p:nvSpPr>
            <p:spPr bwMode="auto">
              <a:xfrm>
                <a:off x="2740" y="1529"/>
                <a:ext cx="1" cy="33"/>
              </a:xfrm>
              <a:prstGeom prst="line">
                <a:avLst/>
              </a:prstGeom>
              <a:noFill/>
              <a:ln w="4">
                <a:solidFill>
                  <a:srgbClr val="000000"/>
                </a:solidFill>
                <a:round/>
                <a:headEnd/>
                <a:tailEnd/>
              </a:ln>
            </p:spPr>
            <p:txBody>
              <a:bodyPr/>
              <a:lstStyle/>
              <a:p>
                <a:endParaRPr lang="en-US"/>
              </a:p>
            </p:txBody>
          </p:sp>
          <p:sp>
            <p:nvSpPr>
              <p:cNvPr id="112" name="Rectangle 20"/>
              <p:cNvSpPr>
                <a:spLocks noChangeArrowheads="1"/>
              </p:cNvSpPr>
              <p:nvPr/>
            </p:nvSpPr>
            <p:spPr bwMode="auto">
              <a:xfrm>
                <a:off x="2709" y="1581"/>
                <a:ext cx="95" cy="96"/>
              </a:xfrm>
              <a:prstGeom prst="rect">
                <a:avLst/>
              </a:prstGeom>
              <a:noFill/>
              <a:ln w="9525">
                <a:noFill/>
                <a:miter lim="800000"/>
                <a:headEnd/>
                <a:tailEnd/>
              </a:ln>
            </p:spPr>
            <p:txBody>
              <a:bodyPr wrap="none" lIns="0" tIns="0" rIns="0" bIns="0">
                <a:spAutoFit/>
              </a:bodyPr>
              <a:lstStyle/>
              <a:p>
                <a:r>
                  <a:rPr lang="en-US" sz="900">
                    <a:solidFill>
                      <a:srgbClr val="000000"/>
                    </a:solidFill>
                  </a:rPr>
                  <a:t>60</a:t>
                </a:r>
                <a:endParaRPr lang="en-US"/>
              </a:p>
            </p:txBody>
          </p:sp>
          <p:sp>
            <p:nvSpPr>
              <p:cNvPr id="113" name="Line 21"/>
              <p:cNvSpPr>
                <a:spLocks noChangeShapeType="1"/>
              </p:cNvSpPr>
              <p:nvPr/>
            </p:nvSpPr>
            <p:spPr bwMode="auto">
              <a:xfrm>
                <a:off x="2894" y="1529"/>
                <a:ext cx="1" cy="33"/>
              </a:xfrm>
              <a:prstGeom prst="line">
                <a:avLst/>
              </a:prstGeom>
              <a:noFill/>
              <a:ln w="4">
                <a:solidFill>
                  <a:srgbClr val="000000"/>
                </a:solidFill>
                <a:round/>
                <a:headEnd/>
                <a:tailEnd/>
              </a:ln>
            </p:spPr>
            <p:txBody>
              <a:bodyPr/>
              <a:lstStyle/>
              <a:p>
                <a:endParaRPr lang="en-US"/>
              </a:p>
            </p:txBody>
          </p:sp>
          <p:sp>
            <p:nvSpPr>
              <p:cNvPr id="114" name="Rectangle 22"/>
              <p:cNvSpPr>
                <a:spLocks noChangeArrowheads="1"/>
              </p:cNvSpPr>
              <p:nvPr/>
            </p:nvSpPr>
            <p:spPr bwMode="auto">
              <a:xfrm>
                <a:off x="2864" y="1581"/>
                <a:ext cx="95" cy="96"/>
              </a:xfrm>
              <a:prstGeom prst="rect">
                <a:avLst/>
              </a:prstGeom>
              <a:noFill/>
              <a:ln w="9525">
                <a:noFill/>
                <a:miter lim="800000"/>
                <a:headEnd/>
                <a:tailEnd/>
              </a:ln>
            </p:spPr>
            <p:txBody>
              <a:bodyPr wrap="none" lIns="0" tIns="0" rIns="0" bIns="0">
                <a:spAutoFit/>
              </a:bodyPr>
              <a:lstStyle/>
              <a:p>
                <a:r>
                  <a:rPr lang="en-US" sz="900">
                    <a:solidFill>
                      <a:srgbClr val="000000"/>
                    </a:solidFill>
                  </a:rPr>
                  <a:t>70</a:t>
                </a:r>
                <a:endParaRPr lang="en-US"/>
              </a:p>
            </p:txBody>
          </p:sp>
          <p:sp>
            <p:nvSpPr>
              <p:cNvPr id="115" name="Line 23"/>
              <p:cNvSpPr>
                <a:spLocks noChangeShapeType="1"/>
              </p:cNvSpPr>
              <p:nvPr/>
            </p:nvSpPr>
            <p:spPr bwMode="auto">
              <a:xfrm>
                <a:off x="3049" y="1529"/>
                <a:ext cx="1" cy="33"/>
              </a:xfrm>
              <a:prstGeom prst="line">
                <a:avLst/>
              </a:prstGeom>
              <a:noFill/>
              <a:ln w="4">
                <a:solidFill>
                  <a:srgbClr val="000000"/>
                </a:solidFill>
                <a:round/>
                <a:headEnd/>
                <a:tailEnd/>
              </a:ln>
            </p:spPr>
            <p:txBody>
              <a:bodyPr/>
              <a:lstStyle/>
              <a:p>
                <a:endParaRPr lang="en-US"/>
              </a:p>
            </p:txBody>
          </p:sp>
          <p:sp>
            <p:nvSpPr>
              <p:cNvPr id="116" name="Rectangle 24"/>
              <p:cNvSpPr>
                <a:spLocks noChangeArrowheads="1"/>
              </p:cNvSpPr>
              <p:nvPr/>
            </p:nvSpPr>
            <p:spPr bwMode="auto">
              <a:xfrm>
                <a:off x="3018" y="1581"/>
                <a:ext cx="95" cy="96"/>
              </a:xfrm>
              <a:prstGeom prst="rect">
                <a:avLst/>
              </a:prstGeom>
              <a:noFill/>
              <a:ln w="9525">
                <a:noFill/>
                <a:miter lim="800000"/>
                <a:headEnd/>
                <a:tailEnd/>
              </a:ln>
            </p:spPr>
            <p:txBody>
              <a:bodyPr wrap="none" lIns="0" tIns="0" rIns="0" bIns="0">
                <a:spAutoFit/>
              </a:bodyPr>
              <a:lstStyle/>
              <a:p>
                <a:r>
                  <a:rPr lang="en-US" sz="900">
                    <a:solidFill>
                      <a:srgbClr val="000000"/>
                    </a:solidFill>
                  </a:rPr>
                  <a:t>80</a:t>
                </a:r>
                <a:endParaRPr lang="en-US"/>
              </a:p>
            </p:txBody>
          </p:sp>
          <p:sp>
            <p:nvSpPr>
              <p:cNvPr id="117" name="Rectangle 25"/>
              <p:cNvSpPr>
                <a:spLocks noChangeArrowheads="1"/>
              </p:cNvSpPr>
              <p:nvPr/>
            </p:nvSpPr>
            <p:spPr bwMode="auto">
              <a:xfrm>
                <a:off x="2380" y="1661"/>
                <a:ext cx="479" cy="96"/>
              </a:xfrm>
              <a:prstGeom prst="rect">
                <a:avLst/>
              </a:prstGeom>
              <a:noFill/>
              <a:ln w="9525">
                <a:noFill/>
                <a:miter lim="800000"/>
                <a:headEnd/>
                <a:tailEnd/>
              </a:ln>
            </p:spPr>
            <p:txBody>
              <a:bodyPr wrap="none" lIns="0" tIns="0" rIns="0" bIns="0">
                <a:spAutoFit/>
              </a:bodyPr>
              <a:lstStyle/>
              <a:p>
                <a:r>
                  <a:rPr lang="en-US" sz="900">
                    <a:solidFill>
                      <a:srgbClr val="000000"/>
                    </a:solidFill>
                  </a:rPr>
                  <a:t>Standard Length</a:t>
                </a:r>
                <a:endParaRPr lang="en-US"/>
              </a:p>
            </p:txBody>
          </p:sp>
          <p:sp>
            <p:nvSpPr>
              <p:cNvPr id="118" name="Line 26"/>
              <p:cNvSpPr>
                <a:spLocks noChangeShapeType="1"/>
              </p:cNvSpPr>
              <p:nvPr/>
            </p:nvSpPr>
            <p:spPr bwMode="auto">
              <a:xfrm flipV="1">
                <a:off x="2121" y="467"/>
                <a:ext cx="1" cy="1095"/>
              </a:xfrm>
              <a:prstGeom prst="line">
                <a:avLst/>
              </a:prstGeom>
              <a:noFill/>
              <a:ln w="4">
                <a:solidFill>
                  <a:srgbClr val="000000"/>
                </a:solidFill>
                <a:round/>
                <a:headEnd/>
                <a:tailEnd/>
              </a:ln>
            </p:spPr>
            <p:txBody>
              <a:bodyPr/>
              <a:lstStyle/>
              <a:p>
                <a:endParaRPr lang="en-US"/>
              </a:p>
            </p:txBody>
          </p:sp>
          <p:sp>
            <p:nvSpPr>
              <p:cNvPr id="119" name="Line 27"/>
              <p:cNvSpPr>
                <a:spLocks noChangeShapeType="1"/>
              </p:cNvSpPr>
              <p:nvPr/>
            </p:nvSpPr>
            <p:spPr bwMode="auto">
              <a:xfrm flipH="1">
                <a:off x="2121" y="1562"/>
                <a:ext cx="28" cy="1"/>
              </a:xfrm>
              <a:prstGeom prst="line">
                <a:avLst/>
              </a:prstGeom>
              <a:noFill/>
              <a:ln w="4">
                <a:solidFill>
                  <a:srgbClr val="000000"/>
                </a:solidFill>
                <a:round/>
                <a:headEnd/>
                <a:tailEnd/>
              </a:ln>
            </p:spPr>
            <p:txBody>
              <a:bodyPr/>
              <a:lstStyle/>
              <a:p>
                <a:endParaRPr lang="en-US"/>
              </a:p>
            </p:txBody>
          </p:sp>
          <p:sp>
            <p:nvSpPr>
              <p:cNvPr id="120" name="Rectangle 28"/>
              <p:cNvSpPr>
                <a:spLocks noChangeArrowheads="1"/>
              </p:cNvSpPr>
              <p:nvPr/>
            </p:nvSpPr>
            <p:spPr bwMode="auto">
              <a:xfrm>
                <a:off x="2077" y="1526"/>
                <a:ext cx="61" cy="96"/>
              </a:xfrm>
              <a:prstGeom prst="rect">
                <a:avLst/>
              </a:prstGeom>
              <a:noFill/>
              <a:ln w="9525">
                <a:noFill/>
                <a:miter lim="800000"/>
                <a:headEnd/>
                <a:tailEnd/>
              </a:ln>
            </p:spPr>
            <p:txBody>
              <a:bodyPr wrap="none" lIns="0" tIns="0" rIns="0" bIns="0">
                <a:spAutoFit/>
              </a:bodyPr>
              <a:lstStyle/>
              <a:p>
                <a:r>
                  <a:rPr lang="en-US" sz="900">
                    <a:solidFill>
                      <a:srgbClr val="000000"/>
                    </a:solidFill>
                  </a:rPr>
                  <a:t>0</a:t>
                </a:r>
                <a:endParaRPr lang="en-US"/>
              </a:p>
            </p:txBody>
          </p:sp>
          <p:sp>
            <p:nvSpPr>
              <p:cNvPr id="121" name="Line 29"/>
              <p:cNvSpPr>
                <a:spLocks noChangeShapeType="1"/>
              </p:cNvSpPr>
              <p:nvPr/>
            </p:nvSpPr>
            <p:spPr bwMode="auto">
              <a:xfrm flipH="1">
                <a:off x="2121" y="1197"/>
                <a:ext cx="28" cy="1"/>
              </a:xfrm>
              <a:prstGeom prst="line">
                <a:avLst/>
              </a:prstGeom>
              <a:noFill/>
              <a:ln w="4">
                <a:solidFill>
                  <a:srgbClr val="000000"/>
                </a:solidFill>
                <a:round/>
                <a:headEnd/>
                <a:tailEnd/>
              </a:ln>
            </p:spPr>
            <p:txBody>
              <a:bodyPr/>
              <a:lstStyle/>
              <a:p>
                <a:endParaRPr lang="en-US"/>
              </a:p>
            </p:txBody>
          </p:sp>
          <p:sp>
            <p:nvSpPr>
              <p:cNvPr id="122" name="Rectangle 30"/>
              <p:cNvSpPr>
                <a:spLocks noChangeArrowheads="1"/>
              </p:cNvSpPr>
              <p:nvPr/>
            </p:nvSpPr>
            <p:spPr bwMode="auto">
              <a:xfrm>
                <a:off x="2077" y="1161"/>
                <a:ext cx="61" cy="96"/>
              </a:xfrm>
              <a:prstGeom prst="rect">
                <a:avLst/>
              </a:prstGeom>
              <a:noFill/>
              <a:ln w="9525">
                <a:noFill/>
                <a:miter lim="800000"/>
                <a:headEnd/>
                <a:tailEnd/>
              </a:ln>
            </p:spPr>
            <p:txBody>
              <a:bodyPr wrap="none" lIns="0" tIns="0" rIns="0" bIns="0">
                <a:spAutoFit/>
              </a:bodyPr>
              <a:lstStyle/>
              <a:p>
                <a:r>
                  <a:rPr lang="en-US" sz="900">
                    <a:solidFill>
                      <a:srgbClr val="000000"/>
                    </a:solidFill>
                  </a:rPr>
                  <a:t>1</a:t>
                </a:r>
                <a:endParaRPr lang="en-US"/>
              </a:p>
            </p:txBody>
          </p:sp>
          <p:sp>
            <p:nvSpPr>
              <p:cNvPr id="123" name="Line 31"/>
              <p:cNvSpPr>
                <a:spLocks noChangeShapeType="1"/>
              </p:cNvSpPr>
              <p:nvPr/>
            </p:nvSpPr>
            <p:spPr bwMode="auto">
              <a:xfrm flipH="1">
                <a:off x="2121" y="832"/>
                <a:ext cx="28" cy="1"/>
              </a:xfrm>
              <a:prstGeom prst="line">
                <a:avLst/>
              </a:prstGeom>
              <a:noFill/>
              <a:ln w="4">
                <a:solidFill>
                  <a:srgbClr val="000000"/>
                </a:solidFill>
                <a:round/>
                <a:headEnd/>
                <a:tailEnd/>
              </a:ln>
            </p:spPr>
            <p:txBody>
              <a:bodyPr/>
              <a:lstStyle/>
              <a:p>
                <a:endParaRPr lang="en-US"/>
              </a:p>
            </p:txBody>
          </p:sp>
          <p:sp>
            <p:nvSpPr>
              <p:cNvPr id="124" name="Rectangle 32"/>
              <p:cNvSpPr>
                <a:spLocks noChangeArrowheads="1"/>
              </p:cNvSpPr>
              <p:nvPr/>
            </p:nvSpPr>
            <p:spPr bwMode="auto">
              <a:xfrm>
                <a:off x="2077" y="796"/>
                <a:ext cx="61" cy="96"/>
              </a:xfrm>
              <a:prstGeom prst="rect">
                <a:avLst/>
              </a:prstGeom>
              <a:noFill/>
              <a:ln w="9525">
                <a:noFill/>
                <a:miter lim="800000"/>
                <a:headEnd/>
                <a:tailEnd/>
              </a:ln>
            </p:spPr>
            <p:txBody>
              <a:bodyPr wrap="none" lIns="0" tIns="0" rIns="0" bIns="0">
                <a:spAutoFit/>
              </a:bodyPr>
              <a:lstStyle/>
              <a:p>
                <a:r>
                  <a:rPr lang="en-US" sz="900">
                    <a:solidFill>
                      <a:srgbClr val="000000"/>
                    </a:solidFill>
                  </a:rPr>
                  <a:t>2</a:t>
                </a:r>
                <a:endParaRPr lang="en-US"/>
              </a:p>
            </p:txBody>
          </p:sp>
          <p:sp>
            <p:nvSpPr>
              <p:cNvPr id="125" name="Line 33"/>
              <p:cNvSpPr>
                <a:spLocks noChangeShapeType="1"/>
              </p:cNvSpPr>
              <p:nvPr/>
            </p:nvSpPr>
            <p:spPr bwMode="auto">
              <a:xfrm flipH="1">
                <a:off x="2121" y="467"/>
                <a:ext cx="28" cy="1"/>
              </a:xfrm>
              <a:prstGeom prst="line">
                <a:avLst/>
              </a:prstGeom>
              <a:noFill/>
              <a:ln w="4">
                <a:solidFill>
                  <a:srgbClr val="000000"/>
                </a:solidFill>
                <a:round/>
                <a:headEnd/>
                <a:tailEnd/>
              </a:ln>
            </p:spPr>
            <p:txBody>
              <a:bodyPr/>
              <a:lstStyle/>
              <a:p>
                <a:endParaRPr lang="en-US"/>
              </a:p>
            </p:txBody>
          </p:sp>
          <p:sp>
            <p:nvSpPr>
              <p:cNvPr id="126" name="Rectangle 34"/>
              <p:cNvSpPr>
                <a:spLocks noChangeArrowheads="1"/>
              </p:cNvSpPr>
              <p:nvPr/>
            </p:nvSpPr>
            <p:spPr bwMode="auto">
              <a:xfrm>
                <a:off x="2077" y="431"/>
                <a:ext cx="61" cy="96"/>
              </a:xfrm>
              <a:prstGeom prst="rect">
                <a:avLst/>
              </a:prstGeom>
              <a:noFill/>
              <a:ln w="9525">
                <a:noFill/>
                <a:miter lim="800000"/>
                <a:headEnd/>
                <a:tailEnd/>
              </a:ln>
            </p:spPr>
            <p:txBody>
              <a:bodyPr wrap="none" lIns="0" tIns="0" rIns="0" bIns="0">
                <a:spAutoFit/>
              </a:bodyPr>
              <a:lstStyle/>
              <a:p>
                <a:r>
                  <a:rPr lang="en-US" sz="900">
                    <a:solidFill>
                      <a:srgbClr val="000000"/>
                    </a:solidFill>
                  </a:rPr>
                  <a:t>3</a:t>
                </a:r>
                <a:endParaRPr lang="en-US"/>
              </a:p>
            </p:txBody>
          </p:sp>
          <p:sp>
            <p:nvSpPr>
              <p:cNvPr id="127" name="Rectangle 35"/>
              <p:cNvSpPr>
                <a:spLocks noChangeArrowheads="1"/>
              </p:cNvSpPr>
              <p:nvPr/>
            </p:nvSpPr>
            <p:spPr bwMode="auto">
              <a:xfrm rot="-5400000">
                <a:off x="1859" y="962"/>
                <a:ext cx="329" cy="96"/>
              </a:xfrm>
              <a:prstGeom prst="rect">
                <a:avLst/>
              </a:prstGeom>
              <a:noFill/>
              <a:ln w="9525">
                <a:noFill/>
                <a:miter lim="800000"/>
                <a:headEnd/>
                <a:tailEnd/>
              </a:ln>
            </p:spPr>
            <p:txBody>
              <a:bodyPr wrap="none" lIns="0" tIns="0" rIns="0" bIns="0">
                <a:spAutoFit/>
              </a:bodyPr>
              <a:lstStyle/>
              <a:p>
                <a:r>
                  <a:rPr lang="en-US" sz="900">
                    <a:solidFill>
                      <a:srgbClr val="000000"/>
                    </a:solidFill>
                  </a:rPr>
                  <a:t>Dry Weight</a:t>
                </a:r>
                <a:endParaRPr lang="en-US"/>
              </a:p>
            </p:txBody>
          </p:sp>
          <p:sp>
            <p:nvSpPr>
              <p:cNvPr id="128" name="Line 36"/>
              <p:cNvSpPr>
                <a:spLocks noChangeShapeType="1"/>
              </p:cNvSpPr>
              <p:nvPr/>
            </p:nvSpPr>
            <p:spPr bwMode="auto">
              <a:xfrm flipV="1">
                <a:off x="3049" y="467"/>
                <a:ext cx="1" cy="1095"/>
              </a:xfrm>
              <a:prstGeom prst="line">
                <a:avLst/>
              </a:prstGeom>
              <a:noFill/>
              <a:ln w="4">
                <a:solidFill>
                  <a:srgbClr val="000000"/>
                </a:solidFill>
                <a:round/>
                <a:headEnd/>
                <a:tailEnd/>
              </a:ln>
            </p:spPr>
            <p:txBody>
              <a:bodyPr/>
              <a:lstStyle/>
              <a:p>
                <a:endParaRPr lang="en-US"/>
              </a:p>
            </p:txBody>
          </p:sp>
          <p:sp>
            <p:nvSpPr>
              <p:cNvPr id="129" name="Line 37"/>
              <p:cNvSpPr>
                <a:spLocks noChangeShapeType="1"/>
              </p:cNvSpPr>
              <p:nvPr/>
            </p:nvSpPr>
            <p:spPr bwMode="auto">
              <a:xfrm>
                <a:off x="3021" y="1562"/>
                <a:ext cx="28" cy="1"/>
              </a:xfrm>
              <a:prstGeom prst="line">
                <a:avLst/>
              </a:prstGeom>
              <a:noFill/>
              <a:ln w="4">
                <a:solidFill>
                  <a:srgbClr val="000000"/>
                </a:solidFill>
                <a:round/>
                <a:headEnd/>
                <a:tailEnd/>
              </a:ln>
            </p:spPr>
            <p:txBody>
              <a:bodyPr/>
              <a:lstStyle/>
              <a:p>
                <a:endParaRPr lang="en-US"/>
              </a:p>
            </p:txBody>
          </p:sp>
          <p:sp>
            <p:nvSpPr>
              <p:cNvPr id="130" name="Line 38"/>
              <p:cNvSpPr>
                <a:spLocks noChangeShapeType="1"/>
              </p:cNvSpPr>
              <p:nvPr/>
            </p:nvSpPr>
            <p:spPr bwMode="auto">
              <a:xfrm>
                <a:off x="3021" y="1197"/>
                <a:ext cx="28" cy="1"/>
              </a:xfrm>
              <a:prstGeom prst="line">
                <a:avLst/>
              </a:prstGeom>
              <a:noFill/>
              <a:ln w="4">
                <a:solidFill>
                  <a:srgbClr val="000000"/>
                </a:solidFill>
                <a:round/>
                <a:headEnd/>
                <a:tailEnd/>
              </a:ln>
            </p:spPr>
            <p:txBody>
              <a:bodyPr/>
              <a:lstStyle/>
              <a:p>
                <a:endParaRPr lang="en-US"/>
              </a:p>
            </p:txBody>
          </p:sp>
          <p:sp>
            <p:nvSpPr>
              <p:cNvPr id="131" name="Line 39"/>
              <p:cNvSpPr>
                <a:spLocks noChangeShapeType="1"/>
              </p:cNvSpPr>
              <p:nvPr/>
            </p:nvSpPr>
            <p:spPr bwMode="auto">
              <a:xfrm>
                <a:off x="3021" y="832"/>
                <a:ext cx="28" cy="1"/>
              </a:xfrm>
              <a:prstGeom prst="line">
                <a:avLst/>
              </a:prstGeom>
              <a:noFill/>
              <a:ln w="4">
                <a:solidFill>
                  <a:srgbClr val="000000"/>
                </a:solidFill>
                <a:round/>
                <a:headEnd/>
                <a:tailEnd/>
              </a:ln>
            </p:spPr>
            <p:txBody>
              <a:bodyPr/>
              <a:lstStyle/>
              <a:p>
                <a:endParaRPr lang="en-US"/>
              </a:p>
            </p:txBody>
          </p:sp>
          <p:sp>
            <p:nvSpPr>
              <p:cNvPr id="132" name="Line 40"/>
              <p:cNvSpPr>
                <a:spLocks noChangeShapeType="1"/>
              </p:cNvSpPr>
              <p:nvPr/>
            </p:nvSpPr>
            <p:spPr bwMode="auto">
              <a:xfrm>
                <a:off x="3021" y="467"/>
                <a:ext cx="28" cy="1"/>
              </a:xfrm>
              <a:prstGeom prst="line">
                <a:avLst/>
              </a:prstGeom>
              <a:noFill/>
              <a:ln w="4">
                <a:solidFill>
                  <a:srgbClr val="000000"/>
                </a:solidFill>
                <a:round/>
                <a:headEnd/>
                <a:tailEnd/>
              </a:ln>
            </p:spPr>
            <p:txBody>
              <a:bodyPr/>
              <a:lstStyle/>
              <a:p>
                <a:endParaRPr lang="en-US"/>
              </a:p>
            </p:txBody>
          </p:sp>
          <p:sp>
            <p:nvSpPr>
              <p:cNvPr id="133" name="Line 41"/>
              <p:cNvSpPr>
                <a:spLocks noChangeShapeType="1"/>
              </p:cNvSpPr>
              <p:nvPr/>
            </p:nvSpPr>
            <p:spPr bwMode="auto">
              <a:xfrm>
                <a:off x="2121" y="467"/>
                <a:ext cx="928" cy="1"/>
              </a:xfrm>
              <a:prstGeom prst="line">
                <a:avLst/>
              </a:prstGeom>
              <a:noFill/>
              <a:ln w="4">
                <a:solidFill>
                  <a:srgbClr val="000000"/>
                </a:solidFill>
                <a:round/>
                <a:headEnd/>
                <a:tailEnd/>
              </a:ln>
            </p:spPr>
            <p:txBody>
              <a:bodyPr/>
              <a:lstStyle/>
              <a:p>
                <a:endParaRPr lang="en-US"/>
              </a:p>
            </p:txBody>
          </p:sp>
          <p:sp>
            <p:nvSpPr>
              <p:cNvPr id="134" name="Line 42"/>
              <p:cNvSpPr>
                <a:spLocks noChangeShapeType="1"/>
              </p:cNvSpPr>
              <p:nvPr/>
            </p:nvSpPr>
            <p:spPr bwMode="auto">
              <a:xfrm flipV="1">
                <a:off x="2121" y="467"/>
                <a:ext cx="1" cy="33"/>
              </a:xfrm>
              <a:prstGeom prst="line">
                <a:avLst/>
              </a:prstGeom>
              <a:noFill/>
              <a:ln w="4">
                <a:solidFill>
                  <a:srgbClr val="000000"/>
                </a:solidFill>
                <a:round/>
                <a:headEnd/>
                <a:tailEnd/>
              </a:ln>
            </p:spPr>
            <p:txBody>
              <a:bodyPr/>
              <a:lstStyle/>
              <a:p>
                <a:endParaRPr lang="en-US"/>
              </a:p>
            </p:txBody>
          </p:sp>
          <p:sp>
            <p:nvSpPr>
              <p:cNvPr id="135" name="Line 43"/>
              <p:cNvSpPr>
                <a:spLocks noChangeShapeType="1"/>
              </p:cNvSpPr>
              <p:nvPr/>
            </p:nvSpPr>
            <p:spPr bwMode="auto">
              <a:xfrm flipV="1">
                <a:off x="2276" y="467"/>
                <a:ext cx="1" cy="33"/>
              </a:xfrm>
              <a:prstGeom prst="line">
                <a:avLst/>
              </a:prstGeom>
              <a:noFill/>
              <a:ln w="4">
                <a:solidFill>
                  <a:srgbClr val="000000"/>
                </a:solidFill>
                <a:round/>
                <a:headEnd/>
                <a:tailEnd/>
              </a:ln>
            </p:spPr>
            <p:txBody>
              <a:bodyPr/>
              <a:lstStyle/>
              <a:p>
                <a:endParaRPr lang="en-US"/>
              </a:p>
            </p:txBody>
          </p:sp>
          <p:sp>
            <p:nvSpPr>
              <p:cNvPr id="136" name="Line 44"/>
              <p:cNvSpPr>
                <a:spLocks noChangeShapeType="1"/>
              </p:cNvSpPr>
              <p:nvPr/>
            </p:nvSpPr>
            <p:spPr bwMode="auto">
              <a:xfrm flipV="1">
                <a:off x="2430" y="467"/>
                <a:ext cx="1" cy="33"/>
              </a:xfrm>
              <a:prstGeom prst="line">
                <a:avLst/>
              </a:prstGeom>
              <a:noFill/>
              <a:ln w="4">
                <a:solidFill>
                  <a:srgbClr val="000000"/>
                </a:solidFill>
                <a:round/>
                <a:headEnd/>
                <a:tailEnd/>
              </a:ln>
            </p:spPr>
            <p:txBody>
              <a:bodyPr/>
              <a:lstStyle/>
              <a:p>
                <a:endParaRPr lang="en-US"/>
              </a:p>
            </p:txBody>
          </p:sp>
          <p:sp>
            <p:nvSpPr>
              <p:cNvPr id="137" name="Line 45"/>
              <p:cNvSpPr>
                <a:spLocks noChangeShapeType="1"/>
              </p:cNvSpPr>
              <p:nvPr/>
            </p:nvSpPr>
            <p:spPr bwMode="auto">
              <a:xfrm flipV="1">
                <a:off x="2585" y="467"/>
                <a:ext cx="1" cy="33"/>
              </a:xfrm>
              <a:prstGeom prst="line">
                <a:avLst/>
              </a:prstGeom>
              <a:noFill/>
              <a:ln w="4">
                <a:solidFill>
                  <a:srgbClr val="000000"/>
                </a:solidFill>
                <a:round/>
                <a:headEnd/>
                <a:tailEnd/>
              </a:ln>
            </p:spPr>
            <p:txBody>
              <a:bodyPr/>
              <a:lstStyle/>
              <a:p>
                <a:endParaRPr lang="en-US"/>
              </a:p>
            </p:txBody>
          </p:sp>
          <p:sp>
            <p:nvSpPr>
              <p:cNvPr id="138" name="Line 46"/>
              <p:cNvSpPr>
                <a:spLocks noChangeShapeType="1"/>
              </p:cNvSpPr>
              <p:nvPr/>
            </p:nvSpPr>
            <p:spPr bwMode="auto">
              <a:xfrm flipV="1">
                <a:off x="2740" y="467"/>
                <a:ext cx="1" cy="33"/>
              </a:xfrm>
              <a:prstGeom prst="line">
                <a:avLst/>
              </a:prstGeom>
              <a:noFill/>
              <a:ln w="4">
                <a:solidFill>
                  <a:srgbClr val="000000"/>
                </a:solidFill>
                <a:round/>
                <a:headEnd/>
                <a:tailEnd/>
              </a:ln>
            </p:spPr>
            <p:txBody>
              <a:bodyPr/>
              <a:lstStyle/>
              <a:p>
                <a:endParaRPr lang="en-US"/>
              </a:p>
            </p:txBody>
          </p:sp>
          <p:sp>
            <p:nvSpPr>
              <p:cNvPr id="139" name="Line 47"/>
              <p:cNvSpPr>
                <a:spLocks noChangeShapeType="1"/>
              </p:cNvSpPr>
              <p:nvPr/>
            </p:nvSpPr>
            <p:spPr bwMode="auto">
              <a:xfrm flipV="1">
                <a:off x="2894" y="467"/>
                <a:ext cx="1" cy="33"/>
              </a:xfrm>
              <a:prstGeom prst="line">
                <a:avLst/>
              </a:prstGeom>
              <a:noFill/>
              <a:ln w="4">
                <a:solidFill>
                  <a:srgbClr val="000000"/>
                </a:solidFill>
                <a:round/>
                <a:headEnd/>
                <a:tailEnd/>
              </a:ln>
            </p:spPr>
            <p:txBody>
              <a:bodyPr/>
              <a:lstStyle/>
              <a:p>
                <a:endParaRPr lang="en-US"/>
              </a:p>
            </p:txBody>
          </p:sp>
          <p:sp>
            <p:nvSpPr>
              <p:cNvPr id="140" name="Line 48"/>
              <p:cNvSpPr>
                <a:spLocks noChangeShapeType="1"/>
              </p:cNvSpPr>
              <p:nvPr/>
            </p:nvSpPr>
            <p:spPr bwMode="auto">
              <a:xfrm flipV="1">
                <a:off x="3049" y="467"/>
                <a:ext cx="1" cy="33"/>
              </a:xfrm>
              <a:prstGeom prst="line">
                <a:avLst/>
              </a:prstGeom>
              <a:noFill/>
              <a:ln w="4">
                <a:solidFill>
                  <a:srgbClr val="000000"/>
                </a:solidFill>
                <a:round/>
                <a:headEnd/>
                <a:tailEnd/>
              </a:ln>
            </p:spPr>
            <p:txBody>
              <a:bodyPr/>
              <a:lstStyle/>
              <a:p>
                <a:endParaRPr lang="en-US"/>
              </a:p>
            </p:txBody>
          </p:sp>
          <p:sp>
            <p:nvSpPr>
              <p:cNvPr id="141" name="Arc 49"/>
              <p:cNvSpPr>
                <a:spLocks/>
              </p:cNvSpPr>
              <p:nvPr/>
            </p:nvSpPr>
            <p:spPr bwMode="auto">
              <a:xfrm>
                <a:off x="2508" y="1391"/>
                <a:ext cx="1" cy="11"/>
              </a:xfrm>
              <a:custGeom>
                <a:avLst/>
                <a:gdLst>
                  <a:gd name="T0" fmla="*/ 0 w 707"/>
                  <a:gd name="T1" fmla="*/ 0 h 21600"/>
                  <a:gd name="T2" fmla="*/ 0 w 707"/>
                  <a:gd name="T3" fmla="*/ 0 h 21600"/>
                  <a:gd name="T4" fmla="*/ 0 w 707"/>
                  <a:gd name="T5" fmla="*/ 0 h 21600"/>
                  <a:gd name="T6" fmla="*/ 0 60000 65536"/>
                  <a:gd name="T7" fmla="*/ 0 60000 65536"/>
                  <a:gd name="T8" fmla="*/ 0 60000 65536"/>
                  <a:gd name="T9" fmla="*/ 0 w 707"/>
                  <a:gd name="T10" fmla="*/ 0 h 21600"/>
                  <a:gd name="T11" fmla="*/ 707 w 707"/>
                  <a:gd name="T12" fmla="*/ 21600 h 21600"/>
                </a:gdLst>
                <a:ahLst/>
                <a:cxnLst>
                  <a:cxn ang="T6">
                    <a:pos x="T0" y="T1"/>
                  </a:cxn>
                  <a:cxn ang="T7">
                    <a:pos x="T2" y="T3"/>
                  </a:cxn>
                  <a:cxn ang="T8">
                    <a:pos x="T4" y="T5"/>
                  </a:cxn>
                </a:cxnLst>
                <a:rect l="T9" t="T10" r="T11" b="T12"/>
                <a:pathLst>
                  <a:path w="707" h="21600" fill="none" extrusionOk="0">
                    <a:moveTo>
                      <a:pt x="707" y="21597"/>
                    </a:moveTo>
                    <a:cubicBezTo>
                      <a:pt x="595" y="21599"/>
                      <a:pt x="483" y="21599"/>
                      <a:pt x="372" y="21600"/>
                    </a:cubicBezTo>
                    <a:cubicBezTo>
                      <a:pt x="247" y="21600"/>
                      <a:pt x="123" y="21598"/>
                      <a:pt x="0" y="21596"/>
                    </a:cubicBezTo>
                  </a:path>
                  <a:path w="707" h="21600" stroke="0" extrusionOk="0">
                    <a:moveTo>
                      <a:pt x="707" y="21597"/>
                    </a:moveTo>
                    <a:cubicBezTo>
                      <a:pt x="595" y="21599"/>
                      <a:pt x="483" y="21599"/>
                      <a:pt x="372" y="21600"/>
                    </a:cubicBezTo>
                    <a:cubicBezTo>
                      <a:pt x="247" y="21600"/>
                      <a:pt x="123" y="21598"/>
                      <a:pt x="0" y="21596"/>
                    </a:cubicBezTo>
                    <a:lnTo>
                      <a:pt x="372" y="0"/>
                    </a:lnTo>
                    <a:close/>
                  </a:path>
                </a:pathLst>
              </a:custGeom>
              <a:noFill/>
              <a:ln w="1">
                <a:solidFill>
                  <a:srgbClr val="E62E00"/>
                </a:solidFill>
                <a:prstDash val="solid"/>
                <a:round/>
                <a:headEnd/>
                <a:tailEnd/>
              </a:ln>
            </p:spPr>
            <p:txBody>
              <a:bodyPr/>
              <a:lstStyle/>
              <a:p>
                <a:endParaRPr lang="en-US"/>
              </a:p>
            </p:txBody>
          </p:sp>
          <p:sp>
            <p:nvSpPr>
              <p:cNvPr id="142" name="Arc 50"/>
              <p:cNvSpPr>
                <a:spLocks/>
              </p:cNvSpPr>
              <p:nvPr/>
            </p:nvSpPr>
            <p:spPr bwMode="auto">
              <a:xfrm>
                <a:off x="2498" y="1380"/>
                <a:ext cx="19" cy="21"/>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228" y="43196"/>
                    </a:moveTo>
                    <a:cubicBezTo>
                      <a:pt x="9445" y="42993"/>
                      <a:pt x="0" y="33384"/>
                      <a:pt x="0" y="21600"/>
                    </a:cubicBezTo>
                    <a:cubicBezTo>
                      <a:pt x="0" y="9670"/>
                      <a:pt x="9670" y="0"/>
                      <a:pt x="21600" y="0"/>
                    </a:cubicBezTo>
                    <a:cubicBezTo>
                      <a:pt x="33529" y="0"/>
                      <a:pt x="43200" y="9670"/>
                      <a:pt x="43200" y="21600"/>
                    </a:cubicBezTo>
                    <a:cubicBezTo>
                      <a:pt x="43200" y="33398"/>
                      <a:pt x="33732" y="43014"/>
                      <a:pt x="21935" y="43197"/>
                    </a:cubicBezTo>
                  </a:path>
                  <a:path w="43200" h="43197" stroke="0" extrusionOk="0">
                    <a:moveTo>
                      <a:pt x="21228" y="43196"/>
                    </a:moveTo>
                    <a:cubicBezTo>
                      <a:pt x="9445" y="42993"/>
                      <a:pt x="0" y="33384"/>
                      <a:pt x="0" y="21600"/>
                    </a:cubicBezTo>
                    <a:cubicBezTo>
                      <a:pt x="0" y="9670"/>
                      <a:pt x="9670" y="0"/>
                      <a:pt x="21600" y="0"/>
                    </a:cubicBezTo>
                    <a:cubicBezTo>
                      <a:pt x="33529" y="0"/>
                      <a:pt x="43200" y="9670"/>
                      <a:pt x="43200" y="21600"/>
                    </a:cubicBezTo>
                    <a:cubicBezTo>
                      <a:pt x="43200" y="33398"/>
                      <a:pt x="33732" y="43014"/>
                      <a:pt x="21935" y="43197"/>
                    </a:cubicBezTo>
                    <a:lnTo>
                      <a:pt x="21600" y="21600"/>
                    </a:lnTo>
                    <a:close/>
                  </a:path>
                </a:pathLst>
              </a:custGeom>
              <a:noFill/>
              <a:ln w="1">
                <a:solidFill>
                  <a:srgbClr val="E62E00"/>
                </a:solidFill>
                <a:prstDash val="solid"/>
                <a:round/>
                <a:headEnd/>
                <a:tailEnd/>
              </a:ln>
            </p:spPr>
            <p:txBody>
              <a:bodyPr/>
              <a:lstStyle/>
              <a:p>
                <a:endParaRPr lang="en-US"/>
              </a:p>
            </p:txBody>
          </p:sp>
          <p:sp>
            <p:nvSpPr>
              <p:cNvPr id="143" name="Arc 51"/>
              <p:cNvSpPr>
                <a:spLocks/>
              </p:cNvSpPr>
              <p:nvPr/>
            </p:nvSpPr>
            <p:spPr bwMode="auto">
              <a:xfrm>
                <a:off x="2307" y="1489"/>
                <a:ext cx="1" cy="11"/>
              </a:xfrm>
              <a:custGeom>
                <a:avLst/>
                <a:gdLst>
                  <a:gd name="T0" fmla="*/ 0 w 688"/>
                  <a:gd name="T1" fmla="*/ 0 h 21600"/>
                  <a:gd name="T2" fmla="*/ 0 w 688"/>
                  <a:gd name="T3" fmla="*/ 0 h 21600"/>
                  <a:gd name="T4" fmla="*/ 0 w 688"/>
                  <a:gd name="T5" fmla="*/ 0 h 21600"/>
                  <a:gd name="T6" fmla="*/ 0 60000 65536"/>
                  <a:gd name="T7" fmla="*/ 0 60000 65536"/>
                  <a:gd name="T8" fmla="*/ 0 60000 65536"/>
                  <a:gd name="T9" fmla="*/ 0 w 688"/>
                  <a:gd name="T10" fmla="*/ 0 h 21600"/>
                  <a:gd name="T11" fmla="*/ 688 w 688"/>
                  <a:gd name="T12" fmla="*/ 21600 h 21600"/>
                </a:gdLst>
                <a:ahLst/>
                <a:cxnLst>
                  <a:cxn ang="T6">
                    <a:pos x="T0" y="T1"/>
                  </a:cxn>
                  <a:cxn ang="T7">
                    <a:pos x="T2" y="T3"/>
                  </a:cxn>
                  <a:cxn ang="T8">
                    <a:pos x="T4" y="T5"/>
                  </a:cxn>
                </a:cxnLst>
                <a:rect l="T9" t="T10" r="T11" b="T12"/>
                <a:pathLst>
                  <a:path w="688" h="21600" fill="none" extrusionOk="0">
                    <a:moveTo>
                      <a:pt x="687" y="21597"/>
                    </a:moveTo>
                    <a:cubicBezTo>
                      <a:pt x="579" y="21599"/>
                      <a:pt x="470" y="21599"/>
                      <a:pt x="362" y="21600"/>
                    </a:cubicBezTo>
                    <a:cubicBezTo>
                      <a:pt x="241" y="21600"/>
                      <a:pt x="120" y="21598"/>
                      <a:pt x="0" y="21596"/>
                    </a:cubicBezTo>
                  </a:path>
                  <a:path w="688" h="21600" stroke="0" extrusionOk="0">
                    <a:moveTo>
                      <a:pt x="687" y="21597"/>
                    </a:moveTo>
                    <a:cubicBezTo>
                      <a:pt x="579" y="21599"/>
                      <a:pt x="470" y="21599"/>
                      <a:pt x="362" y="21600"/>
                    </a:cubicBezTo>
                    <a:cubicBezTo>
                      <a:pt x="241" y="21600"/>
                      <a:pt x="120" y="21598"/>
                      <a:pt x="0" y="21596"/>
                    </a:cubicBezTo>
                    <a:lnTo>
                      <a:pt x="362" y="0"/>
                    </a:lnTo>
                    <a:close/>
                  </a:path>
                </a:pathLst>
              </a:custGeom>
              <a:noFill/>
              <a:ln w="1">
                <a:solidFill>
                  <a:srgbClr val="E62E00"/>
                </a:solidFill>
                <a:prstDash val="solid"/>
                <a:round/>
                <a:headEnd/>
                <a:tailEnd/>
              </a:ln>
            </p:spPr>
            <p:txBody>
              <a:bodyPr/>
              <a:lstStyle/>
              <a:p>
                <a:endParaRPr lang="en-US"/>
              </a:p>
            </p:txBody>
          </p:sp>
          <p:sp>
            <p:nvSpPr>
              <p:cNvPr id="144" name="Arc 52"/>
              <p:cNvSpPr>
                <a:spLocks/>
              </p:cNvSpPr>
              <p:nvPr/>
            </p:nvSpPr>
            <p:spPr bwMode="auto">
              <a:xfrm>
                <a:off x="2297" y="1478"/>
                <a:ext cx="19" cy="22"/>
              </a:xfrm>
              <a:custGeom>
                <a:avLst/>
                <a:gdLst>
                  <a:gd name="T0" fmla="*/ 0 w 43200"/>
                  <a:gd name="T1" fmla="*/ 0 h 43198"/>
                  <a:gd name="T2" fmla="*/ 0 w 43200"/>
                  <a:gd name="T3" fmla="*/ 0 h 43198"/>
                  <a:gd name="T4" fmla="*/ 0 w 43200"/>
                  <a:gd name="T5" fmla="*/ 0 h 43198"/>
                  <a:gd name="T6" fmla="*/ 0 60000 65536"/>
                  <a:gd name="T7" fmla="*/ 0 60000 65536"/>
                  <a:gd name="T8" fmla="*/ 0 60000 65536"/>
                  <a:gd name="T9" fmla="*/ 0 w 43200"/>
                  <a:gd name="T10" fmla="*/ 0 h 43198"/>
                  <a:gd name="T11" fmla="*/ 43200 w 43200"/>
                  <a:gd name="T12" fmla="*/ 43198 h 43198"/>
                </a:gdLst>
                <a:ahLst/>
                <a:cxnLst>
                  <a:cxn ang="T6">
                    <a:pos x="T0" y="T1"/>
                  </a:cxn>
                  <a:cxn ang="T7">
                    <a:pos x="T2" y="T3"/>
                  </a:cxn>
                  <a:cxn ang="T8">
                    <a:pos x="T4" y="T5"/>
                  </a:cxn>
                </a:cxnLst>
                <a:rect l="T9" t="T10" r="T11" b="T12"/>
                <a:pathLst>
                  <a:path w="43200" h="43198" fill="none" extrusionOk="0">
                    <a:moveTo>
                      <a:pt x="21238" y="43196"/>
                    </a:moveTo>
                    <a:cubicBezTo>
                      <a:pt x="9451" y="42999"/>
                      <a:pt x="0" y="33388"/>
                      <a:pt x="0" y="21600"/>
                    </a:cubicBezTo>
                    <a:cubicBezTo>
                      <a:pt x="0" y="9670"/>
                      <a:pt x="9670" y="0"/>
                      <a:pt x="21600" y="0"/>
                    </a:cubicBezTo>
                    <a:cubicBezTo>
                      <a:pt x="33529" y="0"/>
                      <a:pt x="43200" y="9670"/>
                      <a:pt x="43200" y="21600"/>
                    </a:cubicBezTo>
                    <a:cubicBezTo>
                      <a:pt x="43200" y="33402"/>
                      <a:pt x="33726" y="43019"/>
                      <a:pt x="21925" y="43197"/>
                    </a:cubicBezTo>
                  </a:path>
                  <a:path w="43200" h="43198" stroke="0" extrusionOk="0">
                    <a:moveTo>
                      <a:pt x="21238" y="43196"/>
                    </a:moveTo>
                    <a:cubicBezTo>
                      <a:pt x="9451" y="42999"/>
                      <a:pt x="0" y="33388"/>
                      <a:pt x="0" y="21600"/>
                    </a:cubicBezTo>
                    <a:cubicBezTo>
                      <a:pt x="0" y="9670"/>
                      <a:pt x="9670" y="0"/>
                      <a:pt x="21600" y="0"/>
                    </a:cubicBezTo>
                    <a:cubicBezTo>
                      <a:pt x="33529" y="0"/>
                      <a:pt x="43200" y="9670"/>
                      <a:pt x="43200" y="21600"/>
                    </a:cubicBezTo>
                    <a:cubicBezTo>
                      <a:pt x="43200" y="33402"/>
                      <a:pt x="33726" y="43019"/>
                      <a:pt x="21925" y="43197"/>
                    </a:cubicBezTo>
                    <a:lnTo>
                      <a:pt x="21600" y="21600"/>
                    </a:lnTo>
                    <a:close/>
                  </a:path>
                </a:pathLst>
              </a:custGeom>
              <a:noFill/>
              <a:ln w="1">
                <a:solidFill>
                  <a:srgbClr val="E62E00"/>
                </a:solidFill>
                <a:prstDash val="solid"/>
                <a:round/>
                <a:headEnd/>
                <a:tailEnd/>
              </a:ln>
            </p:spPr>
            <p:txBody>
              <a:bodyPr/>
              <a:lstStyle/>
              <a:p>
                <a:endParaRPr lang="en-US"/>
              </a:p>
            </p:txBody>
          </p:sp>
          <p:sp>
            <p:nvSpPr>
              <p:cNvPr id="145" name="Arc 53"/>
              <p:cNvSpPr>
                <a:spLocks/>
              </p:cNvSpPr>
              <p:nvPr/>
            </p:nvSpPr>
            <p:spPr bwMode="auto">
              <a:xfrm>
                <a:off x="2353" y="1493"/>
                <a:ext cx="1" cy="11"/>
              </a:xfrm>
              <a:custGeom>
                <a:avLst/>
                <a:gdLst>
                  <a:gd name="T0" fmla="*/ 0 w 686"/>
                  <a:gd name="T1" fmla="*/ 0 h 21600"/>
                  <a:gd name="T2" fmla="*/ 0 w 686"/>
                  <a:gd name="T3" fmla="*/ 0 h 21600"/>
                  <a:gd name="T4" fmla="*/ 0 w 686"/>
                  <a:gd name="T5" fmla="*/ 0 h 21600"/>
                  <a:gd name="T6" fmla="*/ 0 60000 65536"/>
                  <a:gd name="T7" fmla="*/ 0 60000 65536"/>
                  <a:gd name="T8" fmla="*/ 0 60000 65536"/>
                  <a:gd name="T9" fmla="*/ 0 w 686"/>
                  <a:gd name="T10" fmla="*/ 0 h 21600"/>
                  <a:gd name="T11" fmla="*/ 686 w 686"/>
                  <a:gd name="T12" fmla="*/ 21600 h 21600"/>
                </a:gdLst>
                <a:ahLst/>
                <a:cxnLst>
                  <a:cxn ang="T6">
                    <a:pos x="T0" y="T1"/>
                  </a:cxn>
                  <a:cxn ang="T7">
                    <a:pos x="T2" y="T3"/>
                  </a:cxn>
                  <a:cxn ang="T8">
                    <a:pos x="T4" y="T5"/>
                  </a:cxn>
                </a:cxnLst>
                <a:rect l="T9" t="T10" r="T11" b="T12"/>
                <a:pathLst>
                  <a:path w="686" h="21600" fill="none" extrusionOk="0">
                    <a:moveTo>
                      <a:pt x="686" y="21597"/>
                    </a:moveTo>
                    <a:cubicBezTo>
                      <a:pt x="571" y="21599"/>
                      <a:pt x="457" y="21599"/>
                      <a:pt x="343" y="21600"/>
                    </a:cubicBezTo>
                    <a:cubicBezTo>
                      <a:pt x="228" y="21600"/>
                      <a:pt x="114" y="21599"/>
                      <a:pt x="-1" y="21597"/>
                    </a:cubicBezTo>
                  </a:path>
                  <a:path w="686" h="21600" stroke="0" extrusionOk="0">
                    <a:moveTo>
                      <a:pt x="686" y="21597"/>
                    </a:moveTo>
                    <a:cubicBezTo>
                      <a:pt x="571" y="21599"/>
                      <a:pt x="457" y="21599"/>
                      <a:pt x="343" y="21600"/>
                    </a:cubicBezTo>
                    <a:cubicBezTo>
                      <a:pt x="228" y="21600"/>
                      <a:pt x="114" y="21599"/>
                      <a:pt x="-1" y="21597"/>
                    </a:cubicBezTo>
                    <a:lnTo>
                      <a:pt x="343" y="0"/>
                    </a:lnTo>
                    <a:close/>
                  </a:path>
                </a:pathLst>
              </a:custGeom>
              <a:noFill/>
              <a:ln w="1">
                <a:solidFill>
                  <a:srgbClr val="E62E00"/>
                </a:solidFill>
                <a:prstDash val="solid"/>
                <a:round/>
                <a:headEnd/>
                <a:tailEnd/>
              </a:ln>
            </p:spPr>
            <p:txBody>
              <a:bodyPr/>
              <a:lstStyle/>
              <a:p>
                <a:endParaRPr lang="en-US"/>
              </a:p>
            </p:txBody>
          </p:sp>
          <p:sp>
            <p:nvSpPr>
              <p:cNvPr id="146" name="Arc 54"/>
              <p:cNvSpPr>
                <a:spLocks/>
              </p:cNvSpPr>
              <p:nvPr/>
            </p:nvSpPr>
            <p:spPr bwMode="auto">
              <a:xfrm>
                <a:off x="2344" y="1482"/>
                <a:ext cx="18"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256" y="43197"/>
                    </a:moveTo>
                    <a:cubicBezTo>
                      <a:pt x="9462" y="43009"/>
                      <a:pt x="0" y="33395"/>
                      <a:pt x="0" y="21600"/>
                    </a:cubicBezTo>
                    <a:cubicBezTo>
                      <a:pt x="0" y="9670"/>
                      <a:pt x="9670" y="0"/>
                      <a:pt x="21600" y="0"/>
                    </a:cubicBezTo>
                    <a:cubicBezTo>
                      <a:pt x="33529" y="0"/>
                      <a:pt x="43200" y="9670"/>
                      <a:pt x="43200" y="21600"/>
                    </a:cubicBezTo>
                    <a:cubicBezTo>
                      <a:pt x="43200" y="33395"/>
                      <a:pt x="33737" y="43009"/>
                      <a:pt x="21943" y="43197"/>
                    </a:cubicBezTo>
                  </a:path>
                  <a:path w="43200" h="43197" stroke="0" extrusionOk="0">
                    <a:moveTo>
                      <a:pt x="21256" y="43197"/>
                    </a:moveTo>
                    <a:cubicBezTo>
                      <a:pt x="9462" y="43009"/>
                      <a:pt x="0" y="33395"/>
                      <a:pt x="0" y="21600"/>
                    </a:cubicBezTo>
                    <a:cubicBezTo>
                      <a:pt x="0" y="9670"/>
                      <a:pt x="9670" y="0"/>
                      <a:pt x="21600" y="0"/>
                    </a:cubicBezTo>
                    <a:cubicBezTo>
                      <a:pt x="33529" y="0"/>
                      <a:pt x="43200" y="9670"/>
                      <a:pt x="43200" y="21600"/>
                    </a:cubicBezTo>
                    <a:cubicBezTo>
                      <a:pt x="43200" y="33395"/>
                      <a:pt x="33737" y="43009"/>
                      <a:pt x="21943" y="43197"/>
                    </a:cubicBezTo>
                    <a:lnTo>
                      <a:pt x="21600" y="21600"/>
                    </a:lnTo>
                    <a:close/>
                  </a:path>
                </a:pathLst>
              </a:custGeom>
              <a:noFill/>
              <a:ln w="1">
                <a:solidFill>
                  <a:srgbClr val="E62E00"/>
                </a:solidFill>
                <a:prstDash val="solid"/>
                <a:round/>
                <a:headEnd/>
                <a:tailEnd/>
              </a:ln>
            </p:spPr>
            <p:txBody>
              <a:bodyPr/>
              <a:lstStyle/>
              <a:p>
                <a:endParaRPr lang="en-US"/>
              </a:p>
            </p:txBody>
          </p:sp>
          <p:sp>
            <p:nvSpPr>
              <p:cNvPr id="147" name="Arc 55"/>
              <p:cNvSpPr>
                <a:spLocks/>
              </p:cNvSpPr>
              <p:nvPr/>
            </p:nvSpPr>
            <p:spPr bwMode="auto">
              <a:xfrm>
                <a:off x="2338" y="1485"/>
                <a:ext cx="1" cy="11"/>
              </a:xfrm>
              <a:custGeom>
                <a:avLst/>
                <a:gdLst>
                  <a:gd name="T0" fmla="*/ 0 w 690"/>
                  <a:gd name="T1" fmla="*/ 0 h 21600"/>
                  <a:gd name="T2" fmla="*/ 0 w 690"/>
                  <a:gd name="T3" fmla="*/ 0 h 21600"/>
                  <a:gd name="T4" fmla="*/ 0 w 690"/>
                  <a:gd name="T5" fmla="*/ 0 h 21600"/>
                  <a:gd name="T6" fmla="*/ 0 60000 65536"/>
                  <a:gd name="T7" fmla="*/ 0 60000 65536"/>
                  <a:gd name="T8" fmla="*/ 0 60000 65536"/>
                  <a:gd name="T9" fmla="*/ 0 w 690"/>
                  <a:gd name="T10" fmla="*/ 0 h 21600"/>
                  <a:gd name="T11" fmla="*/ 690 w 690"/>
                  <a:gd name="T12" fmla="*/ 21600 h 21600"/>
                </a:gdLst>
                <a:ahLst/>
                <a:cxnLst>
                  <a:cxn ang="T6">
                    <a:pos x="T0" y="T1"/>
                  </a:cxn>
                  <a:cxn ang="T7">
                    <a:pos x="T2" y="T3"/>
                  </a:cxn>
                  <a:cxn ang="T8">
                    <a:pos x="T4" y="T5"/>
                  </a:cxn>
                </a:cxnLst>
                <a:rect l="T9" t="T10" r="T11" b="T12"/>
                <a:pathLst>
                  <a:path w="690" h="21600" fill="none" extrusionOk="0">
                    <a:moveTo>
                      <a:pt x="689" y="21597"/>
                    </a:moveTo>
                    <a:cubicBezTo>
                      <a:pt x="581" y="21599"/>
                      <a:pt x="472" y="21599"/>
                      <a:pt x="363" y="21600"/>
                    </a:cubicBezTo>
                    <a:cubicBezTo>
                      <a:pt x="241" y="21600"/>
                      <a:pt x="120" y="21598"/>
                      <a:pt x="0" y="21596"/>
                    </a:cubicBezTo>
                  </a:path>
                  <a:path w="690" h="21600" stroke="0" extrusionOk="0">
                    <a:moveTo>
                      <a:pt x="689" y="21597"/>
                    </a:moveTo>
                    <a:cubicBezTo>
                      <a:pt x="581" y="21599"/>
                      <a:pt x="472" y="21599"/>
                      <a:pt x="363" y="21600"/>
                    </a:cubicBezTo>
                    <a:cubicBezTo>
                      <a:pt x="241" y="21600"/>
                      <a:pt x="120" y="21598"/>
                      <a:pt x="0" y="21596"/>
                    </a:cubicBezTo>
                    <a:lnTo>
                      <a:pt x="363" y="0"/>
                    </a:lnTo>
                    <a:close/>
                  </a:path>
                </a:pathLst>
              </a:custGeom>
              <a:noFill/>
              <a:ln w="1">
                <a:solidFill>
                  <a:srgbClr val="E62E00"/>
                </a:solidFill>
                <a:prstDash val="solid"/>
                <a:round/>
                <a:headEnd/>
                <a:tailEnd/>
              </a:ln>
            </p:spPr>
            <p:txBody>
              <a:bodyPr/>
              <a:lstStyle/>
              <a:p>
                <a:endParaRPr lang="en-US"/>
              </a:p>
            </p:txBody>
          </p:sp>
          <p:sp>
            <p:nvSpPr>
              <p:cNvPr id="148" name="Arc 56"/>
              <p:cNvSpPr>
                <a:spLocks/>
              </p:cNvSpPr>
              <p:nvPr/>
            </p:nvSpPr>
            <p:spPr bwMode="auto">
              <a:xfrm>
                <a:off x="2328" y="1474"/>
                <a:ext cx="19" cy="22"/>
              </a:xfrm>
              <a:custGeom>
                <a:avLst/>
                <a:gdLst>
                  <a:gd name="T0" fmla="*/ 0 w 43200"/>
                  <a:gd name="T1" fmla="*/ 0 h 43198"/>
                  <a:gd name="T2" fmla="*/ 0 w 43200"/>
                  <a:gd name="T3" fmla="*/ 0 h 43198"/>
                  <a:gd name="T4" fmla="*/ 0 w 43200"/>
                  <a:gd name="T5" fmla="*/ 0 h 43198"/>
                  <a:gd name="T6" fmla="*/ 0 60000 65536"/>
                  <a:gd name="T7" fmla="*/ 0 60000 65536"/>
                  <a:gd name="T8" fmla="*/ 0 60000 65536"/>
                  <a:gd name="T9" fmla="*/ 0 w 43200"/>
                  <a:gd name="T10" fmla="*/ 0 h 43198"/>
                  <a:gd name="T11" fmla="*/ 43200 w 43200"/>
                  <a:gd name="T12" fmla="*/ 43198 h 43198"/>
                </a:gdLst>
                <a:ahLst/>
                <a:cxnLst>
                  <a:cxn ang="T6">
                    <a:pos x="T0" y="T1"/>
                  </a:cxn>
                  <a:cxn ang="T7">
                    <a:pos x="T2" y="T3"/>
                  </a:cxn>
                  <a:cxn ang="T8">
                    <a:pos x="T4" y="T5"/>
                  </a:cxn>
                </a:cxnLst>
                <a:rect l="T9" t="T10" r="T11" b="T12"/>
                <a:pathLst>
                  <a:path w="43200" h="43198" fill="none" extrusionOk="0">
                    <a:moveTo>
                      <a:pt x="21237" y="43196"/>
                    </a:moveTo>
                    <a:cubicBezTo>
                      <a:pt x="9450" y="42998"/>
                      <a:pt x="0" y="33387"/>
                      <a:pt x="0" y="21600"/>
                    </a:cubicBezTo>
                    <a:cubicBezTo>
                      <a:pt x="0" y="9670"/>
                      <a:pt x="9670" y="0"/>
                      <a:pt x="21600" y="0"/>
                    </a:cubicBezTo>
                    <a:cubicBezTo>
                      <a:pt x="33529" y="0"/>
                      <a:pt x="43200" y="9670"/>
                      <a:pt x="43200" y="21600"/>
                    </a:cubicBezTo>
                    <a:cubicBezTo>
                      <a:pt x="43200" y="33401"/>
                      <a:pt x="33727" y="43018"/>
                      <a:pt x="21926" y="43197"/>
                    </a:cubicBezTo>
                  </a:path>
                  <a:path w="43200" h="43198" stroke="0" extrusionOk="0">
                    <a:moveTo>
                      <a:pt x="21237" y="43196"/>
                    </a:moveTo>
                    <a:cubicBezTo>
                      <a:pt x="9450" y="42998"/>
                      <a:pt x="0" y="33387"/>
                      <a:pt x="0" y="21600"/>
                    </a:cubicBezTo>
                    <a:cubicBezTo>
                      <a:pt x="0" y="9670"/>
                      <a:pt x="9670" y="0"/>
                      <a:pt x="21600" y="0"/>
                    </a:cubicBezTo>
                    <a:cubicBezTo>
                      <a:pt x="33529" y="0"/>
                      <a:pt x="43200" y="9670"/>
                      <a:pt x="43200" y="21600"/>
                    </a:cubicBezTo>
                    <a:cubicBezTo>
                      <a:pt x="43200" y="33401"/>
                      <a:pt x="33727" y="43018"/>
                      <a:pt x="21926" y="43197"/>
                    </a:cubicBezTo>
                    <a:lnTo>
                      <a:pt x="21600" y="21600"/>
                    </a:lnTo>
                    <a:close/>
                  </a:path>
                </a:pathLst>
              </a:custGeom>
              <a:noFill/>
              <a:ln w="1">
                <a:solidFill>
                  <a:srgbClr val="E62E00"/>
                </a:solidFill>
                <a:prstDash val="solid"/>
                <a:round/>
                <a:headEnd/>
                <a:tailEnd/>
              </a:ln>
            </p:spPr>
            <p:txBody>
              <a:bodyPr/>
              <a:lstStyle/>
              <a:p>
                <a:endParaRPr lang="en-US"/>
              </a:p>
            </p:txBody>
          </p:sp>
          <p:sp>
            <p:nvSpPr>
              <p:cNvPr id="149" name="Arc 57"/>
              <p:cNvSpPr>
                <a:spLocks/>
              </p:cNvSpPr>
              <p:nvPr/>
            </p:nvSpPr>
            <p:spPr bwMode="auto">
              <a:xfrm>
                <a:off x="2353" y="1478"/>
                <a:ext cx="1" cy="11"/>
              </a:xfrm>
              <a:custGeom>
                <a:avLst/>
                <a:gdLst>
                  <a:gd name="T0" fmla="*/ 0 w 692"/>
                  <a:gd name="T1" fmla="*/ 0 h 21600"/>
                  <a:gd name="T2" fmla="*/ 0 w 692"/>
                  <a:gd name="T3" fmla="*/ 0 h 21600"/>
                  <a:gd name="T4" fmla="*/ 0 w 692"/>
                  <a:gd name="T5" fmla="*/ 0 h 21600"/>
                  <a:gd name="T6" fmla="*/ 0 60000 65536"/>
                  <a:gd name="T7" fmla="*/ 0 60000 65536"/>
                  <a:gd name="T8" fmla="*/ 0 60000 65536"/>
                  <a:gd name="T9" fmla="*/ 0 w 692"/>
                  <a:gd name="T10" fmla="*/ 0 h 21600"/>
                  <a:gd name="T11" fmla="*/ 692 w 692"/>
                  <a:gd name="T12" fmla="*/ 21600 h 21600"/>
                </a:gdLst>
                <a:ahLst/>
                <a:cxnLst>
                  <a:cxn ang="T6">
                    <a:pos x="T0" y="T1"/>
                  </a:cxn>
                  <a:cxn ang="T7">
                    <a:pos x="T2" y="T3"/>
                  </a:cxn>
                  <a:cxn ang="T8">
                    <a:pos x="T4" y="T5"/>
                  </a:cxn>
                </a:cxnLst>
                <a:rect l="T9" t="T10" r="T11" b="T12"/>
                <a:pathLst>
                  <a:path w="692" h="21600" fill="none" extrusionOk="0">
                    <a:moveTo>
                      <a:pt x="692" y="21597"/>
                    </a:moveTo>
                    <a:cubicBezTo>
                      <a:pt x="576" y="21599"/>
                      <a:pt x="461" y="21599"/>
                      <a:pt x="346" y="21600"/>
                    </a:cubicBezTo>
                    <a:cubicBezTo>
                      <a:pt x="230" y="21600"/>
                      <a:pt x="115" y="21599"/>
                      <a:pt x="-1" y="21597"/>
                    </a:cubicBezTo>
                  </a:path>
                  <a:path w="692" h="21600" stroke="0" extrusionOk="0">
                    <a:moveTo>
                      <a:pt x="692" y="21597"/>
                    </a:moveTo>
                    <a:cubicBezTo>
                      <a:pt x="576" y="21599"/>
                      <a:pt x="461" y="21599"/>
                      <a:pt x="346" y="21600"/>
                    </a:cubicBezTo>
                    <a:cubicBezTo>
                      <a:pt x="230" y="21600"/>
                      <a:pt x="115" y="21599"/>
                      <a:pt x="-1" y="21597"/>
                    </a:cubicBezTo>
                    <a:lnTo>
                      <a:pt x="346" y="0"/>
                    </a:lnTo>
                    <a:close/>
                  </a:path>
                </a:pathLst>
              </a:custGeom>
              <a:noFill/>
              <a:ln w="1">
                <a:solidFill>
                  <a:srgbClr val="E62E00"/>
                </a:solidFill>
                <a:prstDash val="solid"/>
                <a:round/>
                <a:headEnd/>
                <a:tailEnd/>
              </a:ln>
            </p:spPr>
            <p:txBody>
              <a:bodyPr/>
              <a:lstStyle/>
              <a:p>
                <a:endParaRPr lang="en-US"/>
              </a:p>
            </p:txBody>
          </p:sp>
          <p:sp>
            <p:nvSpPr>
              <p:cNvPr id="150" name="Arc 58"/>
              <p:cNvSpPr>
                <a:spLocks/>
              </p:cNvSpPr>
              <p:nvPr/>
            </p:nvSpPr>
            <p:spPr bwMode="auto">
              <a:xfrm>
                <a:off x="2344" y="1467"/>
                <a:ext cx="18"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253" y="43197"/>
                    </a:moveTo>
                    <a:cubicBezTo>
                      <a:pt x="9461" y="43008"/>
                      <a:pt x="0" y="33394"/>
                      <a:pt x="0" y="21600"/>
                    </a:cubicBezTo>
                    <a:cubicBezTo>
                      <a:pt x="0" y="9670"/>
                      <a:pt x="9670" y="0"/>
                      <a:pt x="21600" y="0"/>
                    </a:cubicBezTo>
                    <a:cubicBezTo>
                      <a:pt x="33529" y="0"/>
                      <a:pt x="43200" y="9670"/>
                      <a:pt x="43200" y="21600"/>
                    </a:cubicBezTo>
                    <a:cubicBezTo>
                      <a:pt x="43200" y="33394"/>
                      <a:pt x="33738" y="43008"/>
                      <a:pt x="21946" y="43197"/>
                    </a:cubicBezTo>
                  </a:path>
                  <a:path w="43200" h="43197" stroke="0" extrusionOk="0">
                    <a:moveTo>
                      <a:pt x="21253" y="43197"/>
                    </a:moveTo>
                    <a:cubicBezTo>
                      <a:pt x="9461" y="43008"/>
                      <a:pt x="0" y="33394"/>
                      <a:pt x="0" y="21600"/>
                    </a:cubicBezTo>
                    <a:cubicBezTo>
                      <a:pt x="0" y="9670"/>
                      <a:pt x="9670" y="0"/>
                      <a:pt x="21600" y="0"/>
                    </a:cubicBezTo>
                    <a:cubicBezTo>
                      <a:pt x="33529" y="0"/>
                      <a:pt x="43200" y="9670"/>
                      <a:pt x="43200" y="21600"/>
                    </a:cubicBezTo>
                    <a:cubicBezTo>
                      <a:pt x="43200" y="33394"/>
                      <a:pt x="33738" y="43008"/>
                      <a:pt x="21946" y="43197"/>
                    </a:cubicBezTo>
                    <a:lnTo>
                      <a:pt x="21600" y="21600"/>
                    </a:lnTo>
                    <a:close/>
                  </a:path>
                </a:pathLst>
              </a:custGeom>
              <a:noFill/>
              <a:ln w="1">
                <a:solidFill>
                  <a:srgbClr val="E62E00"/>
                </a:solidFill>
                <a:prstDash val="solid"/>
                <a:round/>
                <a:headEnd/>
                <a:tailEnd/>
              </a:ln>
            </p:spPr>
            <p:txBody>
              <a:bodyPr/>
              <a:lstStyle/>
              <a:p>
                <a:endParaRPr lang="en-US"/>
              </a:p>
            </p:txBody>
          </p:sp>
          <p:sp>
            <p:nvSpPr>
              <p:cNvPr id="151" name="Arc 59"/>
              <p:cNvSpPr>
                <a:spLocks/>
              </p:cNvSpPr>
              <p:nvPr/>
            </p:nvSpPr>
            <p:spPr bwMode="auto">
              <a:xfrm>
                <a:off x="2431" y="1445"/>
                <a:ext cx="1" cy="11"/>
              </a:xfrm>
              <a:custGeom>
                <a:avLst/>
                <a:gdLst>
                  <a:gd name="T0" fmla="*/ 0 w 710"/>
                  <a:gd name="T1" fmla="*/ 0 h 21600"/>
                  <a:gd name="T2" fmla="*/ 0 w 710"/>
                  <a:gd name="T3" fmla="*/ 0 h 21600"/>
                  <a:gd name="T4" fmla="*/ 0 w 710"/>
                  <a:gd name="T5" fmla="*/ 0 h 21600"/>
                  <a:gd name="T6" fmla="*/ 0 60000 65536"/>
                  <a:gd name="T7" fmla="*/ 0 60000 65536"/>
                  <a:gd name="T8" fmla="*/ 0 60000 65536"/>
                  <a:gd name="T9" fmla="*/ 0 w 710"/>
                  <a:gd name="T10" fmla="*/ 0 h 21600"/>
                  <a:gd name="T11" fmla="*/ 710 w 710"/>
                  <a:gd name="T12" fmla="*/ 21600 h 21600"/>
                </a:gdLst>
                <a:ahLst/>
                <a:cxnLst>
                  <a:cxn ang="T6">
                    <a:pos x="T0" y="T1"/>
                  </a:cxn>
                  <a:cxn ang="T7">
                    <a:pos x="T2" y="T3"/>
                  </a:cxn>
                  <a:cxn ang="T8">
                    <a:pos x="T4" y="T5"/>
                  </a:cxn>
                </a:cxnLst>
                <a:rect l="T9" t="T10" r="T11" b="T12"/>
                <a:pathLst>
                  <a:path w="710" h="21600" fill="none" extrusionOk="0">
                    <a:moveTo>
                      <a:pt x="710" y="21597"/>
                    </a:moveTo>
                    <a:cubicBezTo>
                      <a:pt x="598" y="21599"/>
                      <a:pt x="486" y="21599"/>
                      <a:pt x="374" y="21600"/>
                    </a:cubicBezTo>
                    <a:cubicBezTo>
                      <a:pt x="249" y="21600"/>
                      <a:pt x="124" y="21598"/>
                      <a:pt x="0" y="21596"/>
                    </a:cubicBezTo>
                  </a:path>
                  <a:path w="710" h="21600" stroke="0" extrusionOk="0">
                    <a:moveTo>
                      <a:pt x="710" y="21597"/>
                    </a:moveTo>
                    <a:cubicBezTo>
                      <a:pt x="598" y="21599"/>
                      <a:pt x="486" y="21599"/>
                      <a:pt x="374" y="21600"/>
                    </a:cubicBezTo>
                    <a:cubicBezTo>
                      <a:pt x="249" y="21600"/>
                      <a:pt x="124" y="21598"/>
                      <a:pt x="0" y="21596"/>
                    </a:cubicBezTo>
                    <a:lnTo>
                      <a:pt x="374" y="0"/>
                    </a:lnTo>
                    <a:close/>
                  </a:path>
                </a:pathLst>
              </a:custGeom>
              <a:noFill/>
              <a:ln w="1">
                <a:solidFill>
                  <a:srgbClr val="E62E00"/>
                </a:solidFill>
                <a:prstDash val="solid"/>
                <a:round/>
                <a:headEnd/>
                <a:tailEnd/>
              </a:ln>
            </p:spPr>
            <p:txBody>
              <a:bodyPr/>
              <a:lstStyle/>
              <a:p>
                <a:endParaRPr lang="en-US"/>
              </a:p>
            </p:txBody>
          </p:sp>
          <p:sp>
            <p:nvSpPr>
              <p:cNvPr id="152" name="Arc 60"/>
              <p:cNvSpPr>
                <a:spLocks/>
              </p:cNvSpPr>
              <p:nvPr/>
            </p:nvSpPr>
            <p:spPr bwMode="auto">
              <a:xfrm>
                <a:off x="2421" y="1434"/>
                <a:ext cx="19"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226" y="43196"/>
                    </a:moveTo>
                    <a:cubicBezTo>
                      <a:pt x="9444" y="42992"/>
                      <a:pt x="0" y="33383"/>
                      <a:pt x="0" y="21600"/>
                    </a:cubicBezTo>
                    <a:cubicBezTo>
                      <a:pt x="0" y="9670"/>
                      <a:pt x="9670" y="0"/>
                      <a:pt x="21600" y="0"/>
                    </a:cubicBezTo>
                    <a:cubicBezTo>
                      <a:pt x="33529" y="0"/>
                      <a:pt x="43200" y="9670"/>
                      <a:pt x="43200" y="21600"/>
                    </a:cubicBezTo>
                    <a:cubicBezTo>
                      <a:pt x="43200" y="33398"/>
                      <a:pt x="33732" y="43013"/>
                      <a:pt x="21936" y="43197"/>
                    </a:cubicBezTo>
                  </a:path>
                  <a:path w="43200" h="43197" stroke="0" extrusionOk="0">
                    <a:moveTo>
                      <a:pt x="21226" y="43196"/>
                    </a:moveTo>
                    <a:cubicBezTo>
                      <a:pt x="9444" y="42992"/>
                      <a:pt x="0" y="33383"/>
                      <a:pt x="0" y="21600"/>
                    </a:cubicBezTo>
                    <a:cubicBezTo>
                      <a:pt x="0" y="9670"/>
                      <a:pt x="9670" y="0"/>
                      <a:pt x="21600" y="0"/>
                    </a:cubicBezTo>
                    <a:cubicBezTo>
                      <a:pt x="33529" y="0"/>
                      <a:pt x="43200" y="9670"/>
                      <a:pt x="43200" y="21600"/>
                    </a:cubicBezTo>
                    <a:cubicBezTo>
                      <a:pt x="43200" y="33398"/>
                      <a:pt x="33732" y="43013"/>
                      <a:pt x="21936" y="43197"/>
                    </a:cubicBezTo>
                    <a:lnTo>
                      <a:pt x="21600" y="21600"/>
                    </a:lnTo>
                    <a:close/>
                  </a:path>
                </a:pathLst>
              </a:custGeom>
              <a:noFill/>
              <a:ln w="1">
                <a:solidFill>
                  <a:srgbClr val="E62E00"/>
                </a:solidFill>
                <a:prstDash val="solid"/>
                <a:round/>
                <a:headEnd/>
                <a:tailEnd/>
              </a:ln>
            </p:spPr>
            <p:txBody>
              <a:bodyPr/>
              <a:lstStyle/>
              <a:p>
                <a:endParaRPr lang="en-US"/>
              </a:p>
            </p:txBody>
          </p:sp>
          <p:sp>
            <p:nvSpPr>
              <p:cNvPr id="153" name="Arc 61"/>
              <p:cNvSpPr>
                <a:spLocks/>
              </p:cNvSpPr>
              <p:nvPr/>
            </p:nvSpPr>
            <p:spPr bwMode="auto">
              <a:xfrm>
                <a:off x="2384" y="1453"/>
                <a:ext cx="1" cy="11"/>
              </a:xfrm>
              <a:custGeom>
                <a:avLst/>
                <a:gdLst>
                  <a:gd name="T0" fmla="*/ 0 w 708"/>
                  <a:gd name="T1" fmla="*/ 0 h 21600"/>
                  <a:gd name="T2" fmla="*/ 0 w 708"/>
                  <a:gd name="T3" fmla="*/ 0 h 21600"/>
                  <a:gd name="T4" fmla="*/ 0 w 708"/>
                  <a:gd name="T5" fmla="*/ 0 h 21600"/>
                  <a:gd name="T6" fmla="*/ 0 60000 65536"/>
                  <a:gd name="T7" fmla="*/ 0 60000 65536"/>
                  <a:gd name="T8" fmla="*/ 0 60000 65536"/>
                  <a:gd name="T9" fmla="*/ 0 w 708"/>
                  <a:gd name="T10" fmla="*/ 0 h 21600"/>
                  <a:gd name="T11" fmla="*/ 708 w 708"/>
                  <a:gd name="T12" fmla="*/ 21600 h 21600"/>
                </a:gdLst>
                <a:ahLst/>
                <a:cxnLst>
                  <a:cxn ang="T6">
                    <a:pos x="T0" y="T1"/>
                  </a:cxn>
                  <a:cxn ang="T7">
                    <a:pos x="T2" y="T3"/>
                  </a:cxn>
                  <a:cxn ang="T8">
                    <a:pos x="T4" y="T5"/>
                  </a:cxn>
                </a:cxnLst>
                <a:rect l="T9" t="T10" r="T11" b="T12"/>
                <a:pathLst>
                  <a:path w="708" h="21600" fill="none" extrusionOk="0">
                    <a:moveTo>
                      <a:pt x="708" y="21597"/>
                    </a:moveTo>
                    <a:cubicBezTo>
                      <a:pt x="590" y="21599"/>
                      <a:pt x="472" y="21599"/>
                      <a:pt x="354" y="21600"/>
                    </a:cubicBezTo>
                    <a:cubicBezTo>
                      <a:pt x="235" y="21600"/>
                      <a:pt x="117" y="21599"/>
                      <a:pt x="-1" y="21597"/>
                    </a:cubicBezTo>
                  </a:path>
                  <a:path w="708" h="21600" stroke="0" extrusionOk="0">
                    <a:moveTo>
                      <a:pt x="708" y="21597"/>
                    </a:moveTo>
                    <a:cubicBezTo>
                      <a:pt x="590" y="21599"/>
                      <a:pt x="472" y="21599"/>
                      <a:pt x="354" y="21600"/>
                    </a:cubicBezTo>
                    <a:cubicBezTo>
                      <a:pt x="235" y="21600"/>
                      <a:pt x="117" y="21599"/>
                      <a:pt x="-1" y="21597"/>
                    </a:cubicBezTo>
                    <a:lnTo>
                      <a:pt x="354" y="0"/>
                    </a:lnTo>
                    <a:close/>
                  </a:path>
                </a:pathLst>
              </a:custGeom>
              <a:noFill/>
              <a:ln w="1">
                <a:solidFill>
                  <a:srgbClr val="E62E00"/>
                </a:solidFill>
                <a:prstDash val="solid"/>
                <a:round/>
                <a:headEnd/>
                <a:tailEnd/>
              </a:ln>
            </p:spPr>
            <p:txBody>
              <a:bodyPr/>
              <a:lstStyle/>
              <a:p>
                <a:endParaRPr lang="en-US"/>
              </a:p>
            </p:txBody>
          </p:sp>
          <p:sp>
            <p:nvSpPr>
              <p:cNvPr id="154" name="Arc 62"/>
              <p:cNvSpPr>
                <a:spLocks/>
              </p:cNvSpPr>
              <p:nvPr/>
            </p:nvSpPr>
            <p:spPr bwMode="auto">
              <a:xfrm>
                <a:off x="2375" y="1442"/>
                <a:ext cx="18"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245" y="43197"/>
                    </a:moveTo>
                    <a:cubicBezTo>
                      <a:pt x="9456" y="43003"/>
                      <a:pt x="0" y="33391"/>
                      <a:pt x="0" y="21600"/>
                    </a:cubicBezTo>
                    <a:cubicBezTo>
                      <a:pt x="0" y="9670"/>
                      <a:pt x="9670" y="0"/>
                      <a:pt x="21600" y="0"/>
                    </a:cubicBezTo>
                    <a:cubicBezTo>
                      <a:pt x="33529" y="0"/>
                      <a:pt x="43200" y="9670"/>
                      <a:pt x="43200" y="21600"/>
                    </a:cubicBezTo>
                    <a:cubicBezTo>
                      <a:pt x="43200" y="33391"/>
                      <a:pt x="33743" y="43003"/>
                      <a:pt x="21954" y="43197"/>
                    </a:cubicBezTo>
                  </a:path>
                  <a:path w="43200" h="43197" stroke="0" extrusionOk="0">
                    <a:moveTo>
                      <a:pt x="21245" y="43197"/>
                    </a:moveTo>
                    <a:cubicBezTo>
                      <a:pt x="9456" y="43003"/>
                      <a:pt x="0" y="33391"/>
                      <a:pt x="0" y="21600"/>
                    </a:cubicBezTo>
                    <a:cubicBezTo>
                      <a:pt x="0" y="9670"/>
                      <a:pt x="9670" y="0"/>
                      <a:pt x="21600" y="0"/>
                    </a:cubicBezTo>
                    <a:cubicBezTo>
                      <a:pt x="33529" y="0"/>
                      <a:pt x="43200" y="9670"/>
                      <a:pt x="43200" y="21600"/>
                    </a:cubicBezTo>
                    <a:cubicBezTo>
                      <a:pt x="43200" y="33391"/>
                      <a:pt x="33743" y="43003"/>
                      <a:pt x="21954" y="43197"/>
                    </a:cubicBezTo>
                    <a:lnTo>
                      <a:pt x="21600" y="21600"/>
                    </a:lnTo>
                    <a:close/>
                  </a:path>
                </a:pathLst>
              </a:custGeom>
              <a:noFill/>
              <a:ln w="1">
                <a:solidFill>
                  <a:srgbClr val="E62E00"/>
                </a:solidFill>
                <a:prstDash val="solid"/>
                <a:round/>
                <a:headEnd/>
                <a:tailEnd/>
              </a:ln>
            </p:spPr>
            <p:txBody>
              <a:bodyPr/>
              <a:lstStyle/>
              <a:p>
                <a:endParaRPr lang="en-US"/>
              </a:p>
            </p:txBody>
          </p:sp>
          <p:sp>
            <p:nvSpPr>
              <p:cNvPr id="155" name="Arc 63"/>
              <p:cNvSpPr>
                <a:spLocks/>
              </p:cNvSpPr>
              <p:nvPr/>
            </p:nvSpPr>
            <p:spPr bwMode="auto">
              <a:xfrm>
                <a:off x="2322" y="1485"/>
                <a:ext cx="1" cy="11"/>
              </a:xfrm>
              <a:custGeom>
                <a:avLst/>
                <a:gdLst>
                  <a:gd name="T0" fmla="*/ 0 w 690"/>
                  <a:gd name="T1" fmla="*/ 0 h 21600"/>
                  <a:gd name="T2" fmla="*/ 0 w 690"/>
                  <a:gd name="T3" fmla="*/ 0 h 21600"/>
                  <a:gd name="T4" fmla="*/ 0 w 690"/>
                  <a:gd name="T5" fmla="*/ 0 h 21600"/>
                  <a:gd name="T6" fmla="*/ 0 60000 65536"/>
                  <a:gd name="T7" fmla="*/ 0 60000 65536"/>
                  <a:gd name="T8" fmla="*/ 0 60000 65536"/>
                  <a:gd name="T9" fmla="*/ 0 w 690"/>
                  <a:gd name="T10" fmla="*/ 0 h 21600"/>
                  <a:gd name="T11" fmla="*/ 690 w 690"/>
                  <a:gd name="T12" fmla="*/ 21600 h 21600"/>
                </a:gdLst>
                <a:ahLst/>
                <a:cxnLst>
                  <a:cxn ang="T6">
                    <a:pos x="T0" y="T1"/>
                  </a:cxn>
                  <a:cxn ang="T7">
                    <a:pos x="T2" y="T3"/>
                  </a:cxn>
                  <a:cxn ang="T8">
                    <a:pos x="T4" y="T5"/>
                  </a:cxn>
                </a:cxnLst>
                <a:rect l="T9" t="T10" r="T11" b="T12"/>
                <a:pathLst>
                  <a:path w="690" h="21600" fill="none" extrusionOk="0">
                    <a:moveTo>
                      <a:pt x="690" y="21597"/>
                    </a:moveTo>
                    <a:cubicBezTo>
                      <a:pt x="575" y="21599"/>
                      <a:pt x="460" y="21599"/>
                      <a:pt x="345" y="21600"/>
                    </a:cubicBezTo>
                    <a:cubicBezTo>
                      <a:pt x="229" y="21600"/>
                      <a:pt x="114" y="21599"/>
                      <a:pt x="-1" y="21597"/>
                    </a:cubicBezTo>
                  </a:path>
                  <a:path w="690" h="21600" stroke="0" extrusionOk="0">
                    <a:moveTo>
                      <a:pt x="690" y="21597"/>
                    </a:moveTo>
                    <a:cubicBezTo>
                      <a:pt x="575" y="21599"/>
                      <a:pt x="460" y="21599"/>
                      <a:pt x="345" y="21600"/>
                    </a:cubicBezTo>
                    <a:cubicBezTo>
                      <a:pt x="229" y="21600"/>
                      <a:pt x="114" y="21599"/>
                      <a:pt x="-1" y="21597"/>
                    </a:cubicBezTo>
                    <a:lnTo>
                      <a:pt x="345" y="0"/>
                    </a:lnTo>
                    <a:close/>
                  </a:path>
                </a:pathLst>
              </a:custGeom>
              <a:noFill/>
              <a:ln w="1">
                <a:solidFill>
                  <a:srgbClr val="E62E00"/>
                </a:solidFill>
                <a:prstDash val="solid"/>
                <a:round/>
                <a:headEnd/>
                <a:tailEnd/>
              </a:ln>
            </p:spPr>
            <p:txBody>
              <a:bodyPr/>
              <a:lstStyle/>
              <a:p>
                <a:endParaRPr lang="en-US"/>
              </a:p>
            </p:txBody>
          </p:sp>
          <p:sp>
            <p:nvSpPr>
              <p:cNvPr id="156" name="Arc 64"/>
              <p:cNvSpPr>
                <a:spLocks/>
              </p:cNvSpPr>
              <p:nvPr/>
            </p:nvSpPr>
            <p:spPr bwMode="auto">
              <a:xfrm>
                <a:off x="2313" y="1474"/>
                <a:ext cx="18"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254" y="43197"/>
                    </a:moveTo>
                    <a:cubicBezTo>
                      <a:pt x="9461" y="43008"/>
                      <a:pt x="0" y="33394"/>
                      <a:pt x="0" y="21600"/>
                    </a:cubicBezTo>
                    <a:cubicBezTo>
                      <a:pt x="0" y="9670"/>
                      <a:pt x="9670" y="0"/>
                      <a:pt x="21600" y="0"/>
                    </a:cubicBezTo>
                    <a:cubicBezTo>
                      <a:pt x="33529" y="0"/>
                      <a:pt x="43200" y="9670"/>
                      <a:pt x="43200" y="21600"/>
                    </a:cubicBezTo>
                    <a:cubicBezTo>
                      <a:pt x="43200" y="33394"/>
                      <a:pt x="33738" y="43008"/>
                      <a:pt x="21945" y="43197"/>
                    </a:cubicBezTo>
                  </a:path>
                  <a:path w="43200" h="43197" stroke="0" extrusionOk="0">
                    <a:moveTo>
                      <a:pt x="21254" y="43197"/>
                    </a:moveTo>
                    <a:cubicBezTo>
                      <a:pt x="9461" y="43008"/>
                      <a:pt x="0" y="33394"/>
                      <a:pt x="0" y="21600"/>
                    </a:cubicBezTo>
                    <a:cubicBezTo>
                      <a:pt x="0" y="9670"/>
                      <a:pt x="9670" y="0"/>
                      <a:pt x="21600" y="0"/>
                    </a:cubicBezTo>
                    <a:cubicBezTo>
                      <a:pt x="33529" y="0"/>
                      <a:pt x="43200" y="9670"/>
                      <a:pt x="43200" y="21600"/>
                    </a:cubicBezTo>
                    <a:cubicBezTo>
                      <a:pt x="43200" y="33394"/>
                      <a:pt x="33738" y="43008"/>
                      <a:pt x="21945" y="43197"/>
                    </a:cubicBezTo>
                    <a:lnTo>
                      <a:pt x="21600" y="21600"/>
                    </a:lnTo>
                    <a:close/>
                  </a:path>
                </a:pathLst>
              </a:custGeom>
              <a:noFill/>
              <a:ln w="1">
                <a:solidFill>
                  <a:srgbClr val="E62E00"/>
                </a:solidFill>
                <a:prstDash val="solid"/>
                <a:round/>
                <a:headEnd/>
                <a:tailEnd/>
              </a:ln>
            </p:spPr>
            <p:txBody>
              <a:bodyPr/>
              <a:lstStyle/>
              <a:p>
                <a:endParaRPr lang="en-US"/>
              </a:p>
            </p:txBody>
          </p:sp>
          <p:sp>
            <p:nvSpPr>
              <p:cNvPr id="157" name="Arc 65"/>
              <p:cNvSpPr>
                <a:spLocks/>
              </p:cNvSpPr>
              <p:nvPr/>
            </p:nvSpPr>
            <p:spPr bwMode="auto">
              <a:xfrm>
                <a:off x="2338" y="1496"/>
                <a:ext cx="1" cy="11"/>
              </a:xfrm>
              <a:custGeom>
                <a:avLst/>
                <a:gdLst>
                  <a:gd name="T0" fmla="*/ 0 w 684"/>
                  <a:gd name="T1" fmla="*/ 0 h 21600"/>
                  <a:gd name="T2" fmla="*/ 0 w 684"/>
                  <a:gd name="T3" fmla="*/ 0 h 21600"/>
                  <a:gd name="T4" fmla="*/ 0 w 684"/>
                  <a:gd name="T5" fmla="*/ 0 h 21600"/>
                  <a:gd name="T6" fmla="*/ 0 60000 65536"/>
                  <a:gd name="T7" fmla="*/ 0 60000 65536"/>
                  <a:gd name="T8" fmla="*/ 0 60000 65536"/>
                  <a:gd name="T9" fmla="*/ 0 w 684"/>
                  <a:gd name="T10" fmla="*/ 0 h 21600"/>
                  <a:gd name="T11" fmla="*/ 684 w 684"/>
                  <a:gd name="T12" fmla="*/ 21600 h 21600"/>
                </a:gdLst>
                <a:ahLst/>
                <a:cxnLst>
                  <a:cxn ang="T6">
                    <a:pos x="T0" y="T1"/>
                  </a:cxn>
                  <a:cxn ang="T7">
                    <a:pos x="T2" y="T3"/>
                  </a:cxn>
                  <a:cxn ang="T8">
                    <a:pos x="T4" y="T5"/>
                  </a:cxn>
                </a:cxnLst>
                <a:rect l="T9" t="T10" r="T11" b="T12"/>
                <a:pathLst>
                  <a:path w="684" h="21600" fill="none" extrusionOk="0">
                    <a:moveTo>
                      <a:pt x="683" y="21597"/>
                    </a:moveTo>
                    <a:cubicBezTo>
                      <a:pt x="576" y="21599"/>
                      <a:pt x="468" y="21599"/>
                      <a:pt x="360" y="21600"/>
                    </a:cubicBezTo>
                    <a:cubicBezTo>
                      <a:pt x="239" y="21600"/>
                      <a:pt x="119" y="21598"/>
                      <a:pt x="0" y="21596"/>
                    </a:cubicBezTo>
                  </a:path>
                  <a:path w="684" h="21600" stroke="0" extrusionOk="0">
                    <a:moveTo>
                      <a:pt x="683" y="21597"/>
                    </a:moveTo>
                    <a:cubicBezTo>
                      <a:pt x="576" y="21599"/>
                      <a:pt x="468" y="21599"/>
                      <a:pt x="360" y="21600"/>
                    </a:cubicBezTo>
                    <a:cubicBezTo>
                      <a:pt x="239" y="21600"/>
                      <a:pt x="119" y="21598"/>
                      <a:pt x="0" y="21596"/>
                    </a:cubicBezTo>
                    <a:lnTo>
                      <a:pt x="360" y="0"/>
                    </a:lnTo>
                    <a:close/>
                  </a:path>
                </a:pathLst>
              </a:custGeom>
              <a:noFill/>
              <a:ln w="1">
                <a:solidFill>
                  <a:srgbClr val="E62E00"/>
                </a:solidFill>
                <a:prstDash val="solid"/>
                <a:round/>
                <a:headEnd/>
                <a:tailEnd/>
              </a:ln>
            </p:spPr>
            <p:txBody>
              <a:bodyPr/>
              <a:lstStyle/>
              <a:p>
                <a:endParaRPr lang="en-US"/>
              </a:p>
            </p:txBody>
          </p:sp>
          <p:sp>
            <p:nvSpPr>
              <p:cNvPr id="158" name="Arc 66"/>
              <p:cNvSpPr>
                <a:spLocks/>
              </p:cNvSpPr>
              <p:nvPr/>
            </p:nvSpPr>
            <p:spPr bwMode="auto">
              <a:xfrm>
                <a:off x="2328" y="1485"/>
                <a:ext cx="19" cy="22"/>
              </a:xfrm>
              <a:custGeom>
                <a:avLst/>
                <a:gdLst>
                  <a:gd name="T0" fmla="*/ 0 w 43200"/>
                  <a:gd name="T1" fmla="*/ 0 h 43198"/>
                  <a:gd name="T2" fmla="*/ 0 w 43200"/>
                  <a:gd name="T3" fmla="*/ 0 h 43198"/>
                  <a:gd name="T4" fmla="*/ 0 w 43200"/>
                  <a:gd name="T5" fmla="*/ 0 h 43198"/>
                  <a:gd name="T6" fmla="*/ 0 60000 65536"/>
                  <a:gd name="T7" fmla="*/ 0 60000 65536"/>
                  <a:gd name="T8" fmla="*/ 0 60000 65536"/>
                  <a:gd name="T9" fmla="*/ 0 w 43200"/>
                  <a:gd name="T10" fmla="*/ 0 h 43198"/>
                  <a:gd name="T11" fmla="*/ 43200 w 43200"/>
                  <a:gd name="T12" fmla="*/ 43198 h 43198"/>
                </a:gdLst>
                <a:ahLst/>
                <a:cxnLst>
                  <a:cxn ang="T6">
                    <a:pos x="T0" y="T1"/>
                  </a:cxn>
                  <a:cxn ang="T7">
                    <a:pos x="T2" y="T3"/>
                  </a:cxn>
                  <a:cxn ang="T8">
                    <a:pos x="T4" y="T5"/>
                  </a:cxn>
                </a:cxnLst>
                <a:rect l="T9" t="T10" r="T11" b="T12"/>
                <a:pathLst>
                  <a:path w="43200" h="43198" fill="none" extrusionOk="0">
                    <a:moveTo>
                      <a:pt x="21240" y="43196"/>
                    </a:moveTo>
                    <a:cubicBezTo>
                      <a:pt x="9452" y="43000"/>
                      <a:pt x="0" y="33388"/>
                      <a:pt x="0" y="21600"/>
                    </a:cubicBezTo>
                    <a:cubicBezTo>
                      <a:pt x="0" y="9670"/>
                      <a:pt x="9670" y="0"/>
                      <a:pt x="21600" y="0"/>
                    </a:cubicBezTo>
                    <a:cubicBezTo>
                      <a:pt x="33529" y="0"/>
                      <a:pt x="43200" y="9670"/>
                      <a:pt x="43200" y="21600"/>
                    </a:cubicBezTo>
                    <a:cubicBezTo>
                      <a:pt x="43200" y="33403"/>
                      <a:pt x="33725" y="43020"/>
                      <a:pt x="21923" y="43197"/>
                    </a:cubicBezTo>
                  </a:path>
                  <a:path w="43200" h="43198" stroke="0" extrusionOk="0">
                    <a:moveTo>
                      <a:pt x="21240" y="43196"/>
                    </a:moveTo>
                    <a:cubicBezTo>
                      <a:pt x="9452" y="43000"/>
                      <a:pt x="0" y="33388"/>
                      <a:pt x="0" y="21600"/>
                    </a:cubicBezTo>
                    <a:cubicBezTo>
                      <a:pt x="0" y="9670"/>
                      <a:pt x="9670" y="0"/>
                      <a:pt x="21600" y="0"/>
                    </a:cubicBezTo>
                    <a:cubicBezTo>
                      <a:pt x="33529" y="0"/>
                      <a:pt x="43200" y="9670"/>
                      <a:pt x="43200" y="21600"/>
                    </a:cubicBezTo>
                    <a:cubicBezTo>
                      <a:pt x="43200" y="33403"/>
                      <a:pt x="33725" y="43020"/>
                      <a:pt x="21923" y="43197"/>
                    </a:cubicBezTo>
                    <a:lnTo>
                      <a:pt x="21600" y="21600"/>
                    </a:lnTo>
                    <a:close/>
                  </a:path>
                </a:pathLst>
              </a:custGeom>
              <a:noFill/>
              <a:ln w="1">
                <a:solidFill>
                  <a:srgbClr val="E62E00"/>
                </a:solidFill>
                <a:prstDash val="solid"/>
                <a:round/>
                <a:headEnd/>
                <a:tailEnd/>
              </a:ln>
            </p:spPr>
            <p:txBody>
              <a:bodyPr/>
              <a:lstStyle/>
              <a:p>
                <a:endParaRPr lang="en-US"/>
              </a:p>
            </p:txBody>
          </p:sp>
          <p:sp>
            <p:nvSpPr>
              <p:cNvPr id="159" name="Arc 67"/>
              <p:cNvSpPr>
                <a:spLocks/>
              </p:cNvSpPr>
              <p:nvPr/>
            </p:nvSpPr>
            <p:spPr bwMode="auto">
              <a:xfrm>
                <a:off x="2307" y="1504"/>
                <a:ext cx="1" cy="11"/>
              </a:xfrm>
              <a:custGeom>
                <a:avLst/>
                <a:gdLst>
                  <a:gd name="T0" fmla="*/ 0 w 680"/>
                  <a:gd name="T1" fmla="*/ 0 h 21600"/>
                  <a:gd name="T2" fmla="*/ 0 w 680"/>
                  <a:gd name="T3" fmla="*/ 0 h 21600"/>
                  <a:gd name="T4" fmla="*/ 0 w 680"/>
                  <a:gd name="T5" fmla="*/ 0 h 21600"/>
                  <a:gd name="T6" fmla="*/ 0 60000 65536"/>
                  <a:gd name="T7" fmla="*/ 0 60000 65536"/>
                  <a:gd name="T8" fmla="*/ 0 60000 65536"/>
                  <a:gd name="T9" fmla="*/ 0 w 680"/>
                  <a:gd name="T10" fmla="*/ 0 h 21600"/>
                  <a:gd name="T11" fmla="*/ 680 w 680"/>
                  <a:gd name="T12" fmla="*/ 21600 h 21600"/>
                </a:gdLst>
                <a:ahLst/>
                <a:cxnLst>
                  <a:cxn ang="T6">
                    <a:pos x="T0" y="T1"/>
                  </a:cxn>
                  <a:cxn ang="T7">
                    <a:pos x="T2" y="T3"/>
                  </a:cxn>
                  <a:cxn ang="T8">
                    <a:pos x="T4" y="T5"/>
                  </a:cxn>
                </a:cxnLst>
                <a:rect l="T9" t="T10" r="T11" b="T12"/>
                <a:pathLst>
                  <a:path w="680" h="21600" fill="none" extrusionOk="0">
                    <a:moveTo>
                      <a:pt x="679" y="21597"/>
                    </a:moveTo>
                    <a:cubicBezTo>
                      <a:pt x="572" y="21599"/>
                      <a:pt x="465" y="21599"/>
                      <a:pt x="358" y="21600"/>
                    </a:cubicBezTo>
                    <a:cubicBezTo>
                      <a:pt x="238" y="21600"/>
                      <a:pt x="119" y="21599"/>
                      <a:pt x="-1" y="21597"/>
                    </a:cubicBezTo>
                  </a:path>
                  <a:path w="680" h="21600" stroke="0" extrusionOk="0">
                    <a:moveTo>
                      <a:pt x="679" y="21597"/>
                    </a:moveTo>
                    <a:cubicBezTo>
                      <a:pt x="572" y="21599"/>
                      <a:pt x="465" y="21599"/>
                      <a:pt x="358" y="21600"/>
                    </a:cubicBezTo>
                    <a:cubicBezTo>
                      <a:pt x="238" y="21600"/>
                      <a:pt x="119" y="21599"/>
                      <a:pt x="-1" y="21597"/>
                    </a:cubicBezTo>
                    <a:lnTo>
                      <a:pt x="358" y="0"/>
                    </a:lnTo>
                    <a:close/>
                  </a:path>
                </a:pathLst>
              </a:custGeom>
              <a:noFill/>
              <a:ln w="1">
                <a:solidFill>
                  <a:srgbClr val="E62E00"/>
                </a:solidFill>
                <a:prstDash val="solid"/>
                <a:round/>
                <a:headEnd/>
                <a:tailEnd/>
              </a:ln>
            </p:spPr>
            <p:txBody>
              <a:bodyPr/>
              <a:lstStyle/>
              <a:p>
                <a:endParaRPr lang="en-US"/>
              </a:p>
            </p:txBody>
          </p:sp>
          <p:sp>
            <p:nvSpPr>
              <p:cNvPr id="160" name="Arc 68"/>
              <p:cNvSpPr>
                <a:spLocks/>
              </p:cNvSpPr>
              <p:nvPr/>
            </p:nvSpPr>
            <p:spPr bwMode="auto">
              <a:xfrm>
                <a:off x="2297" y="1493"/>
                <a:ext cx="19" cy="22"/>
              </a:xfrm>
              <a:custGeom>
                <a:avLst/>
                <a:gdLst>
                  <a:gd name="T0" fmla="*/ 0 w 43200"/>
                  <a:gd name="T1" fmla="*/ 0 h 43198"/>
                  <a:gd name="T2" fmla="*/ 0 w 43200"/>
                  <a:gd name="T3" fmla="*/ 0 h 43198"/>
                  <a:gd name="T4" fmla="*/ 0 w 43200"/>
                  <a:gd name="T5" fmla="*/ 0 h 43198"/>
                  <a:gd name="T6" fmla="*/ 0 60000 65536"/>
                  <a:gd name="T7" fmla="*/ 0 60000 65536"/>
                  <a:gd name="T8" fmla="*/ 0 60000 65536"/>
                  <a:gd name="T9" fmla="*/ 0 w 43200"/>
                  <a:gd name="T10" fmla="*/ 0 h 43198"/>
                  <a:gd name="T11" fmla="*/ 43200 w 43200"/>
                  <a:gd name="T12" fmla="*/ 43198 h 43198"/>
                </a:gdLst>
                <a:ahLst/>
                <a:cxnLst>
                  <a:cxn ang="T6">
                    <a:pos x="T0" y="T1"/>
                  </a:cxn>
                  <a:cxn ang="T7">
                    <a:pos x="T2" y="T3"/>
                  </a:cxn>
                  <a:cxn ang="T8">
                    <a:pos x="T4" y="T5"/>
                  </a:cxn>
                </a:cxnLst>
                <a:rect l="T9" t="T10" r="T11" b="T12"/>
                <a:pathLst>
                  <a:path w="43200" h="43198" fill="none" extrusionOk="0">
                    <a:moveTo>
                      <a:pt x="21241" y="43197"/>
                    </a:moveTo>
                    <a:cubicBezTo>
                      <a:pt x="9453" y="43001"/>
                      <a:pt x="0" y="33389"/>
                      <a:pt x="0" y="21600"/>
                    </a:cubicBezTo>
                    <a:cubicBezTo>
                      <a:pt x="0" y="9670"/>
                      <a:pt x="9670" y="0"/>
                      <a:pt x="21600" y="0"/>
                    </a:cubicBezTo>
                    <a:cubicBezTo>
                      <a:pt x="33529" y="0"/>
                      <a:pt x="43200" y="9670"/>
                      <a:pt x="43200" y="21600"/>
                    </a:cubicBezTo>
                    <a:cubicBezTo>
                      <a:pt x="43200" y="33403"/>
                      <a:pt x="33724" y="43021"/>
                      <a:pt x="21921" y="43197"/>
                    </a:cubicBezTo>
                  </a:path>
                  <a:path w="43200" h="43198" stroke="0" extrusionOk="0">
                    <a:moveTo>
                      <a:pt x="21241" y="43197"/>
                    </a:moveTo>
                    <a:cubicBezTo>
                      <a:pt x="9453" y="43001"/>
                      <a:pt x="0" y="33389"/>
                      <a:pt x="0" y="21600"/>
                    </a:cubicBezTo>
                    <a:cubicBezTo>
                      <a:pt x="0" y="9670"/>
                      <a:pt x="9670" y="0"/>
                      <a:pt x="21600" y="0"/>
                    </a:cubicBezTo>
                    <a:cubicBezTo>
                      <a:pt x="33529" y="0"/>
                      <a:pt x="43200" y="9670"/>
                      <a:pt x="43200" y="21600"/>
                    </a:cubicBezTo>
                    <a:cubicBezTo>
                      <a:pt x="43200" y="33403"/>
                      <a:pt x="33724" y="43021"/>
                      <a:pt x="21921" y="43197"/>
                    </a:cubicBezTo>
                    <a:lnTo>
                      <a:pt x="21600" y="21600"/>
                    </a:lnTo>
                    <a:close/>
                  </a:path>
                </a:pathLst>
              </a:custGeom>
              <a:noFill/>
              <a:ln w="1">
                <a:solidFill>
                  <a:srgbClr val="E62E00"/>
                </a:solidFill>
                <a:prstDash val="solid"/>
                <a:round/>
                <a:headEnd/>
                <a:tailEnd/>
              </a:ln>
            </p:spPr>
            <p:txBody>
              <a:bodyPr/>
              <a:lstStyle/>
              <a:p>
                <a:endParaRPr lang="en-US"/>
              </a:p>
            </p:txBody>
          </p:sp>
          <p:sp>
            <p:nvSpPr>
              <p:cNvPr id="161" name="Arc 69"/>
              <p:cNvSpPr>
                <a:spLocks/>
              </p:cNvSpPr>
              <p:nvPr/>
            </p:nvSpPr>
            <p:spPr bwMode="auto">
              <a:xfrm>
                <a:off x="2400" y="1471"/>
                <a:ext cx="1" cy="11"/>
              </a:xfrm>
              <a:custGeom>
                <a:avLst/>
                <a:gdLst>
                  <a:gd name="T0" fmla="*/ 0 w 697"/>
                  <a:gd name="T1" fmla="*/ 0 h 21600"/>
                  <a:gd name="T2" fmla="*/ 0 w 697"/>
                  <a:gd name="T3" fmla="*/ 0 h 21600"/>
                  <a:gd name="T4" fmla="*/ 0 w 697"/>
                  <a:gd name="T5" fmla="*/ 0 h 21600"/>
                  <a:gd name="T6" fmla="*/ 0 60000 65536"/>
                  <a:gd name="T7" fmla="*/ 0 60000 65536"/>
                  <a:gd name="T8" fmla="*/ 0 60000 65536"/>
                  <a:gd name="T9" fmla="*/ 0 w 697"/>
                  <a:gd name="T10" fmla="*/ 0 h 21600"/>
                  <a:gd name="T11" fmla="*/ 697 w 697"/>
                  <a:gd name="T12" fmla="*/ 21600 h 21600"/>
                </a:gdLst>
                <a:ahLst/>
                <a:cxnLst>
                  <a:cxn ang="T6">
                    <a:pos x="T0" y="T1"/>
                  </a:cxn>
                  <a:cxn ang="T7">
                    <a:pos x="T2" y="T3"/>
                  </a:cxn>
                  <a:cxn ang="T8">
                    <a:pos x="T4" y="T5"/>
                  </a:cxn>
                </a:cxnLst>
                <a:rect l="T9" t="T10" r="T11" b="T12"/>
                <a:pathLst>
                  <a:path w="697" h="21600" fill="none" extrusionOk="0">
                    <a:moveTo>
                      <a:pt x="697" y="21597"/>
                    </a:moveTo>
                    <a:cubicBezTo>
                      <a:pt x="587" y="21599"/>
                      <a:pt x="477" y="21599"/>
                      <a:pt x="367" y="21600"/>
                    </a:cubicBezTo>
                    <a:cubicBezTo>
                      <a:pt x="244" y="21600"/>
                      <a:pt x="122" y="21598"/>
                      <a:pt x="0" y="21596"/>
                    </a:cubicBezTo>
                  </a:path>
                  <a:path w="697" h="21600" stroke="0" extrusionOk="0">
                    <a:moveTo>
                      <a:pt x="697" y="21597"/>
                    </a:moveTo>
                    <a:cubicBezTo>
                      <a:pt x="587" y="21599"/>
                      <a:pt x="477" y="21599"/>
                      <a:pt x="367" y="21600"/>
                    </a:cubicBezTo>
                    <a:cubicBezTo>
                      <a:pt x="244" y="21600"/>
                      <a:pt x="122" y="21598"/>
                      <a:pt x="0" y="21596"/>
                    </a:cubicBezTo>
                    <a:lnTo>
                      <a:pt x="367" y="0"/>
                    </a:lnTo>
                    <a:close/>
                  </a:path>
                </a:pathLst>
              </a:custGeom>
              <a:noFill/>
              <a:ln w="1">
                <a:solidFill>
                  <a:srgbClr val="E62E00"/>
                </a:solidFill>
                <a:prstDash val="solid"/>
                <a:round/>
                <a:headEnd/>
                <a:tailEnd/>
              </a:ln>
            </p:spPr>
            <p:txBody>
              <a:bodyPr/>
              <a:lstStyle/>
              <a:p>
                <a:endParaRPr lang="en-US"/>
              </a:p>
            </p:txBody>
          </p:sp>
          <p:sp>
            <p:nvSpPr>
              <p:cNvPr id="162" name="Arc 70"/>
              <p:cNvSpPr>
                <a:spLocks/>
              </p:cNvSpPr>
              <p:nvPr/>
            </p:nvSpPr>
            <p:spPr bwMode="auto">
              <a:xfrm>
                <a:off x="2390" y="1460"/>
                <a:ext cx="19"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233" y="43196"/>
                    </a:moveTo>
                    <a:cubicBezTo>
                      <a:pt x="9448" y="42996"/>
                      <a:pt x="0" y="33386"/>
                      <a:pt x="0" y="21600"/>
                    </a:cubicBezTo>
                    <a:cubicBezTo>
                      <a:pt x="0" y="9670"/>
                      <a:pt x="9670" y="0"/>
                      <a:pt x="21600" y="0"/>
                    </a:cubicBezTo>
                    <a:cubicBezTo>
                      <a:pt x="33529" y="0"/>
                      <a:pt x="43200" y="9670"/>
                      <a:pt x="43200" y="21600"/>
                    </a:cubicBezTo>
                    <a:cubicBezTo>
                      <a:pt x="43200" y="33400"/>
                      <a:pt x="33729" y="43017"/>
                      <a:pt x="21930" y="43197"/>
                    </a:cubicBezTo>
                  </a:path>
                  <a:path w="43200" h="43197" stroke="0" extrusionOk="0">
                    <a:moveTo>
                      <a:pt x="21233" y="43196"/>
                    </a:moveTo>
                    <a:cubicBezTo>
                      <a:pt x="9448" y="42996"/>
                      <a:pt x="0" y="33386"/>
                      <a:pt x="0" y="21600"/>
                    </a:cubicBezTo>
                    <a:cubicBezTo>
                      <a:pt x="0" y="9670"/>
                      <a:pt x="9670" y="0"/>
                      <a:pt x="21600" y="0"/>
                    </a:cubicBezTo>
                    <a:cubicBezTo>
                      <a:pt x="33529" y="0"/>
                      <a:pt x="43200" y="9670"/>
                      <a:pt x="43200" y="21600"/>
                    </a:cubicBezTo>
                    <a:cubicBezTo>
                      <a:pt x="43200" y="33400"/>
                      <a:pt x="33729" y="43017"/>
                      <a:pt x="21930" y="43197"/>
                    </a:cubicBezTo>
                    <a:lnTo>
                      <a:pt x="21600" y="21600"/>
                    </a:lnTo>
                    <a:close/>
                  </a:path>
                </a:pathLst>
              </a:custGeom>
              <a:noFill/>
              <a:ln w="1">
                <a:solidFill>
                  <a:srgbClr val="E62E00"/>
                </a:solidFill>
                <a:prstDash val="solid"/>
                <a:round/>
                <a:headEnd/>
                <a:tailEnd/>
              </a:ln>
            </p:spPr>
            <p:txBody>
              <a:bodyPr/>
              <a:lstStyle/>
              <a:p>
                <a:endParaRPr lang="en-US"/>
              </a:p>
            </p:txBody>
          </p:sp>
          <p:sp>
            <p:nvSpPr>
              <p:cNvPr id="163" name="Arc 71"/>
              <p:cNvSpPr>
                <a:spLocks/>
              </p:cNvSpPr>
              <p:nvPr/>
            </p:nvSpPr>
            <p:spPr bwMode="auto">
              <a:xfrm>
                <a:off x="2709" y="1066"/>
                <a:ext cx="1" cy="11"/>
              </a:xfrm>
              <a:custGeom>
                <a:avLst/>
                <a:gdLst>
                  <a:gd name="T0" fmla="*/ 0 w 992"/>
                  <a:gd name="T1" fmla="*/ 0 h 21600"/>
                  <a:gd name="T2" fmla="*/ 0 w 992"/>
                  <a:gd name="T3" fmla="*/ 0 h 21600"/>
                  <a:gd name="T4" fmla="*/ 0 w 992"/>
                  <a:gd name="T5" fmla="*/ 0 h 21600"/>
                  <a:gd name="T6" fmla="*/ 0 60000 65536"/>
                  <a:gd name="T7" fmla="*/ 0 60000 65536"/>
                  <a:gd name="T8" fmla="*/ 0 60000 65536"/>
                  <a:gd name="T9" fmla="*/ 0 w 992"/>
                  <a:gd name="T10" fmla="*/ 0 h 21600"/>
                  <a:gd name="T11" fmla="*/ 992 w 992"/>
                  <a:gd name="T12" fmla="*/ 21600 h 21600"/>
                </a:gdLst>
                <a:ahLst/>
                <a:cxnLst>
                  <a:cxn ang="T6">
                    <a:pos x="T0" y="T1"/>
                  </a:cxn>
                  <a:cxn ang="T7">
                    <a:pos x="T2" y="T3"/>
                  </a:cxn>
                  <a:cxn ang="T8">
                    <a:pos x="T4" y="T5"/>
                  </a:cxn>
                </a:cxnLst>
                <a:rect l="T9" t="T10" r="T11" b="T12"/>
                <a:pathLst>
                  <a:path w="992" h="21600" fill="none" extrusionOk="0">
                    <a:moveTo>
                      <a:pt x="992" y="21594"/>
                    </a:moveTo>
                    <a:cubicBezTo>
                      <a:pt x="826" y="21598"/>
                      <a:pt x="661" y="21599"/>
                      <a:pt x="496" y="21600"/>
                    </a:cubicBezTo>
                    <a:cubicBezTo>
                      <a:pt x="330" y="21600"/>
                      <a:pt x="165" y="21598"/>
                      <a:pt x="-1" y="21594"/>
                    </a:cubicBezTo>
                  </a:path>
                  <a:path w="992" h="21600" stroke="0" extrusionOk="0">
                    <a:moveTo>
                      <a:pt x="992" y="21594"/>
                    </a:moveTo>
                    <a:cubicBezTo>
                      <a:pt x="826" y="21598"/>
                      <a:pt x="661" y="21599"/>
                      <a:pt x="496" y="21600"/>
                    </a:cubicBezTo>
                    <a:cubicBezTo>
                      <a:pt x="330" y="21600"/>
                      <a:pt x="165" y="21598"/>
                      <a:pt x="-1" y="21594"/>
                    </a:cubicBezTo>
                    <a:lnTo>
                      <a:pt x="496" y="0"/>
                    </a:lnTo>
                    <a:close/>
                  </a:path>
                </a:pathLst>
              </a:custGeom>
              <a:noFill/>
              <a:ln w="1">
                <a:solidFill>
                  <a:srgbClr val="E62E00"/>
                </a:solidFill>
                <a:prstDash val="solid"/>
                <a:round/>
                <a:headEnd/>
                <a:tailEnd/>
              </a:ln>
            </p:spPr>
            <p:txBody>
              <a:bodyPr/>
              <a:lstStyle/>
              <a:p>
                <a:endParaRPr lang="en-US"/>
              </a:p>
            </p:txBody>
          </p:sp>
          <p:sp>
            <p:nvSpPr>
              <p:cNvPr id="164" name="Arc 72"/>
              <p:cNvSpPr>
                <a:spLocks/>
              </p:cNvSpPr>
              <p:nvPr/>
            </p:nvSpPr>
            <p:spPr bwMode="auto">
              <a:xfrm>
                <a:off x="2700" y="1055"/>
                <a:ext cx="18" cy="22"/>
              </a:xfrm>
              <a:custGeom>
                <a:avLst/>
                <a:gdLst>
                  <a:gd name="T0" fmla="*/ 0 w 43200"/>
                  <a:gd name="T1" fmla="*/ 0 h 43194"/>
                  <a:gd name="T2" fmla="*/ 0 w 43200"/>
                  <a:gd name="T3" fmla="*/ 0 h 43194"/>
                  <a:gd name="T4" fmla="*/ 0 w 43200"/>
                  <a:gd name="T5" fmla="*/ 0 h 43194"/>
                  <a:gd name="T6" fmla="*/ 0 60000 65536"/>
                  <a:gd name="T7" fmla="*/ 0 60000 65536"/>
                  <a:gd name="T8" fmla="*/ 0 60000 65536"/>
                  <a:gd name="T9" fmla="*/ 0 w 43200"/>
                  <a:gd name="T10" fmla="*/ 0 h 43194"/>
                  <a:gd name="T11" fmla="*/ 43200 w 43200"/>
                  <a:gd name="T12" fmla="*/ 43194 h 43194"/>
                </a:gdLst>
                <a:ahLst/>
                <a:cxnLst>
                  <a:cxn ang="T6">
                    <a:pos x="T0" y="T1"/>
                  </a:cxn>
                  <a:cxn ang="T7">
                    <a:pos x="T2" y="T3"/>
                  </a:cxn>
                  <a:cxn ang="T8">
                    <a:pos x="T4" y="T5"/>
                  </a:cxn>
                </a:cxnLst>
                <a:rect l="T9" t="T10" r="T11" b="T12"/>
                <a:pathLst>
                  <a:path w="43200" h="43194" fill="none" extrusionOk="0">
                    <a:moveTo>
                      <a:pt x="21103" y="43194"/>
                    </a:moveTo>
                    <a:cubicBezTo>
                      <a:pt x="9370" y="42924"/>
                      <a:pt x="0" y="33336"/>
                      <a:pt x="0" y="21600"/>
                    </a:cubicBezTo>
                    <a:cubicBezTo>
                      <a:pt x="0" y="9670"/>
                      <a:pt x="9670" y="0"/>
                      <a:pt x="21600" y="0"/>
                    </a:cubicBezTo>
                    <a:cubicBezTo>
                      <a:pt x="33529" y="0"/>
                      <a:pt x="43200" y="9670"/>
                      <a:pt x="43200" y="21600"/>
                    </a:cubicBezTo>
                    <a:cubicBezTo>
                      <a:pt x="43200" y="33336"/>
                      <a:pt x="33829" y="42924"/>
                      <a:pt x="22096" y="43194"/>
                    </a:cubicBezTo>
                  </a:path>
                  <a:path w="43200" h="43194" stroke="0" extrusionOk="0">
                    <a:moveTo>
                      <a:pt x="21103" y="43194"/>
                    </a:moveTo>
                    <a:cubicBezTo>
                      <a:pt x="9370" y="42924"/>
                      <a:pt x="0" y="33336"/>
                      <a:pt x="0" y="21600"/>
                    </a:cubicBezTo>
                    <a:cubicBezTo>
                      <a:pt x="0" y="9670"/>
                      <a:pt x="9670" y="0"/>
                      <a:pt x="21600" y="0"/>
                    </a:cubicBezTo>
                    <a:cubicBezTo>
                      <a:pt x="33529" y="0"/>
                      <a:pt x="43200" y="9670"/>
                      <a:pt x="43200" y="21600"/>
                    </a:cubicBezTo>
                    <a:cubicBezTo>
                      <a:pt x="43200" y="33336"/>
                      <a:pt x="33829" y="42924"/>
                      <a:pt x="22096" y="43194"/>
                    </a:cubicBezTo>
                    <a:lnTo>
                      <a:pt x="21600" y="21600"/>
                    </a:lnTo>
                    <a:close/>
                  </a:path>
                </a:pathLst>
              </a:custGeom>
              <a:noFill/>
              <a:ln w="1">
                <a:solidFill>
                  <a:srgbClr val="E62E00"/>
                </a:solidFill>
                <a:prstDash val="solid"/>
                <a:round/>
                <a:headEnd/>
                <a:tailEnd/>
              </a:ln>
            </p:spPr>
            <p:txBody>
              <a:bodyPr/>
              <a:lstStyle/>
              <a:p>
                <a:endParaRPr lang="en-US"/>
              </a:p>
            </p:txBody>
          </p:sp>
          <p:sp>
            <p:nvSpPr>
              <p:cNvPr id="165" name="Arc 73"/>
              <p:cNvSpPr>
                <a:spLocks/>
              </p:cNvSpPr>
              <p:nvPr/>
            </p:nvSpPr>
            <p:spPr bwMode="auto">
              <a:xfrm>
                <a:off x="2926" y="621"/>
                <a:ext cx="1" cy="11"/>
              </a:xfrm>
              <a:custGeom>
                <a:avLst/>
                <a:gdLst>
                  <a:gd name="T0" fmla="*/ 0 w 1771"/>
                  <a:gd name="T1" fmla="*/ 0 h 21600"/>
                  <a:gd name="T2" fmla="*/ 0 w 1771"/>
                  <a:gd name="T3" fmla="*/ 0 h 21600"/>
                  <a:gd name="T4" fmla="*/ 0 w 1771"/>
                  <a:gd name="T5" fmla="*/ 0 h 21600"/>
                  <a:gd name="T6" fmla="*/ 0 60000 65536"/>
                  <a:gd name="T7" fmla="*/ 0 60000 65536"/>
                  <a:gd name="T8" fmla="*/ 0 60000 65536"/>
                  <a:gd name="T9" fmla="*/ 0 w 1771"/>
                  <a:gd name="T10" fmla="*/ 0 h 21600"/>
                  <a:gd name="T11" fmla="*/ 1771 w 1771"/>
                  <a:gd name="T12" fmla="*/ 21600 h 21600"/>
                </a:gdLst>
                <a:ahLst/>
                <a:cxnLst>
                  <a:cxn ang="T6">
                    <a:pos x="T0" y="T1"/>
                  </a:cxn>
                  <a:cxn ang="T7">
                    <a:pos x="T2" y="T3"/>
                  </a:cxn>
                  <a:cxn ang="T8">
                    <a:pos x="T4" y="T5"/>
                  </a:cxn>
                </a:cxnLst>
                <a:rect l="T9" t="T10" r="T11" b="T12"/>
                <a:pathLst>
                  <a:path w="1771" h="21600" fill="none" extrusionOk="0">
                    <a:moveTo>
                      <a:pt x="1770" y="21583"/>
                    </a:moveTo>
                    <a:cubicBezTo>
                      <a:pt x="1491" y="21594"/>
                      <a:pt x="1211" y="21599"/>
                      <a:pt x="932" y="21600"/>
                    </a:cubicBezTo>
                    <a:cubicBezTo>
                      <a:pt x="621" y="21600"/>
                      <a:pt x="310" y="21593"/>
                      <a:pt x="0" y="21579"/>
                    </a:cubicBezTo>
                  </a:path>
                  <a:path w="1771" h="21600" stroke="0" extrusionOk="0">
                    <a:moveTo>
                      <a:pt x="1770" y="21583"/>
                    </a:moveTo>
                    <a:cubicBezTo>
                      <a:pt x="1491" y="21594"/>
                      <a:pt x="1211" y="21599"/>
                      <a:pt x="932" y="21600"/>
                    </a:cubicBezTo>
                    <a:cubicBezTo>
                      <a:pt x="621" y="21600"/>
                      <a:pt x="310" y="21593"/>
                      <a:pt x="0" y="21579"/>
                    </a:cubicBezTo>
                    <a:lnTo>
                      <a:pt x="932" y="0"/>
                    </a:lnTo>
                    <a:close/>
                  </a:path>
                </a:pathLst>
              </a:custGeom>
              <a:noFill/>
              <a:ln w="1">
                <a:solidFill>
                  <a:srgbClr val="E62E00"/>
                </a:solidFill>
                <a:prstDash val="solid"/>
                <a:round/>
                <a:headEnd/>
                <a:tailEnd/>
              </a:ln>
            </p:spPr>
            <p:txBody>
              <a:bodyPr/>
              <a:lstStyle/>
              <a:p>
                <a:endParaRPr lang="en-US"/>
              </a:p>
            </p:txBody>
          </p:sp>
          <p:sp>
            <p:nvSpPr>
              <p:cNvPr id="166" name="Arc 74"/>
              <p:cNvSpPr>
                <a:spLocks/>
              </p:cNvSpPr>
              <p:nvPr/>
            </p:nvSpPr>
            <p:spPr bwMode="auto">
              <a:xfrm>
                <a:off x="2916" y="610"/>
                <a:ext cx="19" cy="21"/>
              </a:xfrm>
              <a:custGeom>
                <a:avLst/>
                <a:gdLst>
                  <a:gd name="T0" fmla="*/ 0 w 43200"/>
                  <a:gd name="T1" fmla="*/ 0 h 43184"/>
                  <a:gd name="T2" fmla="*/ 0 w 43200"/>
                  <a:gd name="T3" fmla="*/ 0 h 43184"/>
                  <a:gd name="T4" fmla="*/ 0 w 43200"/>
                  <a:gd name="T5" fmla="*/ 0 h 43184"/>
                  <a:gd name="T6" fmla="*/ 0 60000 65536"/>
                  <a:gd name="T7" fmla="*/ 0 60000 65536"/>
                  <a:gd name="T8" fmla="*/ 0 60000 65536"/>
                  <a:gd name="T9" fmla="*/ 0 w 43200"/>
                  <a:gd name="T10" fmla="*/ 0 h 43184"/>
                  <a:gd name="T11" fmla="*/ 43200 w 43200"/>
                  <a:gd name="T12" fmla="*/ 43184 h 43184"/>
                </a:gdLst>
                <a:ahLst/>
                <a:cxnLst>
                  <a:cxn ang="T6">
                    <a:pos x="T0" y="T1"/>
                  </a:cxn>
                  <a:cxn ang="T7">
                    <a:pos x="T2" y="T3"/>
                  </a:cxn>
                  <a:cxn ang="T8">
                    <a:pos x="T4" y="T5"/>
                  </a:cxn>
                </a:cxnLst>
                <a:rect l="T9" t="T10" r="T11" b="T12"/>
                <a:pathLst>
                  <a:path w="43200" h="43184" fill="none" extrusionOk="0">
                    <a:moveTo>
                      <a:pt x="20668" y="43179"/>
                    </a:moveTo>
                    <a:cubicBezTo>
                      <a:pt x="9111" y="42680"/>
                      <a:pt x="0" y="33166"/>
                      <a:pt x="0" y="21600"/>
                    </a:cubicBezTo>
                    <a:cubicBezTo>
                      <a:pt x="0" y="9670"/>
                      <a:pt x="9670" y="0"/>
                      <a:pt x="21600" y="0"/>
                    </a:cubicBezTo>
                    <a:cubicBezTo>
                      <a:pt x="33529" y="0"/>
                      <a:pt x="43200" y="9670"/>
                      <a:pt x="43200" y="21600"/>
                    </a:cubicBezTo>
                    <a:cubicBezTo>
                      <a:pt x="43200" y="33202"/>
                      <a:pt x="34033" y="42733"/>
                      <a:pt x="22438" y="43183"/>
                    </a:cubicBezTo>
                  </a:path>
                  <a:path w="43200" h="43184" stroke="0" extrusionOk="0">
                    <a:moveTo>
                      <a:pt x="20668" y="43179"/>
                    </a:moveTo>
                    <a:cubicBezTo>
                      <a:pt x="9111" y="42680"/>
                      <a:pt x="0" y="33166"/>
                      <a:pt x="0" y="21600"/>
                    </a:cubicBezTo>
                    <a:cubicBezTo>
                      <a:pt x="0" y="9670"/>
                      <a:pt x="9670" y="0"/>
                      <a:pt x="21600" y="0"/>
                    </a:cubicBezTo>
                    <a:cubicBezTo>
                      <a:pt x="33529" y="0"/>
                      <a:pt x="43200" y="9670"/>
                      <a:pt x="43200" y="21600"/>
                    </a:cubicBezTo>
                    <a:cubicBezTo>
                      <a:pt x="43200" y="33202"/>
                      <a:pt x="34033" y="42733"/>
                      <a:pt x="22438" y="43183"/>
                    </a:cubicBezTo>
                    <a:lnTo>
                      <a:pt x="21600" y="21600"/>
                    </a:lnTo>
                    <a:close/>
                  </a:path>
                </a:pathLst>
              </a:custGeom>
              <a:noFill/>
              <a:ln w="1">
                <a:solidFill>
                  <a:srgbClr val="E62E00"/>
                </a:solidFill>
                <a:prstDash val="solid"/>
                <a:round/>
                <a:headEnd/>
                <a:tailEnd/>
              </a:ln>
            </p:spPr>
            <p:txBody>
              <a:bodyPr/>
              <a:lstStyle/>
              <a:p>
                <a:endParaRPr lang="en-US"/>
              </a:p>
            </p:txBody>
          </p:sp>
          <p:sp>
            <p:nvSpPr>
              <p:cNvPr id="167" name="Arc 75"/>
              <p:cNvSpPr>
                <a:spLocks/>
              </p:cNvSpPr>
              <p:nvPr/>
            </p:nvSpPr>
            <p:spPr bwMode="auto">
              <a:xfrm>
                <a:off x="2786" y="978"/>
                <a:ext cx="1" cy="11"/>
              </a:xfrm>
              <a:custGeom>
                <a:avLst/>
                <a:gdLst>
                  <a:gd name="T0" fmla="*/ 0 w 1090"/>
                  <a:gd name="T1" fmla="*/ 0 h 21600"/>
                  <a:gd name="T2" fmla="*/ 0 w 1090"/>
                  <a:gd name="T3" fmla="*/ 0 h 21600"/>
                  <a:gd name="T4" fmla="*/ 0 w 1090"/>
                  <a:gd name="T5" fmla="*/ 0 h 21600"/>
                  <a:gd name="T6" fmla="*/ 0 60000 65536"/>
                  <a:gd name="T7" fmla="*/ 0 60000 65536"/>
                  <a:gd name="T8" fmla="*/ 0 60000 65536"/>
                  <a:gd name="T9" fmla="*/ 0 w 1090"/>
                  <a:gd name="T10" fmla="*/ 0 h 21600"/>
                  <a:gd name="T11" fmla="*/ 1090 w 1090"/>
                  <a:gd name="T12" fmla="*/ 21600 h 21600"/>
                </a:gdLst>
                <a:ahLst/>
                <a:cxnLst>
                  <a:cxn ang="T6">
                    <a:pos x="T0" y="T1"/>
                  </a:cxn>
                  <a:cxn ang="T7">
                    <a:pos x="T2" y="T3"/>
                  </a:cxn>
                  <a:cxn ang="T8">
                    <a:pos x="T4" y="T5"/>
                  </a:cxn>
                </a:cxnLst>
                <a:rect l="T9" t="T10" r="T11" b="T12"/>
                <a:pathLst>
                  <a:path w="1090" h="21600" fill="none" extrusionOk="0">
                    <a:moveTo>
                      <a:pt x="1090" y="21593"/>
                    </a:moveTo>
                    <a:cubicBezTo>
                      <a:pt x="908" y="21597"/>
                      <a:pt x="726" y="21599"/>
                      <a:pt x="545" y="21600"/>
                    </a:cubicBezTo>
                    <a:cubicBezTo>
                      <a:pt x="363" y="21600"/>
                      <a:pt x="181" y="21597"/>
                      <a:pt x="-1" y="21593"/>
                    </a:cubicBezTo>
                  </a:path>
                  <a:path w="1090" h="21600" stroke="0" extrusionOk="0">
                    <a:moveTo>
                      <a:pt x="1090" y="21593"/>
                    </a:moveTo>
                    <a:cubicBezTo>
                      <a:pt x="908" y="21597"/>
                      <a:pt x="726" y="21599"/>
                      <a:pt x="545" y="21600"/>
                    </a:cubicBezTo>
                    <a:cubicBezTo>
                      <a:pt x="363" y="21600"/>
                      <a:pt x="181" y="21597"/>
                      <a:pt x="-1" y="21593"/>
                    </a:cubicBezTo>
                    <a:lnTo>
                      <a:pt x="545" y="0"/>
                    </a:lnTo>
                    <a:close/>
                  </a:path>
                </a:pathLst>
              </a:custGeom>
              <a:noFill/>
              <a:ln w="1">
                <a:solidFill>
                  <a:srgbClr val="E62E00"/>
                </a:solidFill>
                <a:prstDash val="solid"/>
                <a:round/>
                <a:headEnd/>
                <a:tailEnd/>
              </a:ln>
            </p:spPr>
            <p:txBody>
              <a:bodyPr/>
              <a:lstStyle/>
              <a:p>
                <a:endParaRPr lang="en-US"/>
              </a:p>
            </p:txBody>
          </p:sp>
          <p:sp>
            <p:nvSpPr>
              <p:cNvPr id="168" name="Arc 76"/>
              <p:cNvSpPr>
                <a:spLocks/>
              </p:cNvSpPr>
              <p:nvPr/>
            </p:nvSpPr>
            <p:spPr bwMode="auto">
              <a:xfrm>
                <a:off x="2777" y="967"/>
                <a:ext cx="18" cy="22"/>
              </a:xfrm>
              <a:custGeom>
                <a:avLst/>
                <a:gdLst>
                  <a:gd name="T0" fmla="*/ 0 w 43200"/>
                  <a:gd name="T1" fmla="*/ 0 h 43193"/>
                  <a:gd name="T2" fmla="*/ 0 w 43200"/>
                  <a:gd name="T3" fmla="*/ 0 h 43193"/>
                  <a:gd name="T4" fmla="*/ 0 w 43200"/>
                  <a:gd name="T5" fmla="*/ 0 h 43193"/>
                  <a:gd name="T6" fmla="*/ 0 60000 65536"/>
                  <a:gd name="T7" fmla="*/ 0 60000 65536"/>
                  <a:gd name="T8" fmla="*/ 0 60000 65536"/>
                  <a:gd name="T9" fmla="*/ 0 w 43200"/>
                  <a:gd name="T10" fmla="*/ 0 h 43193"/>
                  <a:gd name="T11" fmla="*/ 43200 w 43200"/>
                  <a:gd name="T12" fmla="*/ 43193 h 43193"/>
                </a:gdLst>
                <a:ahLst/>
                <a:cxnLst>
                  <a:cxn ang="T6">
                    <a:pos x="T0" y="T1"/>
                  </a:cxn>
                  <a:cxn ang="T7">
                    <a:pos x="T2" y="T3"/>
                  </a:cxn>
                  <a:cxn ang="T8">
                    <a:pos x="T4" y="T5"/>
                  </a:cxn>
                </a:cxnLst>
                <a:rect l="T9" t="T10" r="T11" b="T12"/>
                <a:pathLst>
                  <a:path w="43200" h="43193" fill="none" extrusionOk="0">
                    <a:moveTo>
                      <a:pt x="21054" y="43193"/>
                    </a:moveTo>
                    <a:cubicBezTo>
                      <a:pt x="9341" y="42897"/>
                      <a:pt x="0" y="33317"/>
                      <a:pt x="0" y="21600"/>
                    </a:cubicBezTo>
                    <a:cubicBezTo>
                      <a:pt x="0" y="9670"/>
                      <a:pt x="9670" y="0"/>
                      <a:pt x="21600" y="0"/>
                    </a:cubicBezTo>
                    <a:cubicBezTo>
                      <a:pt x="33529" y="0"/>
                      <a:pt x="43200" y="9670"/>
                      <a:pt x="43200" y="21600"/>
                    </a:cubicBezTo>
                    <a:cubicBezTo>
                      <a:pt x="43200" y="33317"/>
                      <a:pt x="33858" y="42897"/>
                      <a:pt x="22145" y="43193"/>
                    </a:cubicBezTo>
                  </a:path>
                  <a:path w="43200" h="43193" stroke="0" extrusionOk="0">
                    <a:moveTo>
                      <a:pt x="21054" y="43193"/>
                    </a:moveTo>
                    <a:cubicBezTo>
                      <a:pt x="9341" y="42897"/>
                      <a:pt x="0" y="33317"/>
                      <a:pt x="0" y="21600"/>
                    </a:cubicBezTo>
                    <a:cubicBezTo>
                      <a:pt x="0" y="9670"/>
                      <a:pt x="9670" y="0"/>
                      <a:pt x="21600" y="0"/>
                    </a:cubicBezTo>
                    <a:cubicBezTo>
                      <a:pt x="33529" y="0"/>
                      <a:pt x="43200" y="9670"/>
                      <a:pt x="43200" y="21600"/>
                    </a:cubicBezTo>
                    <a:cubicBezTo>
                      <a:pt x="43200" y="33317"/>
                      <a:pt x="33858" y="42897"/>
                      <a:pt x="22145" y="43193"/>
                    </a:cubicBezTo>
                    <a:lnTo>
                      <a:pt x="21600" y="21600"/>
                    </a:lnTo>
                    <a:close/>
                  </a:path>
                </a:pathLst>
              </a:custGeom>
              <a:noFill/>
              <a:ln w="1">
                <a:solidFill>
                  <a:srgbClr val="E62E00"/>
                </a:solidFill>
                <a:prstDash val="solid"/>
                <a:round/>
                <a:headEnd/>
                <a:tailEnd/>
              </a:ln>
            </p:spPr>
            <p:txBody>
              <a:bodyPr/>
              <a:lstStyle/>
              <a:p>
                <a:endParaRPr lang="en-US"/>
              </a:p>
            </p:txBody>
          </p:sp>
          <p:sp>
            <p:nvSpPr>
              <p:cNvPr id="169" name="Arc 77"/>
              <p:cNvSpPr>
                <a:spLocks/>
              </p:cNvSpPr>
              <p:nvPr/>
            </p:nvSpPr>
            <p:spPr bwMode="auto">
              <a:xfrm>
                <a:off x="2802" y="778"/>
                <a:ext cx="1" cy="11"/>
              </a:xfrm>
              <a:custGeom>
                <a:avLst/>
                <a:gdLst>
                  <a:gd name="T0" fmla="*/ 0 w 1353"/>
                  <a:gd name="T1" fmla="*/ 0 h 21600"/>
                  <a:gd name="T2" fmla="*/ 0 w 1353"/>
                  <a:gd name="T3" fmla="*/ 0 h 21600"/>
                  <a:gd name="T4" fmla="*/ 0 w 1353"/>
                  <a:gd name="T5" fmla="*/ 0 h 21600"/>
                  <a:gd name="T6" fmla="*/ 0 60000 65536"/>
                  <a:gd name="T7" fmla="*/ 0 60000 65536"/>
                  <a:gd name="T8" fmla="*/ 0 60000 65536"/>
                  <a:gd name="T9" fmla="*/ 0 w 1353"/>
                  <a:gd name="T10" fmla="*/ 0 h 21600"/>
                  <a:gd name="T11" fmla="*/ 1353 w 1353"/>
                  <a:gd name="T12" fmla="*/ 21600 h 21600"/>
                </a:gdLst>
                <a:ahLst/>
                <a:cxnLst>
                  <a:cxn ang="T6">
                    <a:pos x="T0" y="T1"/>
                  </a:cxn>
                  <a:cxn ang="T7">
                    <a:pos x="T2" y="T3"/>
                  </a:cxn>
                  <a:cxn ang="T8">
                    <a:pos x="T4" y="T5"/>
                  </a:cxn>
                </a:cxnLst>
                <a:rect l="T9" t="T10" r="T11" b="T12"/>
                <a:pathLst>
                  <a:path w="1353" h="21600" fill="none" extrusionOk="0">
                    <a:moveTo>
                      <a:pt x="1353" y="21590"/>
                    </a:moveTo>
                    <a:cubicBezTo>
                      <a:pt x="1139" y="21596"/>
                      <a:pt x="925" y="21599"/>
                      <a:pt x="712" y="21600"/>
                    </a:cubicBezTo>
                    <a:cubicBezTo>
                      <a:pt x="474" y="21600"/>
                      <a:pt x="237" y="21596"/>
                      <a:pt x="-1" y="21588"/>
                    </a:cubicBezTo>
                  </a:path>
                  <a:path w="1353" h="21600" stroke="0" extrusionOk="0">
                    <a:moveTo>
                      <a:pt x="1353" y="21590"/>
                    </a:moveTo>
                    <a:cubicBezTo>
                      <a:pt x="1139" y="21596"/>
                      <a:pt x="925" y="21599"/>
                      <a:pt x="712" y="21600"/>
                    </a:cubicBezTo>
                    <a:cubicBezTo>
                      <a:pt x="474" y="21600"/>
                      <a:pt x="237" y="21596"/>
                      <a:pt x="-1" y="21588"/>
                    </a:cubicBezTo>
                    <a:lnTo>
                      <a:pt x="712" y="0"/>
                    </a:lnTo>
                    <a:close/>
                  </a:path>
                </a:pathLst>
              </a:custGeom>
              <a:noFill/>
              <a:ln w="1">
                <a:solidFill>
                  <a:srgbClr val="E62E00"/>
                </a:solidFill>
                <a:prstDash val="solid"/>
                <a:round/>
                <a:headEnd/>
                <a:tailEnd/>
              </a:ln>
            </p:spPr>
            <p:txBody>
              <a:bodyPr/>
              <a:lstStyle/>
              <a:p>
                <a:endParaRPr lang="en-US"/>
              </a:p>
            </p:txBody>
          </p:sp>
          <p:sp>
            <p:nvSpPr>
              <p:cNvPr id="170" name="Arc 78"/>
              <p:cNvSpPr>
                <a:spLocks/>
              </p:cNvSpPr>
              <p:nvPr/>
            </p:nvSpPr>
            <p:spPr bwMode="auto">
              <a:xfrm>
                <a:off x="2792" y="767"/>
                <a:ext cx="19" cy="21"/>
              </a:xfrm>
              <a:custGeom>
                <a:avLst/>
                <a:gdLst>
                  <a:gd name="T0" fmla="*/ 0 w 43200"/>
                  <a:gd name="T1" fmla="*/ 0 h 43190"/>
                  <a:gd name="T2" fmla="*/ 0 w 43200"/>
                  <a:gd name="T3" fmla="*/ 0 h 43190"/>
                  <a:gd name="T4" fmla="*/ 0 w 43200"/>
                  <a:gd name="T5" fmla="*/ 0 h 43190"/>
                  <a:gd name="T6" fmla="*/ 0 60000 65536"/>
                  <a:gd name="T7" fmla="*/ 0 60000 65536"/>
                  <a:gd name="T8" fmla="*/ 0 60000 65536"/>
                  <a:gd name="T9" fmla="*/ 0 w 43200"/>
                  <a:gd name="T10" fmla="*/ 0 h 43190"/>
                  <a:gd name="T11" fmla="*/ 43200 w 43200"/>
                  <a:gd name="T12" fmla="*/ 43190 h 43190"/>
                </a:gdLst>
                <a:ahLst/>
                <a:cxnLst>
                  <a:cxn ang="T6">
                    <a:pos x="T0" y="T1"/>
                  </a:cxn>
                  <a:cxn ang="T7">
                    <a:pos x="T2" y="T3"/>
                  </a:cxn>
                  <a:cxn ang="T8">
                    <a:pos x="T4" y="T5"/>
                  </a:cxn>
                </a:cxnLst>
                <a:rect l="T9" t="T10" r="T11" b="T12"/>
                <a:pathLst>
                  <a:path w="43200" h="43190" fill="none" extrusionOk="0">
                    <a:moveTo>
                      <a:pt x="20887" y="43188"/>
                    </a:moveTo>
                    <a:cubicBezTo>
                      <a:pt x="9242" y="42804"/>
                      <a:pt x="0" y="33252"/>
                      <a:pt x="0" y="21600"/>
                    </a:cubicBezTo>
                    <a:cubicBezTo>
                      <a:pt x="0" y="9670"/>
                      <a:pt x="9670" y="0"/>
                      <a:pt x="21600" y="0"/>
                    </a:cubicBezTo>
                    <a:cubicBezTo>
                      <a:pt x="33529" y="0"/>
                      <a:pt x="43200" y="9670"/>
                      <a:pt x="43200" y="21600"/>
                    </a:cubicBezTo>
                    <a:cubicBezTo>
                      <a:pt x="43200" y="33279"/>
                      <a:pt x="33915" y="42843"/>
                      <a:pt x="22241" y="43190"/>
                    </a:cubicBezTo>
                  </a:path>
                  <a:path w="43200" h="43190" stroke="0" extrusionOk="0">
                    <a:moveTo>
                      <a:pt x="20887" y="43188"/>
                    </a:moveTo>
                    <a:cubicBezTo>
                      <a:pt x="9242" y="42804"/>
                      <a:pt x="0" y="33252"/>
                      <a:pt x="0" y="21600"/>
                    </a:cubicBezTo>
                    <a:cubicBezTo>
                      <a:pt x="0" y="9670"/>
                      <a:pt x="9670" y="0"/>
                      <a:pt x="21600" y="0"/>
                    </a:cubicBezTo>
                    <a:cubicBezTo>
                      <a:pt x="33529" y="0"/>
                      <a:pt x="43200" y="9670"/>
                      <a:pt x="43200" y="21600"/>
                    </a:cubicBezTo>
                    <a:cubicBezTo>
                      <a:pt x="43200" y="33279"/>
                      <a:pt x="33915" y="42843"/>
                      <a:pt x="22241" y="43190"/>
                    </a:cubicBezTo>
                    <a:lnTo>
                      <a:pt x="21600" y="21600"/>
                    </a:lnTo>
                    <a:close/>
                  </a:path>
                </a:pathLst>
              </a:custGeom>
              <a:noFill/>
              <a:ln w="1">
                <a:solidFill>
                  <a:srgbClr val="E62E00"/>
                </a:solidFill>
                <a:prstDash val="solid"/>
                <a:round/>
                <a:headEnd/>
                <a:tailEnd/>
              </a:ln>
            </p:spPr>
            <p:txBody>
              <a:bodyPr/>
              <a:lstStyle/>
              <a:p>
                <a:endParaRPr lang="en-US"/>
              </a:p>
            </p:txBody>
          </p:sp>
          <p:sp>
            <p:nvSpPr>
              <p:cNvPr id="171" name="Arc 79"/>
              <p:cNvSpPr>
                <a:spLocks/>
              </p:cNvSpPr>
              <p:nvPr/>
            </p:nvSpPr>
            <p:spPr bwMode="auto">
              <a:xfrm>
                <a:off x="2322" y="1493"/>
                <a:ext cx="1" cy="11"/>
              </a:xfrm>
              <a:custGeom>
                <a:avLst/>
                <a:gdLst>
                  <a:gd name="T0" fmla="*/ 0 w 686"/>
                  <a:gd name="T1" fmla="*/ 0 h 21600"/>
                  <a:gd name="T2" fmla="*/ 0 w 686"/>
                  <a:gd name="T3" fmla="*/ 0 h 21600"/>
                  <a:gd name="T4" fmla="*/ 0 w 686"/>
                  <a:gd name="T5" fmla="*/ 0 h 21600"/>
                  <a:gd name="T6" fmla="*/ 0 60000 65536"/>
                  <a:gd name="T7" fmla="*/ 0 60000 65536"/>
                  <a:gd name="T8" fmla="*/ 0 60000 65536"/>
                  <a:gd name="T9" fmla="*/ 0 w 686"/>
                  <a:gd name="T10" fmla="*/ 0 h 21600"/>
                  <a:gd name="T11" fmla="*/ 686 w 686"/>
                  <a:gd name="T12" fmla="*/ 21600 h 21600"/>
                </a:gdLst>
                <a:ahLst/>
                <a:cxnLst>
                  <a:cxn ang="T6">
                    <a:pos x="T0" y="T1"/>
                  </a:cxn>
                  <a:cxn ang="T7">
                    <a:pos x="T2" y="T3"/>
                  </a:cxn>
                  <a:cxn ang="T8">
                    <a:pos x="T4" y="T5"/>
                  </a:cxn>
                </a:cxnLst>
                <a:rect l="T9" t="T10" r="T11" b="T12"/>
                <a:pathLst>
                  <a:path w="686" h="21600" fill="none" extrusionOk="0">
                    <a:moveTo>
                      <a:pt x="686" y="21597"/>
                    </a:moveTo>
                    <a:cubicBezTo>
                      <a:pt x="571" y="21599"/>
                      <a:pt x="457" y="21599"/>
                      <a:pt x="343" y="21600"/>
                    </a:cubicBezTo>
                    <a:cubicBezTo>
                      <a:pt x="228" y="21600"/>
                      <a:pt x="114" y="21599"/>
                      <a:pt x="-1" y="21597"/>
                    </a:cubicBezTo>
                  </a:path>
                  <a:path w="686" h="21600" stroke="0" extrusionOk="0">
                    <a:moveTo>
                      <a:pt x="686" y="21597"/>
                    </a:moveTo>
                    <a:cubicBezTo>
                      <a:pt x="571" y="21599"/>
                      <a:pt x="457" y="21599"/>
                      <a:pt x="343" y="21600"/>
                    </a:cubicBezTo>
                    <a:cubicBezTo>
                      <a:pt x="228" y="21600"/>
                      <a:pt x="114" y="21599"/>
                      <a:pt x="-1" y="21597"/>
                    </a:cubicBezTo>
                    <a:lnTo>
                      <a:pt x="343" y="0"/>
                    </a:lnTo>
                    <a:close/>
                  </a:path>
                </a:pathLst>
              </a:custGeom>
              <a:noFill/>
              <a:ln w="1">
                <a:solidFill>
                  <a:srgbClr val="E62E00"/>
                </a:solidFill>
                <a:prstDash val="solid"/>
                <a:round/>
                <a:headEnd/>
                <a:tailEnd/>
              </a:ln>
            </p:spPr>
            <p:txBody>
              <a:bodyPr/>
              <a:lstStyle/>
              <a:p>
                <a:endParaRPr lang="en-US"/>
              </a:p>
            </p:txBody>
          </p:sp>
          <p:sp>
            <p:nvSpPr>
              <p:cNvPr id="172" name="Arc 80"/>
              <p:cNvSpPr>
                <a:spLocks/>
              </p:cNvSpPr>
              <p:nvPr/>
            </p:nvSpPr>
            <p:spPr bwMode="auto">
              <a:xfrm>
                <a:off x="2313" y="1482"/>
                <a:ext cx="18"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256" y="43197"/>
                    </a:moveTo>
                    <a:cubicBezTo>
                      <a:pt x="9462" y="43009"/>
                      <a:pt x="0" y="33395"/>
                      <a:pt x="0" y="21600"/>
                    </a:cubicBezTo>
                    <a:cubicBezTo>
                      <a:pt x="0" y="9670"/>
                      <a:pt x="9670" y="0"/>
                      <a:pt x="21600" y="0"/>
                    </a:cubicBezTo>
                    <a:cubicBezTo>
                      <a:pt x="33529" y="0"/>
                      <a:pt x="43200" y="9670"/>
                      <a:pt x="43200" y="21600"/>
                    </a:cubicBezTo>
                    <a:cubicBezTo>
                      <a:pt x="43200" y="33395"/>
                      <a:pt x="33737" y="43009"/>
                      <a:pt x="21943" y="43197"/>
                    </a:cubicBezTo>
                  </a:path>
                  <a:path w="43200" h="43197" stroke="0" extrusionOk="0">
                    <a:moveTo>
                      <a:pt x="21256" y="43197"/>
                    </a:moveTo>
                    <a:cubicBezTo>
                      <a:pt x="9462" y="43009"/>
                      <a:pt x="0" y="33395"/>
                      <a:pt x="0" y="21600"/>
                    </a:cubicBezTo>
                    <a:cubicBezTo>
                      <a:pt x="0" y="9670"/>
                      <a:pt x="9670" y="0"/>
                      <a:pt x="21600" y="0"/>
                    </a:cubicBezTo>
                    <a:cubicBezTo>
                      <a:pt x="33529" y="0"/>
                      <a:pt x="43200" y="9670"/>
                      <a:pt x="43200" y="21600"/>
                    </a:cubicBezTo>
                    <a:cubicBezTo>
                      <a:pt x="43200" y="33395"/>
                      <a:pt x="33737" y="43009"/>
                      <a:pt x="21943" y="43197"/>
                    </a:cubicBezTo>
                    <a:lnTo>
                      <a:pt x="21600" y="21600"/>
                    </a:lnTo>
                    <a:close/>
                  </a:path>
                </a:pathLst>
              </a:custGeom>
              <a:noFill/>
              <a:ln w="1">
                <a:solidFill>
                  <a:srgbClr val="E62E00"/>
                </a:solidFill>
                <a:prstDash val="solid"/>
                <a:round/>
                <a:headEnd/>
                <a:tailEnd/>
              </a:ln>
            </p:spPr>
            <p:txBody>
              <a:bodyPr/>
              <a:lstStyle/>
              <a:p>
                <a:endParaRPr lang="en-US"/>
              </a:p>
            </p:txBody>
          </p:sp>
          <p:sp>
            <p:nvSpPr>
              <p:cNvPr id="173" name="Arc 81"/>
              <p:cNvSpPr>
                <a:spLocks/>
              </p:cNvSpPr>
              <p:nvPr/>
            </p:nvSpPr>
            <p:spPr bwMode="auto">
              <a:xfrm>
                <a:off x="2261" y="1511"/>
                <a:ext cx="1" cy="11"/>
              </a:xfrm>
              <a:custGeom>
                <a:avLst/>
                <a:gdLst>
                  <a:gd name="T0" fmla="*/ 0 w 677"/>
                  <a:gd name="T1" fmla="*/ 0 h 21600"/>
                  <a:gd name="T2" fmla="*/ 0 w 677"/>
                  <a:gd name="T3" fmla="*/ 0 h 21600"/>
                  <a:gd name="T4" fmla="*/ 0 w 677"/>
                  <a:gd name="T5" fmla="*/ 0 h 21600"/>
                  <a:gd name="T6" fmla="*/ 0 60000 65536"/>
                  <a:gd name="T7" fmla="*/ 0 60000 65536"/>
                  <a:gd name="T8" fmla="*/ 0 60000 65536"/>
                  <a:gd name="T9" fmla="*/ 0 w 677"/>
                  <a:gd name="T10" fmla="*/ 0 h 21600"/>
                  <a:gd name="T11" fmla="*/ 677 w 677"/>
                  <a:gd name="T12" fmla="*/ 21600 h 21600"/>
                </a:gdLst>
                <a:ahLst/>
                <a:cxnLst>
                  <a:cxn ang="T6">
                    <a:pos x="T0" y="T1"/>
                  </a:cxn>
                  <a:cxn ang="T7">
                    <a:pos x="T2" y="T3"/>
                  </a:cxn>
                  <a:cxn ang="T8">
                    <a:pos x="T4" y="T5"/>
                  </a:cxn>
                </a:cxnLst>
                <a:rect l="T9" t="T10" r="T11" b="T12"/>
                <a:pathLst>
                  <a:path w="677" h="21600" fill="none" extrusionOk="0">
                    <a:moveTo>
                      <a:pt x="676" y="21597"/>
                    </a:moveTo>
                    <a:cubicBezTo>
                      <a:pt x="570" y="21599"/>
                      <a:pt x="463" y="21599"/>
                      <a:pt x="356" y="21600"/>
                    </a:cubicBezTo>
                    <a:cubicBezTo>
                      <a:pt x="237" y="21600"/>
                      <a:pt x="118" y="21599"/>
                      <a:pt x="-1" y="21597"/>
                    </a:cubicBezTo>
                  </a:path>
                  <a:path w="677" h="21600" stroke="0" extrusionOk="0">
                    <a:moveTo>
                      <a:pt x="676" y="21597"/>
                    </a:moveTo>
                    <a:cubicBezTo>
                      <a:pt x="570" y="21599"/>
                      <a:pt x="463" y="21599"/>
                      <a:pt x="356" y="21600"/>
                    </a:cubicBezTo>
                    <a:cubicBezTo>
                      <a:pt x="237" y="21600"/>
                      <a:pt x="118" y="21599"/>
                      <a:pt x="-1" y="21597"/>
                    </a:cubicBezTo>
                    <a:lnTo>
                      <a:pt x="356" y="0"/>
                    </a:lnTo>
                    <a:close/>
                  </a:path>
                </a:pathLst>
              </a:custGeom>
              <a:noFill/>
              <a:ln w="1">
                <a:solidFill>
                  <a:srgbClr val="E62E00"/>
                </a:solidFill>
                <a:prstDash val="solid"/>
                <a:round/>
                <a:headEnd/>
                <a:tailEnd/>
              </a:ln>
            </p:spPr>
            <p:txBody>
              <a:bodyPr/>
              <a:lstStyle/>
              <a:p>
                <a:endParaRPr lang="en-US"/>
              </a:p>
            </p:txBody>
          </p:sp>
          <p:sp>
            <p:nvSpPr>
              <p:cNvPr id="174" name="Arc 82"/>
              <p:cNvSpPr>
                <a:spLocks/>
              </p:cNvSpPr>
              <p:nvPr/>
            </p:nvSpPr>
            <p:spPr bwMode="auto">
              <a:xfrm>
                <a:off x="2251" y="1500"/>
                <a:ext cx="19" cy="22"/>
              </a:xfrm>
              <a:custGeom>
                <a:avLst/>
                <a:gdLst>
                  <a:gd name="T0" fmla="*/ 0 w 43200"/>
                  <a:gd name="T1" fmla="*/ 0 h 43198"/>
                  <a:gd name="T2" fmla="*/ 0 w 43200"/>
                  <a:gd name="T3" fmla="*/ 0 h 43198"/>
                  <a:gd name="T4" fmla="*/ 0 w 43200"/>
                  <a:gd name="T5" fmla="*/ 0 h 43198"/>
                  <a:gd name="T6" fmla="*/ 0 60000 65536"/>
                  <a:gd name="T7" fmla="*/ 0 60000 65536"/>
                  <a:gd name="T8" fmla="*/ 0 60000 65536"/>
                  <a:gd name="T9" fmla="*/ 0 w 43200"/>
                  <a:gd name="T10" fmla="*/ 0 h 43198"/>
                  <a:gd name="T11" fmla="*/ 43200 w 43200"/>
                  <a:gd name="T12" fmla="*/ 43198 h 43198"/>
                </a:gdLst>
                <a:ahLst/>
                <a:cxnLst>
                  <a:cxn ang="T6">
                    <a:pos x="T0" y="T1"/>
                  </a:cxn>
                  <a:cxn ang="T7">
                    <a:pos x="T2" y="T3"/>
                  </a:cxn>
                  <a:cxn ang="T8">
                    <a:pos x="T4" y="T5"/>
                  </a:cxn>
                </a:cxnLst>
                <a:rect l="T9" t="T10" r="T11" b="T12"/>
                <a:pathLst>
                  <a:path w="43200" h="43198" fill="none" extrusionOk="0">
                    <a:moveTo>
                      <a:pt x="21243" y="43197"/>
                    </a:moveTo>
                    <a:cubicBezTo>
                      <a:pt x="9455" y="43002"/>
                      <a:pt x="0" y="33390"/>
                      <a:pt x="0" y="21600"/>
                    </a:cubicBezTo>
                    <a:cubicBezTo>
                      <a:pt x="0" y="9670"/>
                      <a:pt x="9670" y="0"/>
                      <a:pt x="21600" y="0"/>
                    </a:cubicBezTo>
                    <a:cubicBezTo>
                      <a:pt x="33529" y="0"/>
                      <a:pt x="43200" y="9670"/>
                      <a:pt x="43200" y="21600"/>
                    </a:cubicBezTo>
                    <a:cubicBezTo>
                      <a:pt x="43200" y="33404"/>
                      <a:pt x="33723" y="43022"/>
                      <a:pt x="21920" y="43197"/>
                    </a:cubicBezTo>
                  </a:path>
                  <a:path w="43200" h="43198" stroke="0" extrusionOk="0">
                    <a:moveTo>
                      <a:pt x="21243" y="43197"/>
                    </a:moveTo>
                    <a:cubicBezTo>
                      <a:pt x="9455" y="43002"/>
                      <a:pt x="0" y="33390"/>
                      <a:pt x="0" y="21600"/>
                    </a:cubicBezTo>
                    <a:cubicBezTo>
                      <a:pt x="0" y="9670"/>
                      <a:pt x="9670" y="0"/>
                      <a:pt x="21600" y="0"/>
                    </a:cubicBezTo>
                    <a:cubicBezTo>
                      <a:pt x="33529" y="0"/>
                      <a:pt x="43200" y="9670"/>
                      <a:pt x="43200" y="21600"/>
                    </a:cubicBezTo>
                    <a:cubicBezTo>
                      <a:pt x="43200" y="33404"/>
                      <a:pt x="33723" y="43022"/>
                      <a:pt x="21920" y="43197"/>
                    </a:cubicBezTo>
                    <a:lnTo>
                      <a:pt x="21600" y="21600"/>
                    </a:lnTo>
                    <a:close/>
                  </a:path>
                </a:pathLst>
              </a:custGeom>
              <a:noFill/>
              <a:ln w="1">
                <a:solidFill>
                  <a:srgbClr val="E62E00"/>
                </a:solidFill>
                <a:prstDash val="solid"/>
                <a:round/>
                <a:headEnd/>
                <a:tailEnd/>
              </a:ln>
            </p:spPr>
            <p:txBody>
              <a:bodyPr/>
              <a:lstStyle/>
              <a:p>
                <a:endParaRPr lang="en-US"/>
              </a:p>
            </p:txBody>
          </p:sp>
          <p:sp>
            <p:nvSpPr>
              <p:cNvPr id="175" name="Arc 83"/>
              <p:cNvSpPr>
                <a:spLocks/>
              </p:cNvSpPr>
              <p:nvPr/>
            </p:nvSpPr>
            <p:spPr bwMode="auto">
              <a:xfrm>
                <a:off x="2307" y="1496"/>
                <a:ext cx="1" cy="11"/>
              </a:xfrm>
              <a:custGeom>
                <a:avLst/>
                <a:gdLst>
                  <a:gd name="T0" fmla="*/ 0 w 684"/>
                  <a:gd name="T1" fmla="*/ 0 h 21600"/>
                  <a:gd name="T2" fmla="*/ 0 w 684"/>
                  <a:gd name="T3" fmla="*/ 0 h 21600"/>
                  <a:gd name="T4" fmla="*/ 0 w 684"/>
                  <a:gd name="T5" fmla="*/ 0 h 21600"/>
                  <a:gd name="T6" fmla="*/ 0 60000 65536"/>
                  <a:gd name="T7" fmla="*/ 0 60000 65536"/>
                  <a:gd name="T8" fmla="*/ 0 60000 65536"/>
                  <a:gd name="T9" fmla="*/ 0 w 684"/>
                  <a:gd name="T10" fmla="*/ 0 h 21600"/>
                  <a:gd name="T11" fmla="*/ 684 w 684"/>
                  <a:gd name="T12" fmla="*/ 21600 h 21600"/>
                </a:gdLst>
                <a:ahLst/>
                <a:cxnLst>
                  <a:cxn ang="T6">
                    <a:pos x="T0" y="T1"/>
                  </a:cxn>
                  <a:cxn ang="T7">
                    <a:pos x="T2" y="T3"/>
                  </a:cxn>
                  <a:cxn ang="T8">
                    <a:pos x="T4" y="T5"/>
                  </a:cxn>
                </a:cxnLst>
                <a:rect l="T9" t="T10" r="T11" b="T12"/>
                <a:pathLst>
                  <a:path w="684" h="21600" fill="none" extrusionOk="0">
                    <a:moveTo>
                      <a:pt x="683" y="21597"/>
                    </a:moveTo>
                    <a:cubicBezTo>
                      <a:pt x="576" y="21599"/>
                      <a:pt x="468" y="21599"/>
                      <a:pt x="360" y="21600"/>
                    </a:cubicBezTo>
                    <a:cubicBezTo>
                      <a:pt x="239" y="21600"/>
                      <a:pt x="119" y="21598"/>
                      <a:pt x="0" y="21596"/>
                    </a:cubicBezTo>
                  </a:path>
                  <a:path w="684" h="21600" stroke="0" extrusionOk="0">
                    <a:moveTo>
                      <a:pt x="683" y="21597"/>
                    </a:moveTo>
                    <a:cubicBezTo>
                      <a:pt x="576" y="21599"/>
                      <a:pt x="468" y="21599"/>
                      <a:pt x="360" y="21600"/>
                    </a:cubicBezTo>
                    <a:cubicBezTo>
                      <a:pt x="239" y="21600"/>
                      <a:pt x="119" y="21598"/>
                      <a:pt x="0" y="21596"/>
                    </a:cubicBezTo>
                    <a:lnTo>
                      <a:pt x="360" y="0"/>
                    </a:lnTo>
                    <a:close/>
                  </a:path>
                </a:pathLst>
              </a:custGeom>
              <a:noFill/>
              <a:ln w="1">
                <a:solidFill>
                  <a:srgbClr val="E62E00"/>
                </a:solidFill>
                <a:prstDash val="solid"/>
                <a:round/>
                <a:headEnd/>
                <a:tailEnd/>
              </a:ln>
            </p:spPr>
            <p:txBody>
              <a:bodyPr/>
              <a:lstStyle/>
              <a:p>
                <a:endParaRPr lang="en-US"/>
              </a:p>
            </p:txBody>
          </p:sp>
          <p:sp>
            <p:nvSpPr>
              <p:cNvPr id="176" name="Arc 84"/>
              <p:cNvSpPr>
                <a:spLocks/>
              </p:cNvSpPr>
              <p:nvPr/>
            </p:nvSpPr>
            <p:spPr bwMode="auto">
              <a:xfrm>
                <a:off x="2297" y="1485"/>
                <a:ext cx="19" cy="22"/>
              </a:xfrm>
              <a:custGeom>
                <a:avLst/>
                <a:gdLst>
                  <a:gd name="T0" fmla="*/ 0 w 43200"/>
                  <a:gd name="T1" fmla="*/ 0 h 43198"/>
                  <a:gd name="T2" fmla="*/ 0 w 43200"/>
                  <a:gd name="T3" fmla="*/ 0 h 43198"/>
                  <a:gd name="T4" fmla="*/ 0 w 43200"/>
                  <a:gd name="T5" fmla="*/ 0 h 43198"/>
                  <a:gd name="T6" fmla="*/ 0 60000 65536"/>
                  <a:gd name="T7" fmla="*/ 0 60000 65536"/>
                  <a:gd name="T8" fmla="*/ 0 60000 65536"/>
                  <a:gd name="T9" fmla="*/ 0 w 43200"/>
                  <a:gd name="T10" fmla="*/ 0 h 43198"/>
                  <a:gd name="T11" fmla="*/ 43200 w 43200"/>
                  <a:gd name="T12" fmla="*/ 43198 h 43198"/>
                </a:gdLst>
                <a:ahLst/>
                <a:cxnLst>
                  <a:cxn ang="T6">
                    <a:pos x="T0" y="T1"/>
                  </a:cxn>
                  <a:cxn ang="T7">
                    <a:pos x="T2" y="T3"/>
                  </a:cxn>
                  <a:cxn ang="T8">
                    <a:pos x="T4" y="T5"/>
                  </a:cxn>
                </a:cxnLst>
                <a:rect l="T9" t="T10" r="T11" b="T12"/>
                <a:pathLst>
                  <a:path w="43200" h="43198" fill="none" extrusionOk="0">
                    <a:moveTo>
                      <a:pt x="21240" y="43196"/>
                    </a:moveTo>
                    <a:cubicBezTo>
                      <a:pt x="9452" y="43000"/>
                      <a:pt x="0" y="33388"/>
                      <a:pt x="0" y="21600"/>
                    </a:cubicBezTo>
                    <a:cubicBezTo>
                      <a:pt x="0" y="9670"/>
                      <a:pt x="9670" y="0"/>
                      <a:pt x="21600" y="0"/>
                    </a:cubicBezTo>
                    <a:cubicBezTo>
                      <a:pt x="33529" y="0"/>
                      <a:pt x="43200" y="9670"/>
                      <a:pt x="43200" y="21600"/>
                    </a:cubicBezTo>
                    <a:cubicBezTo>
                      <a:pt x="43200" y="33403"/>
                      <a:pt x="33725" y="43020"/>
                      <a:pt x="21923" y="43197"/>
                    </a:cubicBezTo>
                  </a:path>
                  <a:path w="43200" h="43198" stroke="0" extrusionOk="0">
                    <a:moveTo>
                      <a:pt x="21240" y="43196"/>
                    </a:moveTo>
                    <a:cubicBezTo>
                      <a:pt x="9452" y="43000"/>
                      <a:pt x="0" y="33388"/>
                      <a:pt x="0" y="21600"/>
                    </a:cubicBezTo>
                    <a:cubicBezTo>
                      <a:pt x="0" y="9670"/>
                      <a:pt x="9670" y="0"/>
                      <a:pt x="21600" y="0"/>
                    </a:cubicBezTo>
                    <a:cubicBezTo>
                      <a:pt x="33529" y="0"/>
                      <a:pt x="43200" y="9670"/>
                      <a:pt x="43200" y="21600"/>
                    </a:cubicBezTo>
                    <a:cubicBezTo>
                      <a:pt x="43200" y="33403"/>
                      <a:pt x="33725" y="43020"/>
                      <a:pt x="21923" y="43197"/>
                    </a:cubicBezTo>
                    <a:lnTo>
                      <a:pt x="21600" y="21600"/>
                    </a:lnTo>
                    <a:close/>
                  </a:path>
                </a:pathLst>
              </a:custGeom>
              <a:noFill/>
              <a:ln w="1">
                <a:solidFill>
                  <a:srgbClr val="E62E00"/>
                </a:solidFill>
                <a:prstDash val="solid"/>
                <a:round/>
                <a:headEnd/>
                <a:tailEnd/>
              </a:ln>
            </p:spPr>
            <p:txBody>
              <a:bodyPr/>
              <a:lstStyle/>
              <a:p>
                <a:endParaRPr lang="en-US"/>
              </a:p>
            </p:txBody>
          </p:sp>
          <p:sp>
            <p:nvSpPr>
              <p:cNvPr id="177" name="Arc 85"/>
              <p:cNvSpPr>
                <a:spLocks/>
              </p:cNvSpPr>
              <p:nvPr/>
            </p:nvSpPr>
            <p:spPr bwMode="auto">
              <a:xfrm>
                <a:off x="2585" y="1245"/>
                <a:ext cx="1" cy="11"/>
              </a:xfrm>
              <a:custGeom>
                <a:avLst/>
                <a:gdLst>
                  <a:gd name="T0" fmla="*/ 0 w 798"/>
                  <a:gd name="T1" fmla="*/ 0 h 21600"/>
                  <a:gd name="T2" fmla="*/ 0 w 798"/>
                  <a:gd name="T3" fmla="*/ 0 h 21600"/>
                  <a:gd name="T4" fmla="*/ 0 w 798"/>
                  <a:gd name="T5" fmla="*/ 0 h 21600"/>
                  <a:gd name="T6" fmla="*/ 0 60000 65536"/>
                  <a:gd name="T7" fmla="*/ 0 60000 65536"/>
                  <a:gd name="T8" fmla="*/ 0 60000 65536"/>
                  <a:gd name="T9" fmla="*/ 0 w 798"/>
                  <a:gd name="T10" fmla="*/ 0 h 21600"/>
                  <a:gd name="T11" fmla="*/ 798 w 798"/>
                  <a:gd name="T12" fmla="*/ 21600 h 21600"/>
                </a:gdLst>
                <a:ahLst/>
                <a:cxnLst>
                  <a:cxn ang="T6">
                    <a:pos x="T0" y="T1"/>
                  </a:cxn>
                  <a:cxn ang="T7">
                    <a:pos x="T2" y="T3"/>
                  </a:cxn>
                  <a:cxn ang="T8">
                    <a:pos x="T4" y="T5"/>
                  </a:cxn>
                </a:cxnLst>
                <a:rect l="T9" t="T10" r="T11" b="T12"/>
                <a:pathLst>
                  <a:path w="798" h="21600" fill="none" extrusionOk="0">
                    <a:moveTo>
                      <a:pt x="798" y="21596"/>
                    </a:moveTo>
                    <a:cubicBezTo>
                      <a:pt x="665" y="21598"/>
                      <a:pt x="532" y="21599"/>
                      <a:pt x="399" y="21600"/>
                    </a:cubicBezTo>
                    <a:cubicBezTo>
                      <a:pt x="265" y="21600"/>
                      <a:pt x="132" y="21598"/>
                      <a:pt x="-1" y="21596"/>
                    </a:cubicBezTo>
                  </a:path>
                  <a:path w="798" h="21600" stroke="0" extrusionOk="0">
                    <a:moveTo>
                      <a:pt x="798" y="21596"/>
                    </a:moveTo>
                    <a:cubicBezTo>
                      <a:pt x="665" y="21598"/>
                      <a:pt x="532" y="21599"/>
                      <a:pt x="399" y="21600"/>
                    </a:cubicBezTo>
                    <a:cubicBezTo>
                      <a:pt x="265" y="21600"/>
                      <a:pt x="132" y="21598"/>
                      <a:pt x="-1" y="21596"/>
                    </a:cubicBezTo>
                    <a:lnTo>
                      <a:pt x="399" y="0"/>
                    </a:lnTo>
                    <a:close/>
                  </a:path>
                </a:pathLst>
              </a:custGeom>
              <a:noFill/>
              <a:ln w="1">
                <a:solidFill>
                  <a:srgbClr val="E62E00"/>
                </a:solidFill>
                <a:prstDash val="solid"/>
                <a:round/>
                <a:headEnd/>
                <a:tailEnd/>
              </a:ln>
            </p:spPr>
            <p:txBody>
              <a:bodyPr/>
              <a:lstStyle/>
              <a:p>
                <a:endParaRPr lang="en-US"/>
              </a:p>
            </p:txBody>
          </p:sp>
          <p:sp>
            <p:nvSpPr>
              <p:cNvPr id="178" name="Arc 86"/>
              <p:cNvSpPr>
                <a:spLocks/>
              </p:cNvSpPr>
              <p:nvPr/>
            </p:nvSpPr>
            <p:spPr bwMode="auto">
              <a:xfrm>
                <a:off x="2576" y="1234"/>
                <a:ext cx="18" cy="21"/>
              </a:xfrm>
              <a:custGeom>
                <a:avLst/>
                <a:gdLst>
                  <a:gd name="T0" fmla="*/ 0 w 43200"/>
                  <a:gd name="T1" fmla="*/ 0 h 43196"/>
                  <a:gd name="T2" fmla="*/ 0 w 43200"/>
                  <a:gd name="T3" fmla="*/ 0 h 43196"/>
                  <a:gd name="T4" fmla="*/ 0 w 43200"/>
                  <a:gd name="T5" fmla="*/ 0 h 43196"/>
                  <a:gd name="T6" fmla="*/ 0 60000 65536"/>
                  <a:gd name="T7" fmla="*/ 0 60000 65536"/>
                  <a:gd name="T8" fmla="*/ 0 60000 65536"/>
                  <a:gd name="T9" fmla="*/ 0 w 43200"/>
                  <a:gd name="T10" fmla="*/ 0 h 43196"/>
                  <a:gd name="T11" fmla="*/ 43200 w 43200"/>
                  <a:gd name="T12" fmla="*/ 43196 h 43196"/>
                </a:gdLst>
                <a:ahLst/>
                <a:cxnLst>
                  <a:cxn ang="T6">
                    <a:pos x="T0" y="T1"/>
                  </a:cxn>
                  <a:cxn ang="T7">
                    <a:pos x="T2" y="T3"/>
                  </a:cxn>
                  <a:cxn ang="T8">
                    <a:pos x="T4" y="T5"/>
                  </a:cxn>
                </a:cxnLst>
                <a:rect l="T9" t="T10" r="T11" b="T12"/>
                <a:pathLst>
                  <a:path w="43200" h="43196" fill="none" extrusionOk="0">
                    <a:moveTo>
                      <a:pt x="21200" y="43196"/>
                    </a:moveTo>
                    <a:cubicBezTo>
                      <a:pt x="9429" y="42978"/>
                      <a:pt x="0" y="33373"/>
                      <a:pt x="0" y="21600"/>
                    </a:cubicBezTo>
                    <a:cubicBezTo>
                      <a:pt x="0" y="9670"/>
                      <a:pt x="9670" y="0"/>
                      <a:pt x="21600" y="0"/>
                    </a:cubicBezTo>
                    <a:cubicBezTo>
                      <a:pt x="33529" y="0"/>
                      <a:pt x="43200" y="9670"/>
                      <a:pt x="43200" y="21600"/>
                    </a:cubicBezTo>
                    <a:cubicBezTo>
                      <a:pt x="43200" y="33373"/>
                      <a:pt x="33770" y="42978"/>
                      <a:pt x="21999" y="43196"/>
                    </a:cubicBezTo>
                  </a:path>
                  <a:path w="43200" h="43196" stroke="0" extrusionOk="0">
                    <a:moveTo>
                      <a:pt x="21200" y="43196"/>
                    </a:moveTo>
                    <a:cubicBezTo>
                      <a:pt x="9429" y="42978"/>
                      <a:pt x="0" y="33373"/>
                      <a:pt x="0" y="21600"/>
                    </a:cubicBezTo>
                    <a:cubicBezTo>
                      <a:pt x="0" y="9670"/>
                      <a:pt x="9670" y="0"/>
                      <a:pt x="21600" y="0"/>
                    </a:cubicBezTo>
                    <a:cubicBezTo>
                      <a:pt x="33529" y="0"/>
                      <a:pt x="43200" y="9670"/>
                      <a:pt x="43200" y="21600"/>
                    </a:cubicBezTo>
                    <a:cubicBezTo>
                      <a:pt x="43200" y="33373"/>
                      <a:pt x="33770" y="42978"/>
                      <a:pt x="21999" y="43196"/>
                    </a:cubicBezTo>
                    <a:lnTo>
                      <a:pt x="21600" y="21600"/>
                    </a:lnTo>
                    <a:close/>
                  </a:path>
                </a:pathLst>
              </a:custGeom>
              <a:noFill/>
              <a:ln w="1">
                <a:solidFill>
                  <a:srgbClr val="E62E00"/>
                </a:solidFill>
                <a:prstDash val="solid"/>
                <a:round/>
                <a:headEnd/>
                <a:tailEnd/>
              </a:ln>
            </p:spPr>
            <p:txBody>
              <a:bodyPr/>
              <a:lstStyle/>
              <a:p>
                <a:endParaRPr lang="en-US"/>
              </a:p>
            </p:txBody>
          </p:sp>
          <p:sp>
            <p:nvSpPr>
              <p:cNvPr id="179" name="Arc 87"/>
              <p:cNvSpPr>
                <a:spLocks/>
              </p:cNvSpPr>
              <p:nvPr/>
            </p:nvSpPr>
            <p:spPr bwMode="auto">
              <a:xfrm>
                <a:off x="2261" y="1515"/>
                <a:ext cx="1" cy="11"/>
              </a:xfrm>
              <a:custGeom>
                <a:avLst/>
                <a:gdLst>
                  <a:gd name="T0" fmla="*/ 0 w 676"/>
                  <a:gd name="T1" fmla="*/ 0 h 21600"/>
                  <a:gd name="T2" fmla="*/ 0 w 676"/>
                  <a:gd name="T3" fmla="*/ 0 h 21600"/>
                  <a:gd name="T4" fmla="*/ 0 w 676"/>
                  <a:gd name="T5" fmla="*/ 0 h 21600"/>
                  <a:gd name="T6" fmla="*/ 0 60000 65536"/>
                  <a:gd name="T7" fmla="*/ 0 60000 65536"/>
                  <a:gd name="T8" fmla="*/ 0 60000 65536"/>
                  <a:gd name="T9" fmla="*/ 0 w 676"/>
                  <a:gd name="T10" fmla="*/ 0 h 21600"/>
                  <a:gd name="T11" fmla="*/ 676 w 676"/>
                  <a:gd name="T12" fmla="*/ 21600 h 21600"/>
                </a:gdLst>
                <a:ahLst/>
                <a:cxnLst>
                  <a:cxn ang="T6">
                    <a:pos x="T0" y="T1"/>
                  </a:cxn>
                  <a:cxn ang="T7">
                    <a:pos x="T2" y="T3"/>
                  </a:cxn>
                  <a:cxn ang="T8">
                    <a:pos x="T4" y="T5"/>
                  </a:cxn>
                </a:cxnLst>
                <a:rect l="T9" t="T10" r="T11" b="T12"/>
                <a:pathLst>
                  <a:path w="676" h="21600" fill="none" extrusionOk="0">
                    <a:moveTo>
                      <a:pt x="675" y="21597"/>
                    </a:moveTo>
                    <a:cubicBezTo>
                      <a:pt x="569" y="21599"/>
                      <a:pt x="462" y="21599"/>
                      <a:pt x="356" y="21600"/>
                    </a:cubicBezTo>
                    <a:cubicBezTo>
                      <a:pt x="237" y="21600"/>
                      <a:pt x="118" y="21599"/>
                      <a:pt x="-1" y="21597"/>
                    </a:cubicBezTo>
                  </a:path>
                  <a:path w="676" h="21600" stroke="0" extrusionOk="0">
                    <a:moveTo>
                      <a:pt x="675" y="21597"/>
                    </a:moveTo>
                    <a:cubicBezTo>
                      <a:pt x="569" y="21599"/>
                      <a:pt x="462" y="21599"/>
                      <a:pt x="356" y="21600"/>
                    </a:cubicBezTo>
                    <a:cubicBezTo>
                      <a:pt x="237" y="21600"/>
                      <a:pt x="118" y="21599"/>
                      <a:pt x="-1" y="21597"/>
                    </a:cubicBezTo>
                    <a:lnTo>
                      <a:pt x="356" y="0"/>
                    </a:lnTo>
                    <a:close/>
                  </a:path>
                </a:pathLst>
              </a:custGeom>
              <a:noFill/>
              <a:ln w="1">
                <a:solidFill>
                  <a:srgbClr val="E62E00"/>
                </a:solidFill>
                <a:prstDash val="solid"/>
                <a:round/>
                <a:headEnd/>
                <a:tailEnd/>
              </a:ln>
            </p:spPr>
            <p:txBody>
              <a:bodyPr/>
              <a:lstStyle/>
              <a:p>
                <a:endParaRPr lang="en-US"/>
              </a:p>
            </p:txBody>
          </p:sp>
          <p:sp>
            <p:nvSpPr>
              <p:cNvPr id="180" name="Arc 88"/>
              <p:cNvSpPr>
                <a:spLocks/>
              </p:cNvSpPr>
              <p:nvPr/>
            </p:nvSpPr>
            <p:spPr bwMode="auto">
              <a:xfrm>
                <a:off x="2251" y="1504"/>
                <a:ext cx="19" cy="22"/>
              </a:xfrm>
              <a:custGeom>
                <a:avLst/>
                <a:gdLst>
                  <a:gd name="T0" fmla="*/ 0 w 43200"/>
                  <a:gd name="T1" fmla="*/ 0 h 43198"/>
                  <a:gd name="T2" fmla="*/ 0 w 43200"/>
                  <a:gd name="T3" fmla="*/ 0 h 43198"/>
                  <a:gd name="T4" fmla="*/ 0 w 43200"/>
                  <a:gd name="T5" fmla="*/ 0 h 43198"/>
                  <a:gd name="T6" fmla="*/ 0 60000 65536"/>
                  <a:gd name="T7" fmla="*/ 0 60000 65536"/>
                  <a:gd name="T8" fmla="*/ 0 60000 65536"/>
                  <a:gd name="T9" fmla="*/ 0 w 43200"/>
                  <a:gd name="T10" fmla="*/ 0 h 43198"/>
                  <a:gd name="T11" fmla="*/ 43200 w 43200"/>
                  <a:gd name="T12" fmla="*/ 43198 h 43198"/>
                </a:gdLst>
                <a:ahLst/>
                <a:cxnLst>
                  <a:cxn ang="T6">
                    <a:pos x="T0" y="T1"/>
                  </a:cxn>
                  <a:cxn ang="T7">
                    <a:pos x="T2" y="T3"/>
                  </a:cxn>
                  <a:cxn ang="T8">
                    <a:pos x="T4" y="T5"/>
                  </a:cxn>
                </a:cxnLst>
                <a:rect l="T9" t="T10" r="T11" b="T12"/>
                <a:pathLst>
                  <a:path w="43200" h="43198" fill="none" extrusionOk="0">
                    <a:moveTo>
                      <a:pt x="21243" y="43197"/>
                    </a:moveTo>
                    <a:cubicBezTo>
                      <a:pt x="9455" y="43002"/>
                      <a:pt x="0" y="33390"/>
                      <a:pt x="0" y="21600"/>
                    </a:cubicBezTo>
                    <a:cubicBezTo>
                      <a:pt x="0" y="9670"/>
                      <a:pt x="9670" y="0"/>
                      <a:pt x="21600" y="0"/>
                    </a:cubicBezTo>
                    <a:cubicBezTo>
                      <a:pt x="33529" y="0"/>
                      <a:pt x="43200" y="9670"/>
                      <a:pt x="43200" y="21600"/>
                    </a:cubicBezTo>
                    <a:cubicBezTo>
                      <a:pt x="43200" y="33404"/>
                      <a:pt x="33723" y="43022"/>
                      <a:pt x="21919" y="43197"/>
                    </a:cubicBezTo>
                  </a:path>
                  <a:path w="43200" h="43198" stroke="0" extrusionOk="0">
                    <a:moveTo>
                      <a:pt x="21243" y="43197"/>
                    </a:moveTo>
                    <a:cubicBezTo>
                      <a:pt x="9455" y="43002"/>
                      <a:pt x="0" y="33390"/>
                      <a:pt x="0" y="21600"/>
                    </a:cubicBezTo>
                    <a:cubicBezTo>
                      <a:pt x="0" y="9670"/>
                      <a:pt x="9670" y="0"/>
                      <a:pt x="21600" y="0"/>
                    </a:cubicBezTo>
                    <a:cubicBezTo>
                      <a:pt x="33529" y="0"/>
                      <a:pt x="43200" y="9670"/>
                      <a:pt x="43200" y="21600"/>
                    </a:cubicBezTo>
                    <a:cubicBezTo>
                      <a:pt x="43200" y="33404"/>
                      <a:pt x="33723" y="43022"/>
                      <a:pt x="21919" y="43197"/>
                    </a:cubicBezTo>
                    <a:lnTo>
                      <a:pt x="21600" y="21600"/>
                    </a:lnTo>
                    <a:close/>
                  </a:path>
                </a:pathLst>
              </a:custGeom>
              <a:noFill/>
              <a:ln w="1">
                <a:solidFill>
                  <a:srgbClr val="E62E00"/>
                </a:solidFill>
                <a:prstDash val="solid"/>
                <a:round/>
                <a:headEnd/>
                <a:tailEnd/>
              </a:ln>
            </p:spPr>
            <p:txBody>
              <a:bodyPr/>
              <a:lstStyle/>
              <a:p>
                <a:endParaRPr lang="en-US"/>
              </a:p>
            </p:txBody>
          </p:sp>
          <p:sp>
            <p:nvSpPr>
              <p:cNvPr id="181" name="Arc 89"/>
              <p:cNvSpPr>
                <a:spLocks/>
              </p:cNvSpPr>
              <p:nvPr/>
            </p:nvSpPr>
            <p:spPr bwMode="auto">
              <a:xfrm>
                <a:off x="2322" y="1496"/>
                <a:ext cx="1" cy="11"/>
              </a:xfrm>
              <a:custGeom>
                <a:avLst/>
                <a:gdLst>
                  <a:gd name="T0" fmla="*/ 0 w 684"/>
                  <a:gd name="T1" fmla="*/ 0 h 21600"/>
                  <a:gd name="T2" fmla="*/ 0 w 684"/>
                  <a:gd name="T3" fmla="*/ 0 h 21600"/>
                  <a:gd name="T4" fmla="*/ 0 w 684"/>
                  <a:gd name="T5" fmla="*/ 0 h 21600"/>
                  <a:gd name="T6" fmla="*/ 0 60000 65536"/>
                  <a:gd name="T7" fmla="*/ 0 60000 65536"/>
                  <a:gd name="T8" fmla="*/ 0 60000 65536"/>
                  <a:gd name="T9" fmla="*/ 0 w 684"/>
                  <a:gd name="T10" fmla="*/ 0 h 21600"/>
                  <a:gd name="T11" fmla="*/ 684 w 684"/>
                  <a:gd name="T12" fmla="*/ 21600 h 21600"/>
                </a:gdLst>
                <a:ahLst/>
                <a:cxnLst>
                  <a:cxn ang="T6">
                    <a:pos x="T0" y="T1"/>
                  </a:cxn>
                  <a:cxn ang="T7">
                    <a:pos x="T2" y="T3"/>
                  </a:cxn>
                  <a:cxn ang="T8">
                    <a:pos x="T4" y="T5"/>
                  </a:cxn>
                </a:cxnLst>
                <a:rect l="T9" t="T10" r="T11" b="T12"/>
                <a:pathLst>
                  <a:path w="684" h="21600" fill="none" extrusionOk="0">
                    <a:moveTo>
                      <a:pt x="684" y="21597"/>
                    </a:moveTo>
                    <a:cubicBezTo>
                      <a:pt x="570" y="21599"/>
                      <a:pt x="456" y="21599"/>
                      <a:pt x="342" y="21600"/>
                    </a:cubicBezTo>
                    <a:cubicBezTo>
                      <a:pt x="227" y="21600"/>
                      <a:pt x="113" y="21599"/>
                      <a:pt x="-1" y="21597"/>
                    </a:cubicBezTo>
                  </a:path>
                  <a:path w="684" h="21600" stroke="0" extrusionOk="0">
                    <a:moveTo>
                      <a:pt x="684" y="21597"/>
                    </a:moveTo>
                    <a:cubicBezTo>
                      <a:pt x="570" y="21599"/>
                      <a:pt x="456" y="21599"/>
                      <a:pt x="342" y="21600"/>
                    </a:cubicBezTo>
                    <a:cubicBezTo>
                      <a:pt x="227" y="21600"/>
                      <a:pt x="113" y="21599"/>
                      <a:pt x="-1" y="21597"/>
                    </a:cubicBezTo>
                    <a:lnTo>
                      <a:pt x="342" y="0"/>
                    </a:lnTo>
                    <a:close/>
                  </a:path>
                </a:pathLst>
              </a:custGeom>
              <a:noFill/>
              <a:ln w="1">
                <a:solidFill>
                  <a:srgbClr val="E62E00"/>
                </a:solidFill>
                <a:prstDash val="solid"/>
                <a:round/>
                <a:headEnd/>
                <a:tailEnd/>
              </a:ln>
            </p:spPr>
            <p:txBody>
              <a:bodyPr/>
              <a:lstStyle/>
              <a:p>
                <a:endParaRPr lang="en-US"/>
              </a:p>
            </p:txBody>
          </p:sp>
          <p:sp>
            <p:nvSpPr>
              <p:cNvPr id="182" name="Arc 90"/>
              <p:cNvSpPr>
                <a:spLocks/>
              </p:cNvSpPr>
              <p:nvPr/>
            </p:nvSpPr>
            <p:spPr bwMode="auto">
              <a:xfrm>
                <a:off x="2313" y="1485"/>
                <a:ext cx="18"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257" y="43197"/>
                    </a:moveTo>
                    <a:cubicBezTo>
                      <a:pt x="9463" y="43010"/>
                      <a:pt x="0" y="33396"/>
                      <a:pt x="0" y="21600"/>
                    </a:cubicBezTo>
                    <a:cubicBezTo>
                      <a:pt x="0" y="9670"/>
                      <a:pt x="9670" y="0"/>
                      <a:pt x="21600" y="0"/>
                    </a:cubicBezTo>
                    <a:cubicBezTo>
                      <a:pt x="33529" y="0"/>
                      <a:pt x="43200" y="9670"/>
                      <a:pt x="43200" y="21600"/>
                    </a:cubicBezTo>
                    <a:cubicBezTo>
                      <a:pt x="43200" y="33396"/>
                      <a:pt x="33736" y="43010"/>
                      <a:pt x="21942" y="43197"/>
                    </a:cubicBezTo>
                  </a:path>
                  <a:path w="43200" h="43197" stroke="0" extrusionOk="0">
                    <a:moveTo>
                      <a:pt x="21257" y="43197"/>
                    </a:moveTo>
                    <a:cubicBezTo>
                      <a:pt x="9463" y="43010"/>
                      <a:pt x="0" y="33396"/>
                      <a:pt x="0" y="21600"/>
                    </a:cubicBezTo>
                    <a:cubicBezTo>
                      <a:pt x="0" y="9670"/>
                      <a:pt x="9670" y="0"/>
                      <a:pt x="21600" y="0"/>
                    </a:cubicBezTo>
                    <a:cubicBezTo>
                      <a:pt x="33529" y="0"/>
                      <a:pt x="43200" y="9670"/>
                      <a:pt x="43200" y="21600"/>
                    </a:cubicBezTo>
                    <a:cubicBezTo>
                      <a:pt x="43200" y="33396"/>
                      <a:pt x="33736" y="43010"/>
                      <a:pt x="21942" y="43197"/>
                    </a:cubicBezTo>
                    <a:lnTo>
                      <a:pt x="21600" y="21600"/>
                    </a:lnTo>
                    <a:close/>
                  </a:path>
                </a:pathLst>
              </a:custGeom>
              <a:noFill/>
              <a:ln w="1">
                <a:solidFill>
                  <a:srgbClr val="E62E00"/>
                </a:solidFill>
                <a:prstDash val="solid"/>
                <a:round/>
                <a:headEnd/>
                <a:tailEnd/>
              </a:ln>
            </p:spPr>
            <p:txBody>
              <a:bodyPr/>
              <a:lstStyle/>
              <a:p>
                <a:endParaRPr lang="en-US"/>
              </a:p>
            </p:txBody>
          </p:sp>
          <p:sp>
            <p:nvSpPr>
              <p:cNvPr id="183" name="Arc 91"/>
              <p:cNvSpPr>
                <a:spLocks/>
              </p:cNvSpPr>
              <p:nvPr/>
            </p:nvSpPr>
            <p:spPr bwMode="auto">
              <a:xfrm>
                <a:off x="2322" y="1485"/>
                <a:ext cx="1" cy="11"/>
              </a:xfrm>
              <a:custGeom>
                <a:avLst/>
                <a:gdLst>
                  <a:gd name="T0" fmla="*/ 0 w 690"/>
                  <a:gd name="T1" fmla="*/ 0 h 21600"/>
                  <a:gd name="T2" fmla="*/ 0 w 690"/>
                  <a:gd name="T3" fmla="*/ 0 h 21600"/>
                  <a:gd name="T4" fmla="*/ 0 w 690"/>
                  <a:gd name="T5" fmla="*/ 0 h 21600"/>
                  <a:gd name="T6" fmla="*/ 0 60000 65536"/>
                  <a:gd name="T7" fmla="*/ 0 60000 65536"/>
                  <a:gd name="T8" fmla="*/ 0 60000 65536"/>
                  <a:gd name="T9" fmla="*/ 0 w 690"/>
                  <a:gd name="T10" fmla="*/ 0 h 21600"/>
                  <a:gd name="T11" fmla="*/ 690 w 690"/>
                  <a:gd name="T12" fmla="*/ 21600 h 21600"/>
                </a:gdLst>
                <a:ahLst/>
                <a:cxnLst>
                  <a:cxn ang="T6">
                    <a:pos x="T0" y="T1"/>
                  </a:cxn>
                  <a:cxn ang="T7">
                    <a:pos x="T2" y="T3"/>
                  </a:cxn>
                  <a:cxn ang="T8">
                    <a:pos x="T4" y="T5"/>
                  </a:cxn>
                </a:cxnLst>
                <a:rect l="T9" t="T10" r="T11" b="T12"/>
                <a:pathLst>
                  <a:path w="690" h="21600" fill="none" extrusionOk="0">
                    <a:moveTo>
                      <a:pt x="690" y="21597"/>
                    </a:moveTo>
                    <a:cubicBezTo>
                      <a:pt x="575" y="21599"/>
                      <a:pt x="460" y="21599"/>
                      <a:pt x="345" y="21600"/>
                    </a:cubicBezTo>
                    <a:cubicBezTo>
                      <a:pt x="229" y="21600"/>
                      <a:pt x="114" y="21599"/>
                      <a:pt x="-1" y="21597"/>
                    </a:cubicBezTo>
                  </a:path>
                  <a:path w="690" h="21600" stroke="0" extrusionOk="0">
                    <a:moveTo>
                      <a:pt x="690" y="21597"/>
                    </a:moveTo>
                    <a:cubicBezTo>
                      <a:pt x="575" y="21599"/>
                      <a:pt x="460" y="21599"/>
                      <a:pt x="345" y="21600"/>
                    </a:cubicBezTo>
                    <a:cubicBezTo>
                      <a:pt x="229" y="21600"/>
                      <a:pt x="114" y="21599"/>
                      <a:pt x="-1" y="21597"/>
                    </a:cubicBezTo>
                    <a:lnTo>
                      <a:pt x="345" y="0"/>
                    </a:lnTo>
                    <a:close/>
                  </a:path>
                </a:pathLst>
              </a:custGeom>
              <a:noFill/>
              <a:ln w="1">
                <a:solidFill>
                  <a:srgbClr val="E62E00"/>
                </a:solidFill>
                <a:prstDash val="solid"/>
                <a:round/>
                <a:headEnd/>
                <a:tailEnd/>
              </a:ln>
            </p:spPr>
            <p:txBody>
              <a:bodyPr/>
              <a:lstStyle/>
              <a:p>
                <a:endParaRPr lang="en-US"/>
              </a:p>
            </p:txBody>
          </p:sp>
          <p:sp>
            <p:nvSpPr>
              <p:cNvPr id="184" name="Arc 92"/>
              <p:cNvSpPr>
                <a:spLocks/>
              </p:cNvSpPr>
              <p:nvPr/>
            </p:nvSpPr>
            <p:spPr bwMode="auto">
              <a:xfrm>
                <a:off x="2313" y="1474"/>
                <a:ext cx="18"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254" y="43197"/>
                    </a:moveTo>
                    <a:cubicBezTo>
                      <a:pt x="9461" y="43008"/>
                      <a:pt x="0" y="33394"/>
                      <a:pt x="0" y="21600"/>
                    </a:cubicBezTo>
                    <a:cubicBezTo>
                      <a:pt x="0" y="9670"/>
                      <a:pt x="9670" y="0"/>
                      <a:pt x="21600" y="0"/>
                    </a:cubicBezTo>
                    <a:cubicBezTo>
                      <a:pt x="33529" y="0"/>
                      <a:pt x="43200" y="9670"/>
                      <a:pt x="43200" y="21600"/>
                    </a:cubicBezTo>
                    <a:cubicBezTo>
                      <a:pt x="43200" y="33394"/>
                      <a:pt x="33738" y="43008"/>
                      <a:pt x="21945" y="43197"/>
                    </a:cubicBezTo>
                  </a:path>
                  <a:path w="43200" h="43197" stroke="0" extrusionOk="0">
                    <a:moveTo>
                      <a:pt x="21254" y="43197"/>
                    </a:moveTo>
                    <a:cubicBezTo>
                      <a:pt x="9461" y="43008"/>
                      <a:pt x="0" y="33394"/>
                      <a:pt x="0" y="21600"/>
                    </a:cubicBezTo>
                    <a:cubicBezTo>
                      <a:pt x="0" y="9670"/>
                      <a:pt x="9670" y="0"/>
                      <a:pt x="21600" y="0"/>
                    </a:cubicBezTo>
                    <a:cubicBezTo>
                      <a:pt x="33529" y="0"/>
                      <a:pt x="43200" y="9670"/>
                      <a:pt x="43200" y="21600"/>
                    </a:cubicBezTo>
                    <a:cubicBezTo>
                      <a:pt x="43200" y="33394"/>
                      <a:pt x="33738" y="43008"/>
                      <a:pt x="21945" y="43197"/>
                    </a:cubicBezTo>
                    <a:lnTo>
                      <a:pt x="21600" y="21600"/>
                    </a:lnTo>
                    <a:close/>
                  </a:path>
                </a:pathLst>
              </a:custGeom>
              <a:noFill/>
              <a:ln w="1">
                <a:solidFill>
                  <a:srgbClr val="E62E00"/>
                </a:solidFill>
                <a:prstDash val="solid"/>
                <a:round/>
                <a:headEnd/>
                <a:tailEnd/>
              </a:ln>
            </p:spPr>
            <p:txBody>
              <a:bodyPr/>
              <a:lstStyle/>
              <a:p>
                <a:endParaRPr lang="en-US"/>
              </a:p>
            </p:txBody>
          </p:sp>
          <p:sp>
            <p:nvSpPr>
              <p:cNvPr id="185" name="Arc 93"/>
              <p:cNvSpPr>
                <a:spLocks/>
              </p:cNvSpPr>
              <p:nvPr/>
            </p:nvSpPr>
            <p:spPr bwMode="auto">
              <a:xfrm>
                <a:off x="2570" y="1263"/>
                <a:ext cx="1" cy="11"/>
              </a:xfrm>
              <a:custGeom>
                <a:avLst/>
                <a:gdLst>
                  <a:gd name="T0" fmla="*/ 0 w 822"/>
                  <a:gd name="T1" fmla="*/ 0 h 21600"/>
                  <a:gd name="T2" fmla="*/ 0 w 822"/>
                  <a:gd name="T3" fmla="*/ 0 h 21600"/>
                  <a:gd name="T4" fmla="*/ 0 w 822"/>
                  <a:gd name="T5" fmla="*/ 0 h 21600"/>
                  <a:gd name="T6" fmla="*/ 0 60000 65536"/>
                  <a:gd name="T7" fmla="*/ 0 60000 65536"/>
                  <a:gd name="T8" fmla="*/ 0 60000 65536"/>
                  <a:gd name="T9" fmla="*/ 0 w 822"/>
                  <a:gd name="T10" fmla="*/ 0 h 21600"/>
                  <a:gd name="T11" fmla="*/ 822 w 822"/>
                  <a:gd name="T12" fmla="*/ 21600 h 21600"/>
                </a:gdLst>
                <a:ahLst/>
                <a:cxnLst>
                  <a:cxn ang="T6">
                    <a:pos x="T0" y="T1"/>
                  </a:cxn>
                  <a:cxn ang="T7">
                    <a:pos x="T2" y="T3"/>
                  </a:cxn>
                  <a:cxn ang="T8">
                    <a:pos x="T4" y="T5"/>
                  </a:cxn>
                </a:cxnLst>
                <a:rect l="T9" t="T10" r="T11" b="T12"/>
                <a:pathLst>
                  <a:path w="822" h="21600" fill="none" extrusionOk="0">
                    <a:moveTo>
                      <a:pt x="822" y="21596"/>
                    </a:moveTo>
                    <a:cubicBezTo>
                      <a:pt x="692" y="21598"/>
                      <a:pt x="562" y="21599"/>
                      <a:pt x="433" y="21600"/>
                    </a:cubicBezTo>
                    <a:cubicBezTo>
                      <a:pt x="288" y="21600"/>
                      <a:pt x="144" y="21598"/>
                      <a:pt x="0" y="21595"/>
                    </a:cubicBezTo>
                  </a:path>
                  <a:path w="822" h="21600" stroke="0" extrusionOk="0">
                    <a:moveTo>
                      <a:pt x="822" y="21596"/>
                    </a:moveTo>
                    <a:cubicBezTo>
                      <a:pt x="692" y="21598"/>
                      <a:pt x="562" y="21599"/>
                      <a:pt x="433" y="21600"/>
                    </a:cubicBezTo>
                    <a:cubicBezTo>
                      <a:pt x="288" y="21600"/>
                      <a:pt x="144" y="21598"/>
                      <a:pt x="0" y="21595"/>
                    </a:cubicBezTo>
                    <a:lnTo>
                      <a:pt x="433" y="0"/>
                    </a:lnTo>
                    <a:close/>
                  </a:path>
                </a:pathLst>
              </a:custGeom>
              <a:noFill/>
              <a:ln w="1">
                <a:solidFill>
                  <a:srgbClr val="E62E00"/>
                </a:solidFill>
                <a:prstDash val="solid"/>
                <a:round/>
                <a:headEnd/>
                <a:tailEnd/>
              </a:ln>
            </p:spPr>
            <p:txBody>
              <a:bodyPr/>
              <a:lstStyle/>
              <a:p>
                <a:endParaRPr lang="en-US"/>
              </a:p>
            </p:txBody>
          </p:sp>
          <p:sp>
            <p:nvSpPr>
              <p:cNvPr id="186" name="Arc 94"/>
              <p:cNvSpPr>
                <a:spLocks/>
              </p:cNvSpPr>
              <p:nvPr/>
            </p:nvSpPr>
            <p:spPr bwMode="auto">
              <a:xfrm>
                <a:off x="2560" y="1252"/>
                <a:ext cx="19" cy="22"/>
              </a:xfrm>
              <a:custGeom>
                <a:avLst/>
                <a:gdLst>
                  <a:gd name="T0" fmla="*/ 0 w 43200"/>
                  <a:gd name="T1" fmla="*/ 0 h 43196"/>
                  <a:gd name="T2" fmla="*/ 0 w 43200"/>
                  <a:gd name="T3" fmla="*/ 0 h 43196"/>
                  <a:gd name="T4" fmla="*/ 0 w 43200"/>
                  <a:gd name="T5" fmla="*/ 0 h 43196"/>
                  <a:gd name="T6" fmla="*/ 0 60000 65536"/>
                  <a:gd name="T7" fmla="*/ 0 60000 65536"/>
                  <a:gd name="T8" fmla="*/ 0 60000 65536"/>
                  <a:gd name="T9" fmla="*/ 0 w 43200"/>
                  <a:gd name="T10" fmla="*/ 0 h 43196"/>
                  <a:gd name="T11" fmla="*/ 43200 w 43200"/>
                  <a:gd name="T12" fmla="*/ 43196 h 43196"/>
                </a:gdLst>
                <a:ahLst/>
                <a:cxnLst>
                  <a:cxn ang="T6">
                    <a:pos x="T0" y="T1"/>
                  </a:cxn>
                  <a:cxn ang="T7">
                    <a:pos x="T2" y="T3"/>
                  </a:cxn>
                  <a:cxn ang="T8">
                    <a:pos x="T4" y="T5"/>
                  </a:cxn>
                </a:cxnLst>
                <a:rect l="T9" t="T10" r="T11" b="T12"/>
                <a:pathLst>
                  <a:path w="43200" h="43196" fill="none" extrusionOk="0">
                    <a:moveTo>
                      <a:pt x="21167" y="43195"/>
                    </a:moveTo>
                    <a:cubicBezTo>
                      <a:pt x="9408" y="42959"/>
                      <a:pt x="0" y="33360"/>
                      <a:pt x="0" y="21600"/>
                    </a:cubicBezTo>
                    <a:cubicBezTo>
                      <a:pt x="0" y="9670"/>
                      <a:pt x="9670" y="0"/>
                      <a:pt x="21600" y="0"/>
                    </a:cubicBezTo>
                    <a:cubicBezTo>
                      <a:pt x="33529" y="0"/>
                      <a:pt x="43200" y="9670"/>
                      <a:pt x="43200" y="21600"/>
                    </a:cubicBezTo>
                    <a:cubicBezTo>
                      <a:pt x="43200" y="33377"/>
                      <a:pt x="33764" y="42984"/>
                      <a:pt x="21989" y="43196"/>
                    </a:cubicBezTo>
                  </a:path>
                  <a:path w="43200" h="43196" stroke="0" extrusionOk="0">
                    <a:moveTo>
                      <a:pt x="21167" y="43195"/>
                    </a:moveTo>
                    <a:cubicBezTo>
                      <a:pt x="9408" y="42959"/>
                      <a:pt x="0" y="33360"/>
                      <a:pt x="0" y="21600"/>
                    </a:cubicBezTo>
                    <a:cubicBezTo>
                      <a:pt x="0" y="9670"/>
                      <a:pt x="9670" y="0"/>
                      <a:pt x="21600" y="0"/>
                    </a:cubicBezTo>
                    <a:cubicBezTo>
                      <a:pt x="33529" y="0"/>
                      <a:pt x="43200" y="9670"/>
                      <a:pt x="43200" y="21600"/>
                    </a:cubicBezTo>
                    <a:cubicBezTo>
                      <a:pt x="43200" y="33377"/>
                      <a:pt x="33764" y="42984"/>
                      <a:pt x="21989" y="43196"/>
                    </a:cubicBezTo>
                    <a:lnTo>
                      <a:pt x="21600" y="21600"/>
                    </a:lnTo>
                    <a:close/>
                  </a:path>
                </a:pathLst>
              </a:custGeom>
              <a:noFill/>
              <a:ln w="1">
                <a:solidFill>
                  <a:srgbClr val="E62E00"/>
                </a:solidFill>
                <a:prstDash val="solid"/>
                <a:round/>
                <a:headEnd/>
                <a:tailEnd/>
              </a:ln>
            </p:spPr>
            <p:txBody>
              <a:bodyPr/>
              <a:lstStyle/>
              <a:p>
                <a:endParaRPr lang="en-US"/>
              </a:p>
            </p:txBody>
          </p:sp>
          <p:sp>
            <p:nvSpPr>
              <p:cNvPr id="187" name="Arc 95"/>
              <p:cNvSpPr>
                <a:spLocks/>
              </p:cNvSpPr>
              <p:nvPr/>
            </p:nvSpPr>
            <p:spPr bwMode="auto">
              <a:xfrm>
                <a:off x="2307" y="1504"/>
                <a:ext cx="1" cy="11"/>
              </a:xfrm>
              <a:custGeom>
                <a:avLst/>
                <a:gdLst>
                  <a:gd name="T0" fmla="*/ 0 w 680"/>
                  <a:gd name="T1" fmla="*/ 0 h 21600"/>
                  <a:gd name="T2" fmla="*/ 0 w 680"/>
                  <a:gd name="T3" fmla="*/ 0 h 21600"/>
                  <a:gd name="T4" fmla="*/ 0 w 680"/>
                  <a:gd name="T5" fmla="*/ 0 h 21600"/>
                  <a:gd name="T6" fmla="*/ 0 60000 65536"/>
                  <a:gd name="T7" fmla="*/ 0 60000 65536"/>
                  <a:gd name="T8" fmla="*/ 0 60000 65536"/>
                  <a:gd name="T9" fmla="*/ 0 w 680"/>
                  <a:gd name="T10" fmla="*/ 0 h 21600"/>
                  <a:gd name="T11" fmla="*/ 680 w 680"/>
                  <a:gd name="T12" fmla="*/ 21600 h 21600"/>
                </a:gdLst>
                <a:ahLst/>
                <a:cxnLst>
                  <a:cxn ang="T6">
                    <a:pos x="T0" y="T1"/>
                  </a:cxn>
                  <a:cxn ang="T7">
                    <a:pos x="T2" y="T3"/>
                  </a:cxn>
                  <a:cxn ang="T8">
                    <a:pos x="T4" y="T5"/>
                  </a:cxn>
                </a:cxnLst>
                <a:rect l="T9" t="T10" r="T11" b="T12"/>
                <a:pathLst>
                  <a:path w="680" h="21600" fill="none" extrusionOk="0">
                    <a:moveTo>
                      <a:pt x="679" y="21597"/>
                    </a:moveTo>
                    <a:cubicBezTo>
                      <a:pt x="572" y="21599"/>
                      <a:pt x="465" y="21599"/>
                      <a:pt x="358" y="21600"/>
                    </a:cubicBezTo>
                    <a:cubicBezTo>
                      <a:pt x="238" y="21600"/>
                      <a:pt x="119" y="21599"/>
                      <a:pt x="-1" y="21597"/>
                    </a:cubicBezTo>
                  </a:path>
                  <a:path w="680" h="21600" stroke="0" extrusionOk="0">
                    <a:moveTo>
                      <a:pt x="679" y="21597"/>
                    </a:moveTo>
                    <a:cubicBezTo>
                      <a:pt x="572" y="21599"/>
                      <a:pt x="465" y="21599"/>
                      <a:pt x="358" y="21600"/>
                    </a:cubicBezTo>
                    <a:cubicBezTo>
                      <a:pt x="238" y="21600"/>
                      <a:pt x="119" y="21599"/>
                      <a:pt x="-1" y="21597"/>
                    </a:cubicBezTo>
                    <a:lnTo>
                      <a:pt x="358" y="0"/>
                    </a:lnTo>
                    <a:close/>
                  </a:path>
                </a:pathLst>
              </a:custGeom>
              <a:noFill/>
              <a:ln w="1">
                <a:solidFill>
                  <a:srgbClr val="E62E00"/>
                </a:solidFill>
                <a:prstDash val="solid"/>
                <a:round/>
                <a:headEnd/>
                <a:tailEnd/>
              </a:ln>
            </p:spPr>
            <p:txBody>
              <a:bodyPr/>
              <a:lstStyle/>
              <a:p>
                <a:endParaRPr lang="en-US"/>
              </a:p>
            </p:txBody>
          </p:sp>
          <p:sp>
            <p:nvSpPr>
              <p:cNvPr id="188" name="Arc 96"/>
              <p:cNvSpPr>
                <a:spLocks/>
              </p:cNvSpPr>
              <p:nvPr/>
            </p:nvSpPr>
            <p:spPr bwMode="auto">
              <a:xfrm>
                <a:off x="2297" y="1493"/>
                <a:ext cx="19" cy="22"/>
              </a:xfrm>
              <a:custGeom>
                <a:avLst/>
                <a:gdLst>
                  <a:gd name="T0" fmla="*/ 0 w 43200"/>
                  <a:gd name="T1" fmla="*/ 0 h 43198"/>
                  <a:gd name="T2" fmla="*/ 0 w 43200"/>
                  <a:gd name="T3" fmla="*/ 0 h 43198"/>
                  <a:gd name="T4" fmla="*/ 0 w 43200"/>
                  <a:gd name="T5" fmla="*/ 0 h 43198"/>
                  <a:gd name="T6" fmla="*/ 0 60000 65536"/>
                  <a:gd name="T7" fmla="*/ 0 60000 65536"/>
                  <a:gd name="T8" fmla="*/ 0 60000 65536"/>
                  <a:gd name="T9" fmla="*/ 0 w 43200"/>
                  <a:gd name="T10" fmla="*/ 0 h 43198"/>
                  <a:gd name="T11" fmla="*/ 43200 w 43200"/>
                  <a:gd name="T12" fmla="*/ 43198 h 43198"/>
                </a:gdLst>
                <a:ahLst/>
                <a:cxnLst>
                  <a:cxn ang="T6">
                    <a:pos x="T0" y="T1"/>
                  </a:cxn>
                  <a:cxn ang="T7">
                    <a:pos x="T2" y="T3"/>
                  </a:cxn>
                  <a:cxn ang="T8">
                    <a:pos x="T4" y="T5"/>
                  </a:cxn>
                </a:cxnLst>
                <a:rect l="T9" t="T10" r="T11" b="T12"/>
                <a:pathLst>
                  <a:path w="43200" h="43198" fill="none" extrusionOk="0">
                    <a:moveTo>
                      <a:pt x="21241" y="43197"/>
                    </a:moveTo>
                    <a:cubicBezTo>
                      <a:pt x="9453" y="43001"/>
                      <a:pt x="0" y="33389"/>
                      <a:pt x="0" y="21600"/>
                    </a:cubicBezTo>
                    <a:cubicBezTo>
                      <a:pt x="0" y="9670"/>
                      <a:pt x="9670" y="0"/>
                      <a:pt x="21600" y="0"/>
                    </a:cubicBezTo>
                    <a:cubicBezTo>
                      <a:pt x="33529" y="0"/>
                      <a:pt x="43200" y="9670"/>
                      <a:pt x="43200" y="21600"/>
                    </a:cubicBezTo>
                    <a:cubicBezTo>
                      <a:pt x="43200" y="33403"/>
                      <a:pt x="33724" y="43021"/>
                      <a:pt x="21921" y="43197"/>
                    </a:cubicBezTo>
                  </a:path>
                  <a:path w="43200" h="43198" stroke="0" extrusionOk="0">
                    <a:moveTo>
                      <a:pt x="21241" y="43197"/>
                    </a:moveTo>
                    <a:cubicBezTo>
                      <a:pt x="9453" y="43001"/>
                      <a:pt x="0" y="33389"/>
                      <a:pt x="0" y="21600"/>
                    </a:cubicBezTo>
                    <a:cubicBezTo>
                      <a:pt x="0" y="9670"/>
                      <a:pt x="9670" y="0"/>
                      <a:pt x="21600" y="0"/>
                    </a:cubicBezTo>
                    <a:cubicBezTo>
                      <a:pt x="33529" y="0"/>
                      <a:pt x="43200" y="9670"/>
                      <a:pt x="43200" y="21600"/>
                    </a:cubicBezTo>
                    <a:cubicBezTo>
                      <a:pt x="43200" y="33403"/>
                      <a:pt x="33724" y="43021"/>
                      <a:pt x="21921" y="43197"/>
                    </a:cubicBezTo>
                    <a:lnTo>
                      <a:pt x="21600" y="21600"/>
                    </a:lnTo>
                    <a:close/>
                  </a:path>
                </a:pathLst>
              </a:custGeom>
              <a:noFill/>
              <a:ln w="1">
                <a:solidFill>
                  <a:srgbClr val="E62E00"/>
                </a:solidFill>
                <a:prstDash val="solid"/>
                <a:round/>
                <a:headEnd/>
                <a:tailEnd/>
              </a:ln>
            </p:spPr>
            <p:txBody>
              <a:bodyPr/>
              <a:lstStyle/>
              <a:p>
                <a:endParaRPr lang="en-US"/>
              </a:p>
            </p:txBody>
          </p:sp>
          <p:sp>
            <p:nvSpPr>
              <p:cNvPr id="189" name="Arc 97"/>
              <p:cNvSpPr>
                <a:spLocks/>
              </p:cNvSpPr>
              <p:nvPr/>
            </p:nvSpPr>
            <p:spPr bwMode="auto">
              <a:xfrm>
                <a:off x="2895" y="829"/>
                <a:ext cx="1" cy="11"/>
              </a:xfrm>
              <a:custGeom>
                <a:avLst/>
                <a:gdLst>
                  <a:gd name="T0" fmla="*/ 0 w 1319"/>
                  <a:gd name="T1" fmla="*/ 0 h 21600"/>
                  <a:gd name="T2" fmla="*/ 0 w 1319"/>
                  <a:gd name="T3" fmla="*/ 0 h 21600"/>
                  <a:gd name="T4" fmla="*/ 0 w 1319"/>
                  <a:gd name="T5" fmla="*/ 0 h 21600"/>
                  <a:gd name="T6" fmla="*/ 0 60000 65536"/>
                  <a:gd name="T7" fmla="*/ 0 60000 65536"/>
                  <a:gd name="T8" fmla="*/ 0 60000 65536"/>
                  <a:gd name="T9" fmla="*/ 0 w 1319"/>
                  <a:gd name="T10" fmla="*/ 0 h 21600"/>
                  <a:gd name="T11" fmla="*/ 1319 w 1319"/>
                  <a:gd name="T12" fmla="*/ 21600 h 21600"/>
                </a:gdLst>
                <a:ahLst/>
                <a:cxnLst>
                  <a:cxn ang="T6">
                    <a:pos x="T0" y="T1"/>
                  </a:cxn>
                  <a:cxn ang="T7">
                    <a:pos x="T2" y="T3"/>
                  </a:cxn>
                  <a:cxn ang="T8">
                    <a:pos x="T4" y="T5"/>
                  </a:cxn>
                </a:cxnLst>
                <a:rect l="T9" t="T10" r="T11" b="T12"/>
                <a:pathLst>
                  <a:path w="1319" h="21600" fill="none" extrusionOk="0">
                    <a:moveTo>
                      <a:pt x="1318" y="21590"/>
                    </a:moveTo>
                    <a:cubicBezTo>
                      <a:pt x="1110" y="21596"/>
                      <a:pt x="902" y="21599"/>
                      <a:pt x="694" y="21600"/>
                    </a:cubicBezTo>
                    <a:cubicBezTo>
                      <a:pt x="462" y="21600"/>
                      <a:pt x="231" y="21596"/>
                      <a:pt x="0" y="21588"/>
                    </a:cubicBezTo>
                  </a:path>
                  <a:path w="1319" h="21600" stroke="0" extrusionOk="0">
                    <a:moveTo>
                      <a:pt x="1318" y="21590"/>
                    </a:moveTo>
                    <a:cubicBezTo>
                      <a:pt x="1110" y="21596"/>
                      <a:pt x="902" y="21599"/>
                      <a:pt x="694" y="21600"/>
                    </a:cubicBezTo>
                    <a:cubicBezTo>
                      <a:pt x="462" y="21600"/>
                      <a:pt x="231" y="21596"/>
                      <a:pt x="0" y="21588"/>
                    </a:cubicBezTo>
                    <a:lnTo>
                      <a:pt x="694" y="0"/>
                    </a:lnTo>
                    <a:close/>
                  </a:path>
                </a:pathLst>
              </a:custGeom>
              <a:noFill/>
              <a:ln w="1">
                <a:solidFill>
                  <a:srgbClr val="E62E00"/>
                </a:solidFill>
                <a:prstDash val="solid"/>
                <a:round/>
                <a:headEnd/>
                <a:tailEnd/>
              </a:ln>
            </p:spPr>
            <p:txBody>
              <a:bodyPr/>
              <a:lstStyle/>
              <a:p>
                <a:endParaRPr lang="en-US"/>
              </a:p>
            </p:txBody>
          </p:sp>
          <p:sp>
            <p:nvSpPr>
              <p:cNvPr id="190" name="Arc 98"/>
              <p:cNvSpPr>
                <a:spLocks/>
              </p:cNvSpPr>
              <p:nvPr/>
            </p:nvSpPr>
            <p:spPr bwMode="auto">
              <a:xfrm>
                <a:off x="2885" y="818"/>
                <a:ext cx="19" cy="22"/>
              </a:xfrm>
              <a:custGeom>
                <a:avLst/>
                <a:gdLst>
                  <a:gd name="T0" fmla="*/ 0 w 43200"/>
                  <a:gd name="T1" fmla="*/ 0 h 43191"/>
                  <a:gd name="T2" fmla="*/ 0 w 43200"/>
                  <a:gd name="T3" fmla="*/ 0 h 43191"/>
                  <a:gd name="T4" fmla="*/ 0 w 43200"/>
                  <a:gd name="T5" fmla="*/ 0 h 43191"/>
                  <a:gd name="T6" fmla="*/ 0 60000 65536"/>
                  <a:gd name="T7" fmla="*/ 0 60000 65536"/>
                  <a:gd name="T8" fmla="*/ 0 60000 65536"/>
                  <a:gd name="T9" fmla="*/ 0 w 43200"/>
                  <a:gd name="T10" fmla="*/ 0 h 43191"/>
                  <a:gd name="T11" fmla="*/ 43200 w 43200"/>
                  <a:gd name="T12" fmla="*/ 43191 h 43191"/>
                </a:gdLst>
                <a:ahLst/>
                <a:cxnLst>
                  <a:cxn ang="T6">
                    <a:pos x="T0" y="T1"/>
                  </a:cxn>
                  <a:cxn ang="T7">
                    <a:pos x="T2" y="T3"/>
                  </a:cxn>
                  <a:cxn ang="T8">
                    <a:pos x="T4" y="T5"/>
                  </a:cxn>
                </a:cxnLst>
                <a:rect l="T9" t="T10" r="T11" b="T12"/>
                <a:pathLst>
                  <a:path w="43200" h="43191" fill="none" extrusionOk="0">
                    <a:moveTo>
                      <a:pt x="20906" y="43188"/>
                    </a:moveTo>
                    <a:cubicBezTo>
                      <a:pt x="9252" y="42814"/>
                      <a:pt x="0" y="33259"/>
                      <a:pt x="0" y="21600"/>
                    </a:cubicBezTo>
                    <a:cubicBezTo>
                      <a:pt x="0" y="9670"/>
                      <a:pt x="9670" y="0"/>
                      <a:pt x="21600" y="0"/>
                    </a:cubicBezTo>
                    <a:cubicBezTo>
                      <a:pt x="33529" y="0"/>
                      <a:pt x="43200" y="9670"/>
                      <a:pt x="43200" y="21600"/>
                    </a:cubicBezTo>
                    <a:cubicBezTo>
                      <a:pt x="43200" y="33285"/>
                      <a:pt x="33906" y="42852"/>
                      <a:pt x="22224" y="43190"/>
                    </a:cubicBezTo>
                  </a:path>
                  <a:path w="43200" h="43191" stroke="0" extrusionOk="0">
                    <a:moveTo>
                      <a:pt x="20906" y="43188"/>
                    </a:moveTo>
                    <a:cubicBezTo>
                      <a:pt x="9252" y="42814"/>
                      <a:pt x="0" y="33259"/>
                      <a:pt x="0" y="21600"/>
                    </a:cubicBezTo>
                    <a:cubicBezTo>
                      <a:pt x="0" y="9670"/>
                      <a:pt x="9670" y="0"/>
                      <a:pt x="21600" y="0"/>
                    </a:cubicBezTo>
                    <a:cubicBezTo>
                      <a:pt x="33529" y="0"/>
                      <a:pt x="43200" y="9670"/>
                      <a:pt x="43200" y="21600"/>
                    </a:cubicBezTo>
                    <a:cubicBezTo>
                      <a:pt x="43200" y="33285"/>
                      <a:pt x="33906" y="42852"/>
                      <a:pt x="22224" y="43190"/>
                    </a:cubicBezTo>
                    <a:lnTo>
                      <a:pt x="21600" y="21600"/>
                    </a:lnTo>
                    <a:close/>
                  </a:path>
                </a:pathLst>
              </a:custGeom>
              <a:noFill/>
              <a:ln w="1">
                <a:solidFill>
                  <a:srgbClr val="E62E00"/>
                </a:solidFill>
                <a:prstDash val="solid"/>
                <a:round/>
                <a:headEnd/>
                <a:tailEnd/>
              </a:ln>
            </p:spPr>
            <p:txBody>
              <a:bodyPr/>
              <a:lstStyle/>
              <a:p>
                <a:endParaRPr lang="en-US"/>
              </a:p>
            </p:txBody>
          </p:sp>
          <p:sp>
            <p:nvSpPr>
              <p:cNvPr id="191" name="Arc 99"/>
              <p:cNvSpPr>
                <a:spLocks/>
              </p:cNvSpPr>
              <p:nvPr/>
            </p:nvSpPr>
            <p:spPr bwMode="auto">
              <a:xfrm>
                <a:off x="2725" y="982"/>
                <a:ext cx="1" cy="11"/>
              </a:xfrm>
              <a:custGeom>
                <a:avLst/>
                <a:gdLst>
                  <a:gd name="T0" fmla="*/ 0 w 1087"/>
                  <a:gd name="T1" fmla="*/ 0 h 21600"/>
                  <a:gd name="T2" fmla="*/ 0 w 1087"/>
                  <a:gd name="T3" fmla="*/ 0 h 21600"/>
                  <a:gd name="T4" fmla="*/ 0 w 1087"/>
                  <a:gd name="T5" fmla="*/ 0 h 21600"/>
                  <a:gd name="T6" fmla="*/ 0 60000 65536"/>
                  <a:gd name="T7" fmla="*/ 0 60000 65536"/>
                  <a:gd name="T8" fmla="*/ 0 60000 65536"/>
                  <a:gd name="T9" fmla="*/ 0 w 1087"/>
                  <a:gd name="T10" fmla="*/ 0 h 21600"/>
                  <a:gd name="T11" fmla="*/ 1087 w 1087"/>
                  <a:gd name="T12" fmla="*/ 21600 h 21600"/>
                </a:gdLst>
                <a:ahLst/>
                <a:cxnLst>
                  <a:cxn ang="T6">
                    <a:pos x="T0" y="T1"/>
                  </a:cxn>
                  <a:cxn ang="T7">
                    <a:pos x="T2" y="T3"/>
                  </a:cxn>
                  <a:cxn ang="T8">
                    <a:pos x="T4" y="T5"/>
                  </a:cxn>
                </a:cxnLst>
                <a:rect l="T9" t="T10" r="T11" b="T12"/>
                <a:pathLst>
                  <a:path w="1087" h="21600" fill="none" extrusionOk="0">
                    <a:moveTo>
                      <a:pt x="1086" y="21593"/>
                    </a:moveTo>
                    <a:cubicBezTo>
                      <a:pt x="915" y="21597"/>
                      <a:pt x="743" y="21599"/>
                      <a:pt x="572" y="21600"/>
                    </a:cubicBezTo>
                    <a:cubicBezTo>
                      <a:pt x="381" y="21600"/>
                      <a:pt x="190" y="21597"/>
                      <a:pt x="-1" y="21592"/>
                    </a:cubicBezTo>
                  </a:path>
                  <a:path w="1087" h="21600" stroke="0" extrusionOk="0">
                    <a:moveTo>
                      <a:pt x="1086" y="21593"/>
                    </a:moveTo>
                    <a:cubicBezTo>
                      <a:pt x="915" y="21597"/>
                      <a:pt x="743" y="21599"/>
                      <a:pt x="572" y="21600"/>
                    </a:cubicBezTo>
                    <a:cubicBezTo>
                      <a:pt x="381" y="21600"/>
                      <a:pt x="190" y="21597"/>
                      <a:pt x="-1" y="21592"/>
                    </a:cubicBezTo>
                    <a:lnTo>
                      <a:pt x="572" y="0"/>
                    </a:lnTo>
                    <a:close/>
                  </a:path>
                </a:pathLst>
              </a:custGeom>
              <a:noFill/>
              <a:ln w="1">
                <a:solidFill>
                  <a:srgbClr val="E62E00"/>
                </a:solidFill>
                <a:prstDash val="solid"/>
                <a:round/>
                <a:headEnd/>
                <a:tailEnd/>
              </a:ln>
            </p:spPr>
            <p:txBody>
              <a:bodyPr/>
              <a:lstStyle/>
              <a:p>
                <a:endParaRPr lang="en-US"/>
              </a:p>
            </p:txBody>
          </p:sp>
          <p:sp>
            <p:nvSpPr>
              <p:cNvPr id="192" name="Arc 100"/>
              <p:cNvSpPr>
                <a:spLocks/>
              </p:cNvSpPr>
              <p:nvPr/>
            </p:nvSpPr>
            <p:spPr bwMode="auto">
              <a:xfrm>
                <a:off x="2715" y="971"/>
                <a:ext cx="19" cy="22"/>
              </a:xfrm>
              <a:custGeom>
                <a:avLst/>
                <a:gdLst>
                  <a:gd name="T0" fmla="*/ 0 w 43200"/>
                  <a:gd name="T1" fmla="*/ 0 h 43194"/>
                  <a:gd name="T2" fmla="*/ 0 w 43200"/>
                  <a:gd name="T3" fmla="*/ 0 h 43194"/>
                  <a:gd name="T4" fmla="*/ 0 w 43200"/>
                  <a:gd name="T5" fmla="*/ 0 h 43194"/>
                  <a:gd name="T6" fmla="*/ 0 60000 65536"/>
                  <a:gd name="T7" fmla="*/ 0 60000 65536"/>
                  <a:gd name="T8" fmla="*/ 0 60000 65536"/>
                  <a:gd name="T9" fmla="*/ 0 w 43200"/>
                  <a:gd name="T10" fmla="*/ 0 h 43194"/>
                  <a:gd name="T11" fmla="*/ 43200 w 43200"/>
                  <a:gd name="T12" fmla="*/ 43194 h 43194"/>
                </a:gdLst>
                <a:ahLst/>
                <a:cxnLst>
                  <a:cxn ang="T6">
                    <a:pos x="T0" y="T1"/>
                  </a:cxn>
                  <a:cxn ang="T7">
                    <a:pos x="T2" y="T3"/>
                  </a:cxn>
                  <a:cxn ang="T8">
                    <a:pos x="T4" y="T5"/>
                  </a:cxn>
                </a:cxnLst>
                <a:rect l="T9" t="T10" r="T11" b="T12"/>
                <a:pathLst>
                  <a:path w="43200" h="43194" fill="none" extrusionOk="0">
                    <a:moveTo>
                      <a:pt x="21027" y="43192"/>
                    </a:moveTo>
                    <a:cubicBezTo>
                      <a:pt x="9325" y="42882"/>
                      <a:pt x="0" y="33306"/>
                      <a:pt x="0" y="21600"/>
                    </a:cubicBezTo>
                    <a:cubicBezTo>
                      <a:pt x="0" y="9670"/>
                      <a:pt x="9670" y="0"/>
                      <a:pt x="21600" y="0"/>
                    </a:cubicBezTo>
                    <a:cubicBezTo>
                      <a:pt x="33529" y="0"/>
                      <a:pt x="43200" y="9670"/>
                      <a:pt x="43200" y="21600"/>
                    </a:cubicBezTo>
                    <a:cubicBezTo>
                      <a:pt x="43200" y="33328"/>
                      <a:pt x="33840" y="42914"/>
                      <a:pt x="22114" y="43193"/>
                    </a:cubicBezTo>
                  </a:path>
                  <a:path w="43200" h="43194" stroke="0" extrusionOk="0">
                    <a:moveTo>
                      <a:pt x="21027" y="43192"/>
                    </a:moveTo>
                    <a:cubicBezTo>
                      <a:pt x="9325" y="42882"/>
                      <a:pt x="0" y="33306"/>
                      <a:pt x="0" y="21600"/>
                    </a:cubicBezTo>
                    <a:cubicBezTo>
                      <a:pt x="0" y="9670"/>
                      <a:pt x="9670" y="0"/>
                      <a:pt x="21600" y="0"/>
                    </a:cubicBezTo>
                    <a:cubicBezTo>
                      <a:pt x="33529" y="0"/>
                      <a:pt x="43200" y="9670"/>
                      <a:pt x="43200" y="21600"/>
                    </a:cubicBezTo>
                    <a:cubicBezTo>
                      <a:pt x="43200" y="33328"/>
                      <a:pt x="33840" y="42914"/>
                      <a:pt x="22114" y="43193"/>
                    </a:cubicBezTo>
                    <a:lnTo>
                      <a:pt x="21600" y="21600"/>
                    </a:lnTo>
                    <a:close/>
                  </a:path>
                </a:pathLst>
              </a:custGeom>
              <a:noFill/>
              <a:ln w="1">
                <a:solidFill>
                  <a:srgbClr val="E62E00"/>
                </a:solidFill>
                <a:prstDash val="solid"/>
                <a:round/>
                <a:headEnd/>
                <a:tailEnd/>
              </a:ln>
            </p:spPr>
            <p:txBody>
              <a:bodyPr/>
              <a:lstStyle/>
              <a:p>
                <a:endParaRPr lang="en-US"/>
              </a:p>
            </p:txBody>
          </p:sp>
          <p:sp>
            <p:nvSpPr>
              <p:cNvPr id="193" name="Arc 101"/>
              <p:cNvSpPr>
                <a:spLocks/>
              </p:cNvSpPr>
              <p:nvPr/>
            </p:nvSpPr>
            <p:spPr bwMode="auto">
              <a:xfrm>
                <a:off x="2802" y="1040"/>
                <a:ext cx="1" cy="11"/>
              </a:xfrm>
              <a:custGeom>
                <a:avLst/>
                <a:gdLst>
                  <a:gd name="T0" fmla="*/ 0 w 1017"/>
                  <a:gd name="T1" fmla="*/ 0 h 21600"/>
                  <a:gd name="T2" fmla="*/ 0 w 1017"/>
                  <a:gd name="T3" fmla="*/ 0 h 21600"/>
                  <a:gd name="T4" fmla="*/ 0 w 1017"/>
                  <a:gd name="T5" fmla="*/ 0 h 21600"/>
                  <a:gd name="T6" fmla="*/ 0 60000 65536"/>
                  <a:gd name="T7" fmla="*/ 0 60000 65536"/>
                  <a:gd name="T8" fmla="*/ 0 60000 65536"/>
                  <a:gd name="T9" fmla="*/ 0 w 1017"/>
                  <a:gd name="T10" fmla="*/ 0 h 21600"/>
                  <a:gd name="T11" fmla="*/ 1017 w 1017"/>
                  <a:gd name="T12" fmla="*/ 21600 h 21600"/>
                </a:gdLst>
                <a:ahLst/>
                <a:cxnLst>
                  <a:cxn ang="T6">
                    <a:pos x="T0" y="T1"/>
                  </a:cxn>
                  <a:cxn ang="T7">
                    <a:pos x="T2" y="T3"/>
                  </a:cxn>
                  <a:cxn ang="T8">
                    <a:pos x="T4" y="T5"/>
                  </a:cxn>
                </a:cxnLst>
                <a:rect l="T9" t="T10" r="T11" b="T12"/>
                <a:pathLst>
                  <a:path w="1017" h="21600" fill="none" extrusionOk="0">
                    <a:moveTo>
                      <a:pt x="1016" y="21594"/>
                    </a:moveTo>
                    <a:cubicBezTo>
                      <a:pt x="856" y="21598"/>
                      <a:pt x="695" y="21599"/>
                      <a:pt x="535" y="21600"/>
                    </a:cubicBezTo>
                    <a:cubicBezTo>
                      <a:pt x="356" y="21600"/>
                      <a:pt x="178" y="21597"/>
                      <a:pt x="-1" y="21593"/>
                    </a:cubicBezTo>
                  </a:path>
                  <a:path w="1017" h="21600" stroke="0" extrusionOk="0">
                    <a:moveTo>
                      <a:pt x="1016" y="21594"/>
                    </a:moveTo>
                    <a:cubicBezTo>
                      <a:pt x="856" y="21598"/>
                      <a:pt x="695" y="21599"/>
                      <a:pt x="535" y="21600"/>
                    </a:cubicBezTo>
                    <a:cubicBezTo>
                      <a:pt x="356" y="21600"/>
                      <a:pt x="178" y="21597"/>
                      <a:pt x="-1" y="21593"/>
                    </a:cubicBezTo>
                    <a:lnTo>
                      <a:pt x="535" y="0"/>
                    </a:lnTo>
                    <a:close/>
                  </a:path>
                </a:pathLst>
              </a:custGeom>
              <a:noFill/>
              <a:ln w="1">
                <a:solidFill>
                  <a:srgbClr val="E62E00"/>
                </a:solidFill>
                <a:prstDash val="solid"/>
                <a:round/>
                <a:headEnd/>
                <a:tailEnd/>
              </a:ln>
            </p:spPr>
            <p:txBody>
              <a:bodyPr/>
              <a:lstStyle/>
              <a:p>
                <a:endParaRPr lang="en-US"/>
              </a:p>
            </p:txBody>
          </p:sp>
          <p:sp>
            <p:nvSpPr>
              <p:cNvPr id="194" name="Arc 102"/>
              <p:cNvSpPr>
                <a:spLocks/>
              </p:cNvSpPr>
              <p:nvPr/>
            </p:nvSpPr>
            <p:spPr bwMode="auto">
              <a:xfrm>
                <a:off x="2792" y="1029"/>
                <a:ext cx="19" cy="22"/>
              </a:xfrm>
              <a:custGeom>
                <a:avLst/>
                <a:gdLst>
                  <a:gd name="T0" fmla="*/ 0 w 43200"/>
                  <a:gd name="T1" fmla="*/ 0 h 43195"/>
                  <a:gd name="T2" fmla="*/ 0 w 43200"/>
                  <a:gd name="T3" fmla="*/ 0 h 43195"/>
                  <a:gd name="T4" fmla="*/ 0 w 43200"/>
                  <a:gd name="T5" fmla="*/ 0 h 43195"/>
                  <a:gd name="T6" fmla="*/ 0 60000 65536"/>
                  <a:gd name="T7" fmla="*/ 0 60000 65536"/>
                  <a:gd name="T8" fmla="*/ 0 60000 65536"/>
                  <a:gd name="T9" fmla="*/ 0 w 43200"/>
                  <a:gd name="T10" fmla="*/ 0 h 43195"/>
                  <a:gd name="T11" fmla="*/ 43200 w 43200"/>
                  <a:gd name="T12" fmla="*/ 43195 h 43195"/>
                </a:gdLst>
                <a:ahLst/>
                <a:cxnLst>
                  <a:cxn ang="T6">
                    <a:pos x="T0" y="T1"/>
                  </a:cxn>
                  <a:cxn ang="T7">
                    <a:pos x="T2" y="T3"/>
                  </a:cxn>
                  <a:cxn ang="T8">
                    <a:pos x="T4" y="T5"/>
                  </a:cxn>
                </a:cxnLst>
                <a:rect l="T9" t="T10" r="T11" b="T12"/>
                <a:pathLst>
                  <a:path w="43200" h="43195" fill="none" extrusionOk="0">
                    <a:moveTo>
                      <a:pt x="21064" y="43193"/>
                    </a:moveTo>
                    <a:cubicBezTo>
                      <a:pt x="9347" y="42903"/>
                      <a:pt x="0" y="33320"/>
                      <a:pt x="0" y="21600"/>
                    </a:cubicBezTo>
                    <a:cubicBezTo>
                      <a:pt x="0" y="9670"/>
                      <a:pt x="9670" y="0"/>
                      <a:pt x="21600" y="0"/>
                    </a:cubicBezTo>
                    <a:cubicBezTo>
                      <a:pt x="33529" y="0"/>
                      <a:pt x="43200" y="9670"/>
                      <a:pt x="43200" y="21600"/>
                    </a:cubicBezTo>
                    <a:cubicBezTo>
                      <a:pt x="43200" y="33341"/>
                      <a:pt x="33820" y="42932"/>
                      <a:pt x="22081" y="43194"/>
                    </a:cubicBezTo>
                  </a:path>
                  <a:path w="43200" h="43195" stroke="0" extrusionOk="0">
                    <a:moveTo>
                      <a:pt x="21064" y="43193"/>
                    </a:moveTo>
                    <a:cubicBezTo>
                      <a:pt x="9347" y="42903"/>
                      <a:pt x="0" y="33320"/>
                      <a:pt x="0" y="21600"/>
                    </a:cubicBezTo>
                    <a:cubicBezTo>
                      <a:pt x="0" y="9670"/>
                      <a:pt x="9670" y="0"/>
                      <a:pt x="21600" y="0"/>
                    </a:cubicBezTo>
                    <a:cubicBezTo>
                      <a:pt x="33529" y="0"/>
                      <a:pt x="43200" y="9670"/>
                      <a:pt x="43200" y="21600"/>
                    </a:cubicBezTo>
                    <a:cubicBezTo>
                      <a:pt x="43200" y="33341"/>
                      <a:pt x="33820" y="42932"/>
                      <a:pt x="22081" y="43194"/>
                    </a:cubicBezTo>
                    <a:lnTo>
                      <a:pt x="21600" y="21600"/>
                    </a:lnTo>
                    <a:close/>
                  </a:path>
                </a:pathLst>
              </a:custGeom>
              <a:noFill/>
              <a:ln w="1">
                <a:solidFill>
                  <a:srgbClr val="E62E00"/>
                </a:solidFill>
                <a:prstDash val="solid"/>
                <a:round/>
                <a:headEnd/>
                <a:tailEnd/>
              </a:ln>
            </p:spPr>
            <p:txBody>
              <a:bodyPr/>
              <a:lstStyle/>
              <a:p>
                <a:endParaRPr lang="en-US"/>
              </a:p>
            </p:txBody>
          </p:sp>
          <p:sp>
            <p:nvSpPr>
              <p:cNvPr id="195" name="Arc 103"/>
              <p:cNvSpPr>
                <a:spLocks/>
              </p:cNvSpPr>
              <p:nvPr/>
            </p:nvSpPr>
            <p:spPr bwMode="auto">
              <a:xfrm>
                <a:off x="2632" y="1197"/>
                <a:ext cx="1" cy="11"/>
              </a:xfrm>
              <a:custGeom>
                <a:avLst/>
                <a:gdLst>
                  <a:gd name="T0" fmla="*/ 0 w 872"/>
                  <a:gd name="T1" fmla="*/ 0 h 21600"/>
                  <a:gd name="T2" fmla="*/ 0 w 872"/>
                  <a:gd name="T3" fmla="*/ 0 h 21600"/>
                  <a:gd name="T4" fmla="*/ 0 w 872"/>
                  <a:gd name="T5" fmla="*/ 0 h 21600"/>
                  <a:gd name="T6" fmla="*/ 0 60000 65536"/>
                  <a:gd name="T7" fmla="*/ 0 60000 65536"/>
                  <a:gd name="T8" fmla="*/ 0 60000 65536"/>
                  <a:gd name="T9" fmla="*/ 0 w 872"/>
                  <a:gd name="T10" fmla="*/ 0 h 21600"/>
                  <a:gd name="T11" fmla="*/ 872 w 872"/>
                  <a:gd name="T12" fmla="*/ 21600 h 21600"/>
                </a:gdLst>
                <a:ahLst/>
                <a:cxnLst>
                  <a:cxn ang="T6">
                    <a:pos x="T0" y="T1"/>
                  </a:cxn>
                  <a:cxn ang="T7">
                    <a:pos x="T2" y="T3"/>
                  </a:cxn>
                  <a:cxn ang="T8">
                    <a:pos x="T4" y="T5"/>
                  </a:cxn>
                </a:cxnLst>
                <a:rect l="T9" t="T10" r="T11" b="T12"/>
                <a:pathLst>
                  <a:path w="872" h="21600" fill="none" extrusionOk="0">
                    <a:moveTo>
                      <a:pt x="872" y="21596"/>
                    </a:moveTo>
                    <a:cubicBezTo>
                      <a:pt x="734" y="21598"/>
                      <a:pt x="596" y="21599"/>
                      <a:pt x="459" y="21600"/>
                    </a:cubicBezTo>
                    <a:cubicBezTo>
                      <a:pt x="305" y="21600"/>
                      <a:pt x="152" y="21598"/>
                      <a:pt x="-1" y="21595"/>
                    </a:cubicBezTo>
                  </a:path>
                  <a:path w="872" h="21600" stroke="0" extrusionOk="0">
                    <a:moveTo>
                      <a:pt x="872" y="21596"/>
                    </a:moveTo>
                    <a:cubicBezTo>
                      <a:pt x="734" y="21598"/>
                      <a:pt x="596" y="21599"/>
                      <a:pt x="459" y="21600"/>
                    </a:cubicBezTo>
                    <a:cubicBezTo>
                      <a:pt x="305" y="21600"/>
                      <a:pt x="152" y="21598"/>
                      <a:pt x="-1" y="21595"/>
                    </a:cubicBezTo>
                    <a:lnTo>
                      <a:pt x="459" y="0"/>
                    </a:lnTo>
                    <a:close/>
                  </a:path>
                </a:pathLst>
              </a:custGeom>
              <a:noFill/>
              <a:ln w="1">
                <a:solidFill>
                  <a:srgbClr val="E62E00"/>
                </a:solidFill>
                <a:prstDash val="solid"/>
                <a:round/>
                <a:headEnd/>
                <a:tailEnd/>
              </a:ln>
            </p:spPr>
            <p:txBody>
              <a:bodyPr/>
              <a:lstStyle/>
              <a:p>
                <a:endParaRPr lang="en-US"/>
              </a:p>
            </p:txBody>
          </p:sp>
          <p:sp>
            <p:nvSpPr>
              <p:cNvPr id="196" name="Arc 104"/>
              <p:cNvSpPr>
                <a:spLocks/>
              </p:cNvSpPr>
              <p:nvPr/>
            </p:nvSpPr>
            <p:spPr bwMode="auto">
              <a:xfrm>
                <a:off x="2622" y="1186"/>
                <a:ext cx="19" cy="22"/>
              </a:xfrm>
              <a:custGeom>
                <a:avLst/>
                <a:gdLst>
                  <a:gd name="T0" fmla="*/ 0 w 43200"/>
                  <a:gd name="T1" fmla="*/ 0 h 43196"/>
                  <a:gd name="T2" fmla="*/ 0 w 43200"/>
                  <a:gd name="T3" fmla="*/ 0 h 43196"/>
                  <a:gd name="T4" fmla="*/ 0 w 43200"/>
                  <a:gd name="T5" fmla="*/ 0 h 43196"/>
                  <a:gd name="T6" fmla="*/ 0 60000 65536"/>
                  <a:gd name="T7" fmla="*/ 0 60000 65536"/>
                  <a:gd name="T8" fmla="*/ 0 60000 65536"/>
                  <a:gd name="T9" fmla="*/ 0 w 43200"/>
                  <a:gd name="T10" fmla="*/ 0 h 43196"/>
                  <a:gd name="T11" fmla="*/ 43200 w 43200"/>
                  <a:gd name="T12" fmla="*/ 43196 h 43196"/>
                </a:gdLst>
                <a:ahLst/>
                <a:cxnLst>
                  <a:cxn ang="T6">
                    <a:pos x="T0" y="T1"/>
                  </a:cxn>
                  <a:cxn ang="T7">
                    <a:pos x="T2" y="T3"/>
                  </a:cxn>
                  <a:cxn ang="T8">
                    <a:pos x="T4" y="T5"/>
                  </a:cxn>
                </a:cxnLst>
                <a:rect l="T9" t="T10" r="T11" b="T12"/>
                <a:pathLst>
                  <a:path w="43200" h="43196" fill="none" extrusionOk="0">
                    <a:moveTo>
                      <a:pt x="21140" y="43195"/>
                    </a:moveTo>
                    <a:cubicBezTo>
                      <a:pt x="9393" y="42945"/>
                      <a:pt x="0" y="33350"/>
                      <a:pt x="0" y="21600"/>
                    </a:cubicBezTo>
                    <a:cubicBezTo>
                      <a:pt x="0" y="9670"/>
                      <a:pt x="9670" y="0"/>
                      <a:pt x="21600" y="0"/>
                    </a:cubicBezTo>
                    <a:cubicBezTo>
                      <a:pt x="33529" y="0"/>
                      <a:pt x="43200" y="9670"/>
                      <a:pt x="43200" y="21600"/>
                    </a:cubicBezTo>
                    <a:cubicBezTo>
                      <a:pt x="43200" y="33368"/>
                      <a:pt x="33779" y="42971"/>
                      <a:pt x="22013" y="43196"/>
                    </a:cubicBezTo>
                  </a:path>
                  <a:path w="43200" h="43196" stroke="0" extrusionOk="0">
                    <a:moveTo>
                      <a:pt x="21140" y="43195"/>
                    </a:moveTo>
                    <a:cubicBezTo>
                      <a:pt x="9393" y="42945"/>
                      <a:pt x="0" y="33350"/>
                      <a:pt x="0" y="21600"/>
                    </a:cubicBezTo>
                    <a:cubicBezTo>
                      <a:pt x="0" y="9670"/>
                      <a:pt x="9670" y="0"/>
                      <a:pt x="21600" y="0"/>
                    </a:cubicBezTo>
                    <a:cubicBezTo>
                      <a:pt x="33529" y="0"/>
                      <a:pt x="43200" y="9670"/>
                      <a:pt x="43200" y="21600"/>
                    </a:cubicBezTo>
                    <a:cubicBezTo>
                      <a:pt x="43200" y="33368"/>
                      <a:pt x="33779" y="42971"/>
                      <a:pt x="22013" y="43196"/>
                    </a:cubicBezTo>
                    <a:lnTo>
                      <a:pt x="21600" y="21600"/>
                    </a:lnTo>
                    <a:close/>
                  </a:path>
                </a:pathLst>
              </a:custGeom>
              <a:noFill/>
              <a:ln w="1">
                <a:solidFill>
                  <a:srgbClr val="E62E00"/>
                </a:solidFill>
                <a:prstDash val="solid"/>
                <a:round/>
                <a:headEnd/>
                <a:tailEnd/>
              </a:ln>
            </p:spPr>
            <p:txBody>
              <a:bodyPr/>
              <a:lstStyle/>
              <a:p>
                <a:endParaRPr lang="en-US"/>
              </a:p>
            </p:txBody>
          </p:sp>
          <p:sp>
            <p:nvSpPr>
              <p:cNvPr id="197" name="Arc 105"/>
              <p:cNvSpPr>
                <a:spLocks/>
              </p:cNvSpPr>
              <p:nvPr/>
            </p:nvSpPr>
            <p:spPr bwMode="auto">
              <a:xfrm>
                <a:off x="2632" y="1288"/>
                <a:ext cx="1" cy="11"/>
              </a:xfrm>
              <a:custGeom>
                <a:avLst/>
                <a:gdLst>
                  <a:gd name="T0" fmla="*/ 0 w 804"/>
                  <a:gd name="T1" fmla="*/ 0 h 21600"/>
                  <a:gd name="T2" fmla="*/ 0 w 804"/>
                  <a:gd name="T3" fmla="*/ 0 h 21600"/>
                  <a:gd name="T4" fmla="*/ 0 w 804"/>
                  <a:gd name="T5" fmla="*/ 0 h 21600"/>
                  <a:gd name="T6" fmla="*/ 0 60000 65536"/>
                  <a:gd name="T7" fmla="*/ 0 60000 65536"/>
                  <a:gd name="T8" fmla="*/ 0 60000 65536"/>
                  <a:gd name="T9" fmla="*/ 0 w 804"/>
                  <a:gd name="T10" fmla="*/ 0 h 21600"/>
                  <a:gd name="T11" fmla="*/ 804 w 804"/>
                  <a:gd name="T12" fmla="*/ 21600 h 21600"/>
                </a:gdLst>
                <a:ahLst/>
                <a:cxnLst>
                  <a:cxn ang="T6">
                    <a:pos x="T0" y="T1"/>
                  </a:cxn>
                  <a:cxn ang="T7">
                    <a:pos x="T2" y="T3"/>
                  </a:cxn>
                  <a:cxn ang="T8">
                    <a:pos x="T4" y="T5"/>
                  </a:cxn>
                </a:cxnLst>
                <a:rect l="T9" t="T10" r="T11" b="T12"/>
                <a:pathLst>
                  <a:path w="804" h="21600" fill="none" extrusionOk="0">
                    <a:moveTo>
                      <a:pt x="803" y="21596"/>
                    </a:moveTo>
                    <a:cubicBezTo>
                      <a:pt x="677" y="21598"/>
                      <a:pt x="550" y="21599"/>
                      <a:pt x="423" y="21600"/>
                    </a:cubicBezTo>
                    <a:cubicBezTo>
                      <a:pt x="281" y="21600"/>
                      <a:pt x="140" y="21598"/>
                      <a:pt x="0" y="21595"/>
                    </a:cubicBezTo>
                  </a:path>
                  <a:path w="804" h="21600" stroke="0" extrusionOk="0">
                    <a:moveTo>
                      <a:pt x="803" y="21596"/>
                    </a:moveTo>
                    <a:cubicBezTo>
                      <a:pt x="677" y="21598"/>
                      <a:pt x="550" y="21599"/>
                      <a:pt x="423" y="21600"/>
                    </a:cubicBezTo>
                    <a:cubicBezTo>
                      <a:pt x="281" y="21600"/>
                      <a:pt x="140" y="21598"/>
                      <a:pt x="0" y="21595"/>
                    </a:cubicBezTo>
                    <a:lnTo>
                      <a:pt x="423" y="0"/>
                    </a:lnTo>
                    <a:close/>
                  </a:path>
                </a:pathLst>
              </a:custGeom>
              <a:noFill/>
              <a:ln w="1">
                <a:solidFill>
                  <a:srgbClr val="E62E00"/>
                </a:solidFill>
                <a:prstDash val="solid"/>
                <a:round/>
                <a:headEnd/>
                <a:tailEnd/>
              </a:ln>
            </p:spPr>
            <p:txBody>
              <a:bodyPr/>
              <a:lstStyle/>
              <a:p>
                <a:endParaRPr lang="en-US"/>
              </a:p>
            </p:txBody>
          </p:sp>
          <p:sp>
            <p:nvSpPr>
              <p:cNvPr id="198" name="Arc 106"/>
              <p:cNvSpPr>
                <a:spLocks/>
              </p:cNvSpPr>
              <p:nvPr/>
            </p:nvSpPr>
            <p:spPr bwMode="auto">
              <a:xfrm>
                <a:off x="2622" y="1277"/>
                <a:ext cx="19"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177" y="43195"/>
                    </a:moveTo>
                    <a:cubicBezTo>
                      <a:pt x="9414" y="42965"/>
                      <a:pt x="0" y="33364"/>
                      <a:pt x="0" y="21600"/>
                    </a:cubicBezTo>
                    <a:cubicBezTo>
                      <a:pt x="0" y="9670"/>
                      <a:pt x="9670" y="0"/>
                      <a:pt x="21600" y="0"/>
                    </a:cubicBezTo>
                    <a:cubicBezTo>
                      <a:pt x="33529" y="0"/>
                      <a:pt x="43200" y="9670"/>
                      <a:pt x="43200" y="21600"/>
                    </a:cubicBezTo>
                    <a:cubicBezTo>
                      <a:pt x="43200" y="33380"/>
                      <a:pt x="33759" y="42988"/>
                      <a:pt x="21980" y="43196"/>
                    </a:cubicBezTo>
                  </a:path>
                  <a:path w="43200" h="43197" stroke="0" extrusionOk="0">
                    <a:moveTo>
                      <a:pt x="21177" y="43195"/>
                    </a:moveTo>
                    <a:cubicBezTo>
                      <a:pt x="9414" y="42965"/>
                      <a:pt x="0" y="33364"/>
                      <a:pt x="0" y="21600"/>
                    </a:cubicBezTo>
                    <a:cubicBezTo>
                      <a:pt x="0" y="9670"/>
                      <a:pt x="9670" y="0"/>
                      <a:pt x="21600" y="0"/>
                    </a:cubicBezTo>
                    <a:cubicBezTo>
                      <a:pt x="33529" y="0"/>
                      <a:pt x="43200" y="9670"/>
                      <a:pt x="43200" y="21600"/>
                    </a:cubicBezTo>
                    <a:cubicBezTo>
                      <a:pt x="43200" y="33380"/>
                      <a:pt x="33759" y="42988"/>
                      <a:pt x="21980" y="43196"/>
                    </a:cubicBezTo>
                    <a:lnTo>
                      <a:pt x="21600" y="21600"/>
                    </a:lnTo>
                    <a:close/>
                  </a:path>
                </a:pathLst>
              </a:custGeom>
              <a:noFill/>
              <a:ln w="1">
                <a:solidFill>
                  <a:srgbClr val="E62E00"/>
                </a:solidFill>
                <a:prstDash val="solid"/>
                <a:round/>
                <a:headEnd/>
                <a:tailEnd/>
              </a:ln>
            </p:spPr>
            <p:txBody>
              <a:bodyPr/>
              <a:lstStyle/>
              <a:p>
                <a:endParaRPr lang="en-US"/>
              </a:p>
            </p:txBody>
          </p:sp>
          <p:sp>
            <p:nvSpPr>
              <p:cNvPr id="199" name="Arc 107"/>
              <p:cNvSpPr>
                <a:spLocks/>
              </p:cNvSpPr>
              <p:nvPr/>
            </p:nvSpPr>
            <p:spPr bwMode="auto">
              <a:xfrm>
                <a:off x="2307" y="1504"/>
                <a:ext cx="1" cy="11"/>
              </a:xfrm>
              <a:custGeom>
                <a:avLst/>
                <a:gdLst>
                  <a:gd name="T0" fmla="*/ 0 w 680"/>
                  <a:gd name="T1" fmla="*/ 0 h 21600"/>
                  <a:gd name="T2" fmla="*/ 0 w 680"/>
                  <a:gd name="T3" fmla="*/ 0 h 21600"/>
                  <a:gd name="T4" fmla="*/ 0 w 680"/>
                  <a:gd name="T5" fmla="*/ 0 h 21600"/>
                  <a:gd name="T6" fmla="*/ 0 60000 65536"/>
                  <a:gd name="T7" fmla="*/ 0 60000 65536"/>
                  <a:gd name="T8" fmla="*/ 0 60000 65536"/>
                  <a:gd name="T9" fmla="*/ 0 w 680"/>
                  <a:gd name="T10" fmla="*/ 0 h 21600"/>
                  <a:gd name="T11" fmla="*/ 680 w 680"/>
                  <a:gd name="T12" fmla="*/ 21600 h 21600"/>
                </a:gdLst>
                <a:ahLst/>
                <a:cxnLst>
                  <a:cxn ang="T6">
                    <a:pos x="T0" y="T1"/>
                  </a:cxn>
                  <a:cxn ang="T7">
                    <a:pos x="T2" y="T3"/>
                  </a:cxn>
                  <a:cxn ang="T8">
                    <a:pos x="T4" y="T5"/>
                  </a:cxn>
                </a:cxnLst>
                <a:rect l="T9" t="T10" r="T11" b="T12"/>
                <a:pathLst>
                  <a:path w="680" h="21600" fill="none" extrusionOk="0">
                    <a:moveTo>
                      <a:pt x="679" y="21597"/>
                    </a:moveTo>
                    <a:cubicBezTo>
                      <a:pt x="572" y="21599"/>
                      <a:pt x="465" y="21599"/>
                      <a:pt x="358" y="21600"/>
                    </a:cubicBezTo>
                    <a:cubicBezTo>
                      <a:pt x="238" y="21600"/>
                      <a:pt x="119" y="21599"/>
                      <a:pt x="-1" y="21597"/>
                    </a:cubicBezTo>
                  </a:path>
                  <a:path w="680" h="21600" stroke="0" extrusionOk="0">
                    <a:moveTo>
                      <a:pt x="679" y="21597"/>
                    </a:moveTo>
                    <a:cubicBezTo>
                      <a:pt x="572" y="21599"/>
                      <a:pt x="465" y="21599"/>
                      <a:pt x="358" y="21600"/>
                    </a:cubicBezTo>
                    <a:cubicBezTo>
                      <a:pt x="238" y="21600"/>
                      <a:pt x="119" y="21599"/>
                      <a:pt x="-1" y="21597"/>
                    </a:cubicBezTo>
                    <a:lnTo>
                      <a:pt x="358" y="0"/>
                    </a:lnTo>
                    <a:close/>
                  </a:path>
                </a:pathLst>
              </a:custGeom>
              <a:noFill/>
              <a:ln w="1">
                <a:solidFill>
                  <a:srgbClr val="E62E00"/>
                </a:solidFill>
                <a:prstDash val="solid"/>
                <a:round/>
                <a:headEnd/>
                <a:tailEnd/>
              </a:ln>
            </p:spPr>
            <p:txBody>
              <a:bodyPr/>
              <a:lstStyle/>
              <a:p>
                <a:endParaRPr lang="en-US"/>
              </a:p>
            </p:txBody>
          </p:sp>
          <p:sp>
            <p:nvSpPr>
              <p:cNvPr id="200" name="Arc 108"/>
              <p:cNvSpPr>
                <a:spLocks/>
              </p:cNvSpPr>
              <p:nvPr/>
            </p:nvSpPr>
            <p:spPr bwMode="auto">
              <a:xfrm>
                <a:off x="2297" y="1493"/>
                <a:ext cx="19" cy="22"/>
              </a:xfrm>
              <a:custGeom>
                <a:avLst/>
                <a:gdLst>
                  <a:gd name="T0" fmla="*/ 0 w 43200"/>
                  <a:gd name="T1" fmla="*/ 0 h 43198"/>
                  <a:gd name="T2" fmla="*/ 0 w 43200"/>
                  <a:gd name="T3" fmla="*/ 0 h 43198"/>
                  <a:gd name="T4" fmla="*/ 0 w 43200"/>
                  <a:gd name="T5" fmla="*/ 0 h 43198"/>
                  <a:gd name="T6" fmla="*/ 0 60000 65536"/>
                  <a:gd name="T7" fmla="*/ 0 60000 65536"/>
                  <a:gd name="T8" fmla="*/ 0 60000 65536"/>
                  <a:gd name="T9" fmla="*/ 0 w 43200"/>
                  <a:gd name="T10" fmla="*/ 0 h 43198"/>
                  <a:gd name="T11" fmla="*/ 43200 w 43200"/>
                  <a:gd name="T12" fmla="*/ 43198 h 43198"/>
                </a:gdLst>
                <a:ahLst/>
                <a:cxnLst>
                  <a:cxn ang="T6">
                    <a:pos x="T0" y="T1"/>
                  </a:cxn>
                  <a:cxn ang="T7">
                    <a:pos x="T2" y="T3"/>
                  </a:cxn>
                  <a:cxn ang="T8">
                    <a:pos x="T4" y="T5"/>
                  </a:cxn>
                </a:cxnLst>
                <a:rect l="T9" t="T10" r="T11" b="T12"/>
                <a:pathLst>
                  <a:path w="43200" h="43198" fill="none" extrusionOk="0">
                    <a:moveTo>
                      <a:pt x="21241" y="43197"/>
                    </a:moveTo>
                    <a:cubicBezTo>
                      <a:pt x="9453" y="43001"/>
                      <a:pt x="0" y="33389"/>
                      <a:pt x="0" y="21600"/>
                    </a:cubicBezTo>
                    <a:cubicBezTo>
                      <a:pt x="0" y="9670"/>
                      <a:pt x="9670" y="0"/>
                      <a:pt x="21600" y="0"/>
                    </a:cubicBezTo>
                    <a:cubicBezTo>
                      <a:pt x="33529" y="0"/>
                      <a:pt x="43200" y="9670"/>
                      <a:pt x="43200" y="21600"/>
                    </a:cubicBezTo>
                    <a:cubicBezTo>
                      <a:pt x="43200" y="33403"/>
                      <a:pt x="33724" y="43021"/>
                      <a:pt x="21921" y="43197"/>
                    </a:cubicBezTo>
                  </a:path>
                  <a:path w="43200" h="43198" stroke="0" extrusionOk="0">
                    <a:moveTo>
                      <a:pt x="21241" y="43197"/>
                    </a:moveTo>
                    <a:cubicBezTo>
                      <a:pt x="9453" y="43001"/>
                      <a:pt x="0" y="33389"/>
                      <a:pt x="0" y="21600"/>
                    </a:cubicBezTo>
                    <a:cubicBezTo>
                      <a:pt x="0" y="9670"/>
                      <a:pt x="9670" y="0"/>
                      <a:pt x="21600" y="0"/>
                    </a:cubicBezTo>
                    <a:cubicBezTo>
                      <a:pt x="33529" y="0"/>
                      <a:pt x="43200" y="9670"/>
                      <a:pt x="43200" y="21600"/>
                    </a:cubicBezTo>
                    <a:cubicBezTo>
                      <a:pt x="43200" y="33403"/>
                      <a:pt x="33724" y="43021"/>
                      <a:pt x="21921" y="43197"/>
                    </a:cubicBezTo>
                    <a:lnTo>
                      <a:pt x="21600" y="21600"/>
                    </a:lnTo>
                    <a:close/>
                  </a:path>
                </a:pathLst>
              </a:custGeom>
              <a:noFill/>
              <a:ln w="1">
                <a:solidFill>
                  <a:srgbClr val="E62E00"/>
                </a:solidFill>
                <a:prstDash val="solid"/>
                <a:round/>
                <a:headEnd/>
                <a:tailEnd/>
              </a:ln>
            </p:spPr>
            <p:txBody>
              <a:bodyPr/>
              <a:lstStyle/>
              <a:p>
                <a:endParaRPr lang="en-US"/>
              </a:p>
            </p:txBody>
          </p:sp>
          <p:sp>
            <p:nvSpPr>
              <p:cNvPr id="201" name="Arc 109"/>
              <p:cNvSpPr>
                <a:spLocks/>
              </p:cNvSpPr>
              <p:nvPr/>
            </p:nvSpPr>
            <p:spPr bwMode="auto">
              <a:xfrm>
                <a:off x="2725" y="1095"/>
                <a:ext cx="1" cy="11"/>
              </a:xfrm>
              <a:custGeom>
                <a:avLst/>
                <a:gdLst>
                  <a:gd name="T0" fmla="*/ 0 w 962"/>
                  <a:gd name="T1" fmla="*/ 0 h 21600"/>
                  <a:gd name="T2" fmla="*/ 0 w 962"/>
                  <a:gd name="T3" fmla="*/ 0 h 21600"/>
                  <a:gd name="T4" fmla="*/ 0 w 962"/>
                  <a:gd name="T5" fmla="*/ 0 h 21600"/>
                  <a:gd name="T6" fmla="*/ 0 60000 65536"/>
                  <a:gd name="T7" fmla="*/ 0 60000 65536"/>
                  <a:gd name="T8" fmla="*/ 0 60000 65536"/>
                  <a:gd name="T9" fmla="*/ 0 w 962"/>
                  <a:gd name="T10" fmla="*/ 0 h 21600"/>
                  <a:gd name="T11" fmla="*/ 962 w 962"/>
                  <a:gd name="T12" fmla="*/ 21600 h 21600"/>
                </a:gdLst>
                <a:ahLst/>
                <a:cxnLst>
                  <a:cxn ang="T6">
                    <a:pos x="T0" y="T1"/>
                  </a:cxn>
                  <a:cxn ang="T7">
                    <a:pos x="T2" y="T3"/>
                  </a:cxn>
                  <a:cxn ang="T8">
                    <a:pos x="T4" y="T5"/>
                  </a:cxn>
                </a:cxnLst>
                <a:rect l="T9" t="T10" r="T11" b="T12"/>
                <a:pathLst>
                  <a:path w="962" h="21600" fill="none" extrusionOk="0">
                    <a:moveTo>
                      <a:pt x="962" y="21595"/>
                    </a:moveTo>
                    <a:cubicBezTo>
                      <a:pt x="810" y="21598"/>
                      <a:pt x="658" y="21599"/>
                      <a:pt x="506" y="21600"/>
                    </a:cubicBezTo>
                    <a:cubicBezTo>
                      <a:pt x="337" y="21600"/>
                      <a:pt x="168" y="21598"/>
                      <a:pt x="-1" y="21594"/>
                    </a:cubicBezTo>
                  </a:path>
                  <a:path w="962" h="21600" stroke="0" extrusionOk="0">
                    <a:moveTo>
                      <a:pt x="962" y="21595"/>
                    </a:moveTo>
                    <a:cubicBezTo>
                      <a:pt x="810" y="21598"/>
                      <a:pt x="658" y="21599"/>
                      <a:pt x="506" y="21600"/>
                    </a:cubicBezTo>
                    <a:cubicBezTo>
                      <a:pt x="337" y="21600"/>
                      <a:pt x="168" y="21598"/>
                      <a:pt x="-1" y="21594"/>
                    </a:cubicBezTo>
                    <a:lnTo>
                      <a:pt x="506" y="0"/>
                    </a:lnTo>
                    <a:close/>
                  </a:path>
                </a:pathLst>
              </a:custGeom>
              <a:noFill/>
              <a:ln w="1">
                <a:solidFill>
                  <a:srgbClr val="E62E00"/>
                </a:solidFill>
                <a:prstDash val="solid"/>
                <a:round/>
                <a:headEnd/>
                <a:tailEnd/>
              </a:ln>
            </p:spPr>
            <p:txBody>
              <a:bodyPr/>
              <a:lstStyle/>
              <a:p>
                <a:endParaRPr lang="en-US"/>
              </a:p>
            </p:txBody>
          </p:sp>
          <p:sp>
            <p:nvSpPr>
              <p:cNvPr id="202" name="Arc 110"/>
              <p:cNvSpPr>
                <a:spLocks/>
              </p:cNvSpPr>
              <p:nvPr/>
            </p:nvSpPr>
            <p:spPr bwMode="auto">
              <a:xfrm>
                <a:off x="2715" y="1084"/>
                <a:ext cx="19" cy="22"/>
              </a:xfrm>
              <a:custGeom>
                <a:avLst/>
                <a:gdLst>
                  <a:gd name="T0" fmla="*/ 0 w 43200"/>
                  <a:gd name="T1" fmla="*/ 0 h 43195"/>
                  <a:gd name="T2" fmla="*/ 0 w 43200"/>
                  <a:gd name="T3" fmla="*/ 0 h 43195"/>
                  <a:gd name="T4" fmla="*/ 0 w 43200"/>
                  <a:gd name="T5" fmla="*/ 0 h 43195"/>
                  <a:gd name="T6" fmla="*/ 0 60000 65536"/>
                  <a:gd name="T7" fmla="*/ 0 60000 65536"/>
                  <a:gd name="T8" fmla="*/ 0 60000 65536"/>
                  <a:gd name="T9" fmla="*/ 0 w 43200"/>
                  <a:gd name="T10" fmla="*/ 0 h 43195"/>
                  <a:gd name="T11" fmla="*/ 43200 w 43200"/>
                  <a:gd name="T12" fmla="*/ 43195 h 43195"/>
                </a:gdLst>
                <a:ahLst/>
                <a:cxnLst>
                  <a:cxn ang="T6">
                    <a:pos x="T0" y="T1"/>
                  </a:cxn>
                  <a:cxn ang="T7">
                    <a:pos x="T2" y="T3"/>
                  </a:cxn>
                  <a:cxn ang="T8">
                    <a:pos x="T4" y="T5"/>
                  </a:cxn>
                </a:cxnLst>
                <a:rect l="T9" t="T10" r="T11" b="T12"/>
                <a:pathLst>
                  <a:path w="43200" h="43195" fill="none" extrusionOk="0">
                    <a:moveTo>
                      <a:pt x="21093" y="43194"/>
                    </a:moveTo>
                    <a:cubicBezTo>
                      <a:pt x="9365" y="42919"/>
                      <a:pt x="0" y="33332"/>
                      <a:pt x="0" y="21600"/>
                    </a:cubicBezTo>
                    <a:cubicBezTo>
                      <a:pt x="0" y="9670"/>
                      <a:pt x="9670" y="0"/>
                      <a:pt x="21600" y="0"/>
                    </a:cubicBezTo>
                    <a:cubicBezTo>
                      <a:pt x="33529" y="0"/>
                      <a:pt x="43200" y="9670"/>
                      <a:pt x="43200" y="21600"/>
                    </a:cubicBezTo>
                    <a:cubicBezTo>
                      <a:pt x="43200" y="33351"/>
                      <a:pt x="33805" y="42947"/>
                      <a:pt x="22056" y="43195"/>
                    </a:cubicBezTo>
                  </a:path>
                  <a:path w="43200" h="43195" stroke="0" extrusionOk="0">
                    <a:moveTo>
                      <a:pt x="21093" y="43194"/>
                    </a:moveTo>
                    <a:cubicBezTo>
                      <a:pt x="9365" y="42919"/>
                      <a:pt x="0" y="33332"/>
                      <a:pt x="0" y="21600"/>
                    </a:cubicBezTo>
                    <a:cubicBezTo>
                      <a:pt x="0" y="9670"/>
                      <a:pt x="9670" y="0"/>
                      <a:pt x="21600" y="0"/>
                    </a:cubicBezTo>
                    <a:cubicBezTo>
                      <a:pt x="33529" y="0"/>
                      <a:pt x="43200" y="9670"/>
                      <a:pt x="43200" y="21600"/>
                    </a:cubicBezTo>
                    <a:cubicBezTo>
                      <a:pt x="43200" y="33351"/>
                      <a:pt x="33805" y="42947"/>
                      <a:pt x="22056" y="43195"/>
                    </a:cubicBezTo>
                    <a:lnTo>
                      <a:pt x="21600" y="21600"/>
                    </a:lnTo>
                    <a:close/>
                  </a:path>
                </a:pathLst>
              </a:custGeom>
              <a:noFill/>
              <a:ln w="1">
                <a:solidFill>
                  <a:srgbClr val="E62E00"/>
                </a:solidFill>
                <a:prstDash val="solid"/>
                <a:round/>
                <a:headEnd/>
                <a:tailEnd/>
              </a:ln>
            </p:spPr>
            <p:txBody>
              <a:bodyPr/>
              <a:lstStyle/>
              <a:p>
                <a:endParaRPr lang="en-US"/>
              </a:p>
            </p:txBody>
          </p:sp>
          <p:sp>
            <p:nvSpPr>
              <p:cNvPr id="203" name="Arc 111"/>
              <p:cNvSpPr>
                <a:spLocks/>
              </p:cNvSpPr>
              <p:nvPr/>
            </p:nvSpPr>
            <p:spPr bwMode="auto">
              <a:xfrm>
                <a:off x="2740" y="989"/>
                <a:ext cx="1" cy="11"/>
              </a:xfrm>
              <a:custGeom>
                <a:avLst/>
                <a:gdLst>
                  <a:gd name="T0" fmla="*/ 0 w 1077"/>
                  <a:gd name="T1" fmla="*/ 0 h 21600"/>
                  <a:gd name="T2" fmla="*/ 0 w 1077"/>
                  <a:gd name="T3" fmla="*/ 0 h 21600"/>
                  <a:gd name="T4" fmla="*/ 0 w 1077"/>
                  <a:gd name="T5" fmla="*/ 0 h 21600"/>
                  <a:gd name="T6" fmla="*/ 0 60000 65536"/>
                  <a:gd name="T7" fmla="*/ 0 60000 65536"/>
                  <a:gd name="T8" fmla="*/ 0 60000 65536"/>
                  <a:gd name="T9" fmla="*/ 0 w 1077"/>
                  <a:gd name="T10" fmla="*/ 0 h 21600"/>
                  <a:gd name="T11" fmla="*/ 1077 w 1077"/>
                  <a:gd name="T12" fmla="*/ 21600 h 21600"/>
                </a:gdLst>
                <a:ahLst/>
                <a:cxnLst>
                  <a:cxn ang="T6">
                    <a:pos x="T0" y="T1"/>
                  </a:cxn>
                  <a:cxn ang="T7">
                    <a:pos x="T2" y="T3"/>
                  </a:cxn>
                  <a:cxn ang="T8">
                    <a:pos x="T4" y="T5"/>
                  </a:cxn>
                </a:cxnLst>
                <a:rect l="T9" t="T10" r="T11" b="T12"/>
                <a:pathLst>
                  <a:path w="1077" h="21600" fill="none" extrusionOk="0">
                    <a:moveTo>
                      <a:pt x="1076" y="21593"/>
                    </a:moveTo>
                    <a:cubicBezTo>
                      <a:pt x="907" y="21597"/>
                      <a:pt x="737" y="21599"/>
                      <a:pt x="567" y="21600"/>
                    </a:cubicBezTo>
                    <a:cubicBezTo>
                      <a:pt x="377" y="21600"/>
                      <a:pt x="188" y="21597"/>
                      <a:pt x="0" y="21592"/>
                    </a:cubicBezTo>
                  </a:path>
                  <a:path w="1077" h="21600" stroke="0" extrusionOk="0">
                    <a:moveTo>
                      <a:pt x="1076" y="21593"/>
                    </a:moveTo>
                    <a:cubicBezTo>
                      <a:pt x="907" y="21597"/>
                      <a:pt x="737" y="21599"/>
                      <a:pt x="567" y="21600"/>
                    </a:cubicBezTo>
                    <a:cubicBezTo>
                      <a:pt x="377" y="21600"/>
                      <a:pt x="188" y="21597"/>
                      <a:pt x="0" y="21592"/>
                    </a:cubicBezTo>
                    <a:lnTo>
                      <a:pt x="567" y="0"/>
                    </a:lnTo>
                    <a:close/>
                  </a:path>
                </a:pathLst>
              </a:custGeom>
              <a:noFill/>
              <a:ln w="1">
                <a:solidFill>
                  <a:srgbClr val="E62E00"/>
                </a:solidFill>
                <a:prstDash val="solid"/>
                <a:round/>
                <a:headEnd/>
                <a:tailEnd/>
              </a:ln>
            </p:spPr>
            <p:txBody>
              <a:bodyPr/>
              <a:lstStyle/>
              <a:p>
                <a:endParaRPr lang="en-US"/>
              </a:p>
            </p:txBody>
          </p:sp>
          <p:sp>
            <p:nvSpPr>
              <p:cNvPr id="204" name="Arc 112"/>
              <p:cNvSpPr>
                <a:spLocks/>
              </p:cNvSpPr>
              <p:nvPr/>
            </p:nvSpPr>
            <p:spPr bwMode="auto">
              <a:xfrm>
                <a:off x="2730" y="978"/>
                <a:ext cx="19" cy="22"/>
              </a:xfrm>
              <a:custGeom>
                <a:avLst/>
                <a:gdLst>
                  <a:gd name="T0" fmla="*/ 0 w 43200"/>
                  <a:gd name="T1" fmla="*/ 0 h 43194"/>
                  <a:gd name="T2" fmla="*/ 0 w 43200"/>
                  <a:gd name="T3" fmla="*/ 0 h 43194"/>
                  <a:gd name="T4" fmla="*/ 0 w 43200"/>
                  <a:gd name="T5" fmla="*/ 0 h 43194"/>
                  <a:gd name="T6" fmla="*/ 0 60000 65536"/>
                  <a:gd name="T7" fmla="*/ 0 60000 65536"/>
                  <a:gd name="T8" fmla="*/ 0 60000 65536"/>
                  <a:gd name="T9" fmla="*/ 0 w 43200"/>
                  <a:gd name="T10" fmla="*/ 0 h 43194"/>
                  <a:gd name="T11" fmla="*/ 43200 w 43200"/>
                  <a:gd name="T12" fmla="*/ 43194 h 43194"/>
                </a:gdLst>
                <a:ahLst/>
                <a:cxnLst>
                  <a:cxn ang="T6">
                    <a:pos x="T0" y="T1"/>
                  </a:cxn>
                  <a:cxn ang="T7">
                    <a:pos x="T2" y="T3"/>
                  </a:cxn>
                  <a:cxn ang="T8">
                    <a:pos x="T4" y="T5"/>
                  </a:cxn>
                </a:cxnLst>
                <a:rect l="T9" t="T10" r="T11" b="T12"/>
                <a:pathLst>
                  <a:path w="43200" h="43194" fill="none" extrusionOk="0">
                    <a:moveTo>
                      <a:pt x="21033" y="43192"/>
                    </a:moveTo>
                    <a:cubicBezTo>
                      <a:pt x="9328" y="42885"/>
                      <a:pt x="0" y="33308"/>
                      <a:pt x="0" y="21600"/>
                    </a:cubicBezTo>
                    <a:cubicBezTo>
                      <a:pt x="0" y="9670"/>
                      <a:pt x="9670" y="0"/>
                      <a:pt x="21600" y="0"/>
                    </a:cubicBezTo>
                    <a:cubicBezTo>
                      <a:pt x="33529" y="0"/>
                      <a:pt x="43200" y="9670"/>
                      <a:pt x="43200" y="21600"/>
                    </a:cubicBezTo>
                    <a:cubicBezTo>
                      <a:pt x="43200" y="33330"/>
                      <a:pt x="33837" y="42917"/>
                      <a:pt x="22109" y="43193"/>
                    </a:cubicBezTo>
                  </a:path>
                  <a:path w="43200" h="43194" stroke="0" extrusionOk="0">
                    <a:moveTo>
                      <a:pt x="21033" y="43192"/>
                    </a:moveTo>
                    <a:cubicBezTo>
                      <a:pt x="9328" y="42885"/>
                      <a:pt x="0" y="33308"/>
                      <a:pt x="0" y="21600"/>
                    </a:cubicBezTo>
                    <a:cubicBezTo>
                      <a:pt x="0" y="9670"/>
                      <a:pt x="9670" y="0"/>
                      <a:pt x="21600" y="0"/>
                    </a:cubicBezTo>
                    <a:cubicBezTo>
                      <a:pt x="33529" y="0"/>
                      <a:pt x="43200" y="9670"/>
                      <a:pt x="43200" y="21600"/>
                    </a:cubicBezTo>
                    <a:cubicBezTo>
                      <a:pt x="43200" y="33330"/>
                      <a:pt x="33837" y="42917"/>
                      <a:pt x="22109" y="43193"/>
                    </a:cubicBezTo>
                    <a:lnTo>
                      <a:pt x="21600" y="21600"/>
                    </a:lnTo>
                    <a:close/>
                  </a:path>
                </a:pathLst>
              </a:custGeom>
              <a:noFill/>
              <a:ln w="1">
                <a:solidFill>
                  <a:srgbClr val="E62E00"/>
                </a:solidFill>
                <a:prstDash val="solid"/>
                <a:round/>
                <a:headEnd/>
                <a:tailEnd/>
              </a:ln>
            </p:spPr>
            <p:txBody>
              <a:bodyPr/>
              <a:lstStyle/>
              <a:p>
                <a:endParaRPr lang="en-US"/>
              </a:p>
            </p:txBody>
          </p:sp>
          <p:sp>
            <p:nvSpPr>
              <p:cNvPr id="205" name="Arc 113"/>
              <p:cNvSpPr>
                <a:spLocks/>
              </p:cNvSpPr>
              <p:nvPr/>
            </p:nvSpPr>
            <p:spPr bwMode="auto">
              <a:xfrm>
                <a:off x="2585" y="1296"/>
                <a:ext cx="1" cy="11"/>
              </a:xfrm>
              <a:custGeom>
                <a:avLst/>
                <a:gdLst>
                  <a:gd name="T0" fmla="*/ 0 w 800"/>
                  <a:gd name="T1" fmla="*/ 0 h 21600"/>
                  <a:gd name="T2" fmla="*/ 0 w 800"/>
                  <a:gd name="T3" fmla="*/ 0 h 21600"/>
                  <a:gd name="T4" fmla="*/ 0 w 800"/>
                  <a:gd name="T5" fmla="*/ 0 h 21600"/>
                  <a:gd name="T6" fmla="*/ 0 60000 65536"/>
                  <a:gd name="T7" fmla="*/ 0 60000 65536"/>
                  <a:gd name="T8" fmla="*/ 0 60000 65536"/>
                  <a:gd name="T9" fmla="*/ 0 w 800"/>
                  <a:gd name="T10" fmla="*/ 0 h 21600"/>
                  <a:gd name="T11" fmla="*/ 800 w 800"/>
                  <a:gd name="T12" fmla="*/ 21600 h 21600"/>
                </a:gdLst>
                <a:ahLst/>
                <a:cxnLst>
                  <a:cxn ang="T6">
                    <a:pos x="T0" y="T1"/>
                  </a:cxn>
                  <a:cxn ang="T7">
                    <a:pos x="T2" y="T3"/>
                  </a:cxn>
                  <a:cxn ang="T8">
                    <a:pos x="T4" y="T5"/>
                  </a:cxn>
                </a:cxnLst>
                <a:rect l="T9" t="T10" r="T11" b="T12"/>
                <a:pathLst>
                  <a:path w="800" h="21600" fill="none" extrusionOk="0">
                    <a:moveTo>
                      <a:pt x="800" y="21596"/>
                    </a:moveTo>
                    <a:cubicBezTo>
                      <a:pt x="666" y="21598"/>
                      <a:pt x="533" y="21599"/>
                      <a:pt x="400" y="21600"/>
                    </a:cubicBezTo>
                    <a:cubicBezTo>
                      <a:pt x="266" y="21600"/>
                      <a:pt x="133" y="21598"/>
                      <a:pt x="-1" y="21596"/>
                    </a:cubicBezTo>
                  </a:path>
                  <a:path w="800" h="21600" stroke="0" extrusionOk="0">
                    <a:moveTo>
                      <a:pt x="800" y="21596"/>
                    </a:moveTo>
                    <a:cubicBezTo>
                      <a:pt x="666" y="21598"/>
                      <a:pt x="533" y="21599"/>
                      <a:pt x="400" y="21600"/>
                    </a:cubicBezTo>
                    <a:cubicBezTo>
                      <a:pt x="266" y="21600"/>
                      <a:pt x="133" y="21598"/>
                      <a:pt x="-1" y="21596"/>
                    </a:cubicBezTo>
                    <a:lnTo>
                      <a:pt x="400" y="0"/>
                    </a:lnTo>
                    <a:close/>
                  </a:path>
                </a:pathLst>
              </a:custGeom>
              <a:noFill/>
              <a:ln w="1">
                <a:solidFill>
                  <a:srgbClr val="E62E00"/>
                </a:solidFill>
                <a:prstDash val="solid"/>
                <a:round/>
                <a:headEnd/>
                <a:tailEnd/>
              </a:ln>
            </p:spPr>
            <p:txBody>
              <a:bodyPr/>
              <a:lstStyle/>
              <a:p>
                <a:endParaRPr lang="en-US"/>
              </a:p>
            </p:txBody>
          </p:sp>
          <p:sp>
            <p:nvSpPr>
              <p:cNvPr id="206" name="Arc 114"/>
              <p:cNvSpPr>
                <a:spLocks/>
              </p:cNvSpPr>
              <p:nvPr/>
            </p:nvSpPr>
            <p:spPr bwMode="auto">
              <a:xfrm>
                <a:off x="2576" y="1285"/>
                <a:ext cx="18" cy="22"/>
              </a:xfrm>
              <a:custGeom>
                <a:avLst/>
                <a:gdLst>
                  <a:gd name="T0" fmla="*/ 0 w 43200"/>
                  <a:gd name="T1" fmla="*/ 0 h 43196"/>
                  <a:gd name="T2" fmla="*/ 0 w 43200"/>
                  <a:gd name="T3" fmla="*/ 0 h 43196"/>
                  <a:gd name="T4" fmla="*/ 0 w 43200"/>
                  <a:gd name="T5" fmla="*/ 0 h 43196"/>
                  <a:gd name="T6" fmla="*/ 0 60000 65536"/>
                  <a:gd name="T7" fmla="*/ 0 60000 65536"/>
                  <a:gd name="T8" fmla="*/ 0 60000 65536"/>
                  <a:gd name="T9" fmla="*/ 0 w 43200"/>
                  <a:gd name="T10" fmla="*/ 0 h 43196"/>
                  <a:gd name="T11" fmla="*/ 43200 w 43200"/>
                  <a:gd name="T12" fmla="*/ 43196 h 43196"/>
                </a:gdLst>
                <a:ahLst/>
                <a:cxnLst>
                  <a:cxn ang="T6">
                    <a:pos x="T0" y="T1"/>
                  </a:cxn>
                  <a:cxn ang="T7">
                    <a:pos x="T2" y="T3"/>
                  </a:cxn>
                  <a:cxn ang="T8">
                    <a:pos x="T4" y="T5"/>
                  </a:cxn>
                </a:cxnLst>
                <a:rect l="T9" t="T10" r="T11" b="T12"/>
                <a:pathLst>
                  <a:path w="43200" h="43196" fill="none" extrusionOk="0">
                    <a:moveTo>
                      <a:pt x="21199" y="43196"/>
                    </a:moveTo>
                    <a:cubicBezTo>
                      <a:pt x="9428" y="42978"/>
                      <a:pt x="0" y="33373"/>
                      <a:pt x="0" y="21600"/>
                    </a:cubicBezTo>
                    <a:cubicBezTo>
                      <a:pt x="0" y="9670"/>
                      <a:pt x="9670" y="0"/>
                      <a:pt x="21600" y="0"/>
                    </a:cubicBezTo>
                    <a:cubicBezTo>
                      <a:pt x="33529" y="0"/>
                      <a:pt x="43200" y="9670"/>
                      <a:pt x="43200" y="21600"/>
                    </a:cubicBezTo>
                    <a:cubicBezTo>
                      <a:pt x="43200" y="33373"/>
                      <a:pt x="33771" y="42978"/>
                      <a:pt x="22000" y="43196"/>
                    </a:cubicBezTo>
                  </a:path>
                  <a:path w="43200" h="43196" stroke="0" extrusionOk="0">
                    <a:moveTo>
                      <a:pt x="21199" y="43196"/>
                    </a:moveTo>
                    <a:cubicBezTo>
                      <a:pt x="9428" y="42978"/>
                      <a:pt x="0" y="33373"/>
                      <a:pt x="0" y="21600"/>
                    </a:cubicBezTo>
                    <a:cubicBezTo>
                      <a:pt x="0" y="9670"/>
                      <a:pt x="9670" y="0"/>
                      <a:pt x="21600" y="0"/>
                    </a:cubicBezTo>
                    <a:cubicBezTo>
                      <a:pt x="33529" y="0"/>
                      <a:pt x="43200" y="9670"/>
                      <a:pt x="43200" y="21600"/>
                    </a:cubicBezTo>
                    <a:cubicBezTo>
                      <a:pt x="43200" y="33373"/>
                      <a:pt x="33771" y="42978"/>
                      <a:pt x="22000" y="43196"/>
                    </a:cubicBezTo>
                    <a:lnTo>
                      <a:pt x="21600" y="21600"/>
                    </a:lnTo>
                    <a:close/>
                  </a:path>
                </a:pathLst>
              </a:custGeom>
              <a:noFill/>
              <a:ln w="1">
                <a:solidFill>
                  <a:srgbClr val="E62E00"/>
                </a:solidFill>
                <a:prstDash val="solid"/>
                <a:round/>
                <a:headEnd/>
                <a:tailEnd/>
              </a:ln>
            </p:spPr>
            <p:txBody>
              <a:bodyPr/>
              <a:lstStyle/>
              <a:p>
                <a:endParaRPr lang="en-US"/>
              </a:p>
            </p:txBody>
          </p:sp>
          <p:sp>
            <p:nvSpPr>
              <p:cNvPr id="207" name="Arc 115"/>
              <p:cNvSpPr>
                <a:spLocks/>
              </p:cNvSpPr>
              <p:nvPr/>
            </p:nvSpPr>
            <p:spPr bwMode="auto">
              <a:xfrm>
                <a:off x="2493" y="1365"/>
                <a:ext cx="1" cy="11"/>
              </a:xfrm>
              <a:custGeom>
                <a:avLst/>
                <a:gdLst>
                  <a:gd name="T0" fmla="*/ 0 w 756"/>
                  <a:gd name="T1" fmla="*/ 0 h 21600"/>
                  <a:gd name="T2" fmla="*/ 0 w 756"/>
                  <a:gd name="T3" fmla="*/ 0 h 21600"/>
                  <a:gd name="T4" fmla="*/ 0 w 756"/>
                  <a:gd name="T5" fmla="*/ 0 h 21600"/>
                  <a:gd name="T6" fmla="*/ 0 60000 65536"/>
                  <a:gd name="T7" fmla="*/ 0 60000 65536"/>
                  <a:gd name="T8" fmla="*/ 0 60000 65536"/>
                  <a:gd name="T9" fmla="*/ 0 w 756"/>
                  <a:gd name="T10" fmla="*/ 0 h 21600"/>
                  <a:gd name="T11" fmla="*/ 756 w 756"/>
                  <a:gd name="T12" fmla="*/ 21600 h 21600"/>
                </a:gdLst>
                <a:ahLst/>
                <a:cxnLst>
                  <a:cxn ang="T6">
                    <a:pos x="T0" y="T1"/>
                  </a:cxn>
                  <a:cxn ang="T7">
                    <a:pos x="T2" y="T3"/>
                  </a:cxn>
                  <a:cxn ang="T8">
                    <a:pos x="T4" y="T5"/>
                  </a:cxn>
                </a:cxnLst>
                <a:rect l="T9" t="T10" r="T11" b="T12"/>
                <a:pathLst>
                  <a:path w="756" h="21600" fill="none" extrusionOk="0">
                    <a:moveTo>
                      <a:pt x="756" y="21597"/>
                    </a:moveTo>
                    <a:cubicBezTo>
                      <a:pt x="636" y="21599"/>
                      <a:pt x="517" y="21599"/>
                      <a:pt x="398" y="21600"/>
                    </a:cubicBezTo>
                    <a:cubicBezTo>
                      <a:pt x="265" y="21600"/>
                      <a:pt x="132" y="21598"/>
                      <a:pt x="-1" y="21596"/>
                    </a:cubicBezTo>
                  </a:path>
                  <a:path w="756" h="21600" stroke="0" extrusionOk="0">
                    <a:moveTo>
                      <a:pt x="756" y="21597"/>
                    </a:moveTo>
                    <a:cubicBezTo>
                      <a:pt x="636" y="21599"/>
                      <a:pt x="517" y="21599"/>
                      <a:pt x="398" y="21600"/>
                    </a:cubicBezTo>
                    <a:cubicBezTo>
                      <a:pt x="265" y="21600"/>
                      <a:pt x="132" y="21598"/>
                      <a:pt x="-1" y="21596"/>
                    </a:cubicBezTo>
                    <a:lnTo>
                      <a:pt x="398" y="0"/>
                    </a:lnTo>
                    <a:close/>
                  </a:path>
                </a:pathLst>
              </a:custGeom>
              <a:noFill/>
              <a:ln w="1">
                <a:solidFill>
                  <a:srgbClr val="E62E00"/>
                </a:solidFill>
                <a:prstDash val="solid"/>
                <a:round/>
                <a:headEnd/>
                <a:tailEnd/>
              </a:ln>
            </p:spPr>
            <p:txBody>
              <a:bodyPr/>
              <a:lstStyle/>
              <a:p>
                <a:endParaRPr lang="en-US"/>
              </a:p>
            </p:txBody>
          </p:sp>
          <p:sp>
            <p:nvSpPr>
              <p:cNvPr id="208" name="Arc 116"/>
              <p:cNvSpPr>
                <a:spLocks/>
              </p:cNvSpPr>
              <p:nvPr/>
            </p:nvSpPr>
            <p:spPr bwMode="auto">
              <a:xfrm>
                <a:off x="2483" y="1354"/>
                <a:ext cx="19"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201" y="43196"/>
                    </a:moveTo>
                    <a:cubicBezTo>
                      <a:pt x="9429" y="42979"/>
                      <a:pt x="0" y="33374"/>
                      <a:pt x="0" y="21600"/>
                    </a:cubicBezTo>
                    <a:cubicBezTo>
                      <a:pt x="0" y="9670"/>
                      <a:pt x="9670" y="0"/>
                      <a:pt x="21600" y="0"/>
                    </a:cubicBezTo>
                    <a:cubicBezTo>
                      <a:pt x="33529" y="0"/>
                      <a:pt x="43200" y="9670"/>
                      <a:pt x="43200" y="21600"/>
                    </a:cubicBezTo>
                    <a:cubicBezTo>
                      <a:pt x="43200" y="33389"/>
                      <a:pt x="33746" y="43001"/>
                      <a:pt x="21958" y="43197"/>
                    </a:cubicBezTo>
                  </a:path>
                  <a:path w="43200" h="43197" stroke="0" extrusionOk="0">
                    <a:moveTo>
                      <a:pt x="21201" y="43196"/>
                    </a:moveTo>
                    <a:cubicBezTo>
                      <a:pt x="9429" y="42979"/>
                      <a:pt x="0" y="33374"/>
                      <a:pt x="0" y="21600"/>
                    </a:cubicBezTo>
                    <a:cubicBezTo>
                      <a:pt x="0" y="9670"/>
                      <a:pt x="9670" y="0"/>
                      <a:pt x="21600" y="0"/>
                    </a:cubicBezTo>
                    <a:cubicBezTo>
                      <a:pt x="33529" y="0"/>
                      <a:pt x="43200" y="9670"/>
                      <a:pt x="43200" y="21600"/>
                    </a:cubicBezTo>
                    <a:cubicBezTo>
                      <a:pt x="43200" y="33389"/>
                      <a:pt x="33746" y="43001"/>
                      <a:pt x="21958" y="43197"/>
                    </a:cubicBezTo>
                    <a:lnTo>
                      <a:pt x="21600" y="21600"/>
                    </a:lnTo>
                    <a:close/>
                  </a:path>
                </a:pathLst>
              </a:custGeom>
              <a:noFill/>
              <a:ln w="1">
                <a:solidFill>
                  <a:srgbClr val="E62E00"/>
                </a:solidFill>
                <a:prstDash val="solid"/>
                <a:round/>
                <a:headEnd/>
                <a:tailEnd/>
              </a:ln>
            </p:spPr>
            <p:txBody>
              <a:bodyPr/>
              <a:lstStyle/>
              <a:p>
                <a:endParaRPr lang="en-US"/>
              </a:p>
            </p:txBody>
          </p:sp>
          <p:sp>
            <p:nvSpPr>
              <p:cNvPr id="209" name="Arc 117"/>
              <p:cNvSpPr>
                <a:spLocks/>
              </p:cNvSpPr>
              <p:nvPr/>
            </p:nvSpPr>
            <p:spPr bwMode="auto">
              <a:xfrm>
                <a:off x="2462" y="1434"/>
                <a:ext cx="1" cy="11"/>
              </a:xfrm>
              <a:custGeom>
                <a:avLst/>
                <a:gdLst>
                  <a:gd name="T0" fmla="*/ 0 w 716"/>
                  <a:gd name="T1" fmla="*/ 0 h 21600"/>
                  <a:gd name="T2" fmla="*/ 0 w 716"/>
                  <a:gd name="T3" fmla="*/ 0 h 21600"/>
                  <a:gd name="T4" fmla="*/ 0 w 716"/>
                  <a:gd name="T5" fmla="*/ 0 h 21600"/>
                  <a:gd name="T6" fmla="*/ 0 60000 65536"/>
                  <a:gd name="T7" fmla="*/ 0 60000 65536"/>
                  <a:gd name="T8" fmla="*/ 0 60000 65536"/>
                  <a:gd name="T9" fmla="*/ 0 w 716"/>
                  <a:gd name="T10" fmla="*/ 0 h 21600"/>
                  <a:gd name="T11" fmla="*/ 716 w 716"/>
                  <a:gd name="T12" fmla="*/ 21600 h 21600"/>
                </a:gdLst>
                <a:ahLst/>
                <a:cxnLst>
                  <a:cxn ang="T6">
                    <a:pos x="T0" y="T1"/>
                  </a:cxn>
                  <a:cxn ang="T7">
                    <a:pos x="T2" y="T3"/>
                  </a:cxn>
                  <a:cxn ang="T8">
                    <a:pos x="T4" y="T5"/>
                  </a:cxn>
                </a:cxnLst>
                <a:rect l="T9" t="T10" r="T11" b="T12"/>
                <a:pathLst>
                  <a:path w="716" h="21600" fill="none" extrusionOk="0">
                    <a:moveTo>
                      <a:pt x="716" y="21597"/>
                    </a:moveTo>
                    <a:cubicBezTo>
                      <a:pt x="603" y="21599"/>
                      <a:pt x="490" y="21599"/>
                      <a:pt x="377" y="21600"/>
                    </a:cubicBezTo>
                    <a:cubicBezTo>
                      <a:pt x="251" y="21600"/>
                      <a:pt x="125" y="21598"/>
                      <a:pt x="0" y="21596"/>
                    </a:cubicBezTo>
                  </a:path>
                  <a:path w="716" h="21600" stroke="0" extrusionOk="0">
                    <a:moveTo>
                      <a:pt x="716" y="21597"/>
                    </a:moveTo>
                    <a:cubicBezTo>
                      <a:pt x="603" y="21599"/>
                      <a:pt x="490" y="21599"/>
                      <a:pt x="377" y="21600"/>
                    </a:cubicBezTo>
                    <a:cubicBezTo>
                      <a:pt x="251" y="21600"/>
                      <a:pt x="125" y="21598"/>
                      <a:pt x="0" y="21596"/>
                    </a:cubicBezTo>
                    <a:lnTo>
                      <a:pt x="377" y="0"/>
                    </a:lnTo>
                    <a:close/>
                  </a:path>
                </a:pathLst>
              </a:custGeom>
              <a:noFill/>
              <a:ln w="1">
                <a:solidFill>
                  <a:srgbClr val="E62E00"/>
                </a:solidFill>
                <a:prstDash val="solid"/>
                <a:round/>
                <a:headEnd/>
                <a:tailEnd/>
              </a:ln>
            </p:spPr>
            <p:txBody>
              <a:bodyPr/>
              <a:lstStyle/>
              <a:p>
                <a:endParaRPr lang="en-US"/>
              </a:p>
            </p:txBody>
          </p:sp>
          <p:sp>
            <p:nvSpPr>
              <p:cNvPr id="210" name="Arc 118"/>
              <p:cNvSpPr>
                <a:spLocks/>
              </p:cNvSpPr>
              <p:nvPr/>
            </p:nvSpPr>
            <p:spPr bwMode="auto">
              <a:xfrm>
                <a:off x="2452" y="1423"/>
                <a:ext cx="19"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223" y="43196"/>
                    </a:moveTo>
                    <a:cubicBezTo>
                      <a:pt x="9442" y="42991"/>
                      <a:pt x="0" y="33382"/>
                      <a:pt x="0" y="21600"/>
                    </a:cubicBezTo>
                    <a:cubicBezTo>
                      <a:pt x="0" y="9670"/>
                      <a:pt x="9670" y="0"/>
                      <a:pt x="21600" y="0"/>
                    </a:cubicBezTo>
                    <a:cubicBezTo>
                      <a:pt x="33529" y="0"/>
                      <a:pt x="43200" y="9670"/>
                      <a:pt x="43200" y="21600"/>
                    </a:cubicBezTo>
                    <a:cubicBezTo>
                      <a:pt x="43200" y="33397"/>
                      <a:pt x="33734" y="43012"/>
                      <a:pt x="21939" y="43197"/>
                    </a:cubicBezTo>
                  </a:path>
                  <a:path w="43200" h="43197" stroke="0" extrusionOk="0">
                    <a:moveTo>
                      <a:pt x="21223" y="43196"/>
                    </a:moveTo>
                    <a:cubicBezTo>
                      <a:pt x="9442" y="42991"/>
                      <a:pt x="0" y="33382"/>
                      <a:pt x="0" y="21600"/>
                    </a:cubicBezTo>
                    <a:cubicBezTo>
                      <a:pt x="0" y="9670"/>
                      <a:pt x="9670" y="0"/>
                      <a:pt x="21600" y="0"/>
                    </a:cubicBezTo>
                    <a:cubicBezTo>
                      <a:pt x="33529" y="0"/>
                      <a:pt x="43200" y="9670"/>
                      <a:pt x="43200" y="21600"/>
                    </a:cubicBezTo>
                    <a:cubicBezTo>
                      <a:pt x="43200" y="33397"/>
                      <a:pt x="33734" y="43012"/>
                      <a:pt x="21939" y="43197"/>
                    </a:cubicBezTo>
                    <a:lnTo>
                      <a:pt x="21600" y="21600"/>
                    </a:lnTo>
                    <a:close/>
                  </a:path>
                </a:pathLst>
              </a:custGeom>
              <a:noFill/>
              <a:ln w="1">
                <a:solidFill>
                  <a:srgbClr val="E62E00"/>
                </a:solidFill>
                <a:prstDash val="solid"/>
                <a:round/>
                <a:headEnd/>
                <a:tailEnd/>
              </a:ln>
            </p:spPr>
            <p:txBody>
              <a:bodyPr/>
              <a:lstStyle/>
              <a:p>
                <a:endParaRPr lang="en-US"/>
              </a:p>
            </p:txBody>
          </p:sp>
          <p:sp>
            <p:nvSpPr>
              <p:cNvPr id="211" name="Arc 119"/>
              <p:cNvSpPr>
                <a:spLocks/>
              </p:cNvSpPr>
              <p:nvPr/>
            </p:nvSpPr>
            <p:spPr bwMode="auto">
              <a:xfrm>
                <a:off x="2400" y="1445"/>
                <a:ext cx="1" cy="11"/>
              </a:xfrm>
              <a:custGeom>
                <a:avLst/>
                <a:gdLst>
                  <a:gd name="T0" fmla="*/ 0 w 710"/>
                  <a:gd name="T1" fmla="*/ 0 h 21600"/>
                  <a:gd name="T2" fmla="*/ 0 w 710"/>
                  <a:gd name="T3" fmla="*/ 0 h 21600"/>
                  <a:gd name="T4" fmla="*/ 0 w 710"/>
                  <a:gd name="T5" fmla="*/ 0 h 21600"/>
                  <a:gd name="T6" fmla="*/ 0 60000 65536"/>
                  <a:gd name="T7" fmla="*/ 0 60000 65536"/>
                  <a:gd name="T8" fmla="*/ 0 60000 65536"/>
                  <a:gd name="T9" fmla="*/ 0 w 710"/>
                  <a:gd name="T10" fmla="*/ 0 h 21600"/>
                  <a:gd name="T11" fmla="*/ 710 w 710"/>
                  <a:gd name="T12" fmla="*/ 21600 h 21600"/>
                </a:gdLst>
                <a:ahLst/>
                <a:cxnLst>
                  <a:cxn ang="T6">
                    <a:pos x="T0" y="T1"/>
                  </a:cxn>
                  <a:cxn ang="T7">
                    <a:pos x="T2" y="T3"/>
                  </a:cxn>
                  <a:cxn ang="T8">
                    <a:pos x="T4" y="T5"/>
                  </a:cxn>
                </a:cxnLst>
                <a:rect l="T9" t="T10" r="T11" b="T12"/>
                <a:pathLst>
                  <a:path w="710" h="21600" fill="none" extrusionOk="0">
                    <a:moveTo>
                      <a:pt x="710" y="21597"/>
                    </a:moveTo>
                    <a:cubicBezTo>
                      <a:pt x="598" y="21599"/>
                      <a:pt x="486" y="21599"/>
                      <a:pt x="374" y="21600"/>
                    </a:cubicBezTo>
                    <a:cubicBezTo>
                      <a:pt x="249" y="21600"/>
                      <a:pt x="124" y="21598"/>
                      <a:pt x="0" y="21596"/>
                    </a:cubicBezTo>
                  </a:path>
                  <a:path w="710" h="21600" stroke="0" extrusionOk="0">
                    <a:moveTo>
                      <a:pt x="710" y="21597"/>
                    </a:moveTo>
                    <a:cubicBezTo>
                      <a:pt x="598" y="21599"/>
                      <a:pt x="486" y="21599"/>
                      <a:pt x="374" y="21600"/>
                    </a:cubicBezTo>
                    <a:cubicBezTo>
                      <a:pt x="249" y="21600"/>
                      <a:pt x="124" y="21598"/>
                      <a:pt x="0" y="21596"/>
                    </a:cubicBezTo>
                    <a:lnTo>
                      <a:pt x="374" y="0"/>
                    </a:lnTo>
                    <a:close/>
                  </a:path>
                </a:pathLst>
              </a:custGeom>
              <a:noFill/>
              <a:ln w="1">
                <a:solidFill>
                  <a:srgbClr val="E62E00"/>
                </a:solidFill>
                <a:prstDash val="solid"/>
                <a:round/>
                <a:headEnd/>
                <a:tailEnd/>
              </a:ln>
            </p:spPr>
            <p:txBody>
              <a:bodyPr/>
              <a:lstStyle/>
              <a:p>
                <a:endParaRPr lang="en-US"/>
              </a:p>
            </p:txBody>
          </p:sp>
          <p:sp>
            <p:nvSpPr>
              <p:cNvPr id="212" name="Arc 120"/>
              <p:cNvSpPr>
                <a:spLocks/>
              </p:cNvSpPr>
              <p:nvPr/>
            </p:nvSpPr>
            <p:spPr bwMode="auto">
              <a:xfrm>
                <a:off x="2390" y="1434"/>
                <a:ext cx="19"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226" y="43196"/>
                    </a:moveTo>
                    <a:cubicBezTo>
                      <a:pt x="9444" y="42992"/>
                      <a:pt x="0" y="33383"/>
                      <a:pt x="0" y="21600"/>
                    </a:cubicBezTo>
                    <a:cubicBezTo>
                      <a:pt x="0" y="9670"/>
                      <a:pt x="9670" y="0"/>
                      <a:pt x="21600" y="0"/>
                    </a:cubicBezTo>
                    <a:cubicBezTo>
                      <a:pt x="33529" y="0"/>
                      <a:pt x="43200" y="9670"/>
                      <a:pt x="43200" y="21600"/>
                    </a:cubicBezTo>
                    <a:cubicBezTo>
                      <a:pt x="43200" y="33398"/>
                      <a:pt x="33732" y="43013"/>
                      <a:pt x="21936" y="43197"/>
                    </a:cubicBezTo>
                  </a:path>
                  <a:path w="43200" h="43197" stroke="0" extrusionOk="0">
                    <a:moveTo>
                      <a:pt x="21226" y="43196"/>
                    </a:moveTo>
                    <a:cubicBezTo>
                      <a:pt x="9444" y="42992"/>
                      <a:pt x="0" y="33383"/>
                      <a:pt x="0" y="21600"/>
                    </a:cubicBezTo>
                    <a:cubicBezTo>
                      <a:pt x="0" y="9670"/>
                      <a:pt x="9670" y="0"/>
                      <a:pt x="21600" y="0"/>
                    </a:cubicBezTo>
                    <a:cubicBezTo>
                      <a:pt x="33529" y="0"/>
                      <a:pt x="43200" y="9670"/>
                      <a:pt x="43200" y="21600"/>
                    </a:cubicBezTo>
                    <a:cubicBezTo>
                      <a:pt x="43200" y="33398"/>
                      <a:pt x="33732" y="43013"/>
                      <a:pt x="21936" y="43197"/>
                    </a:cubicBezTo>
                    <a:lnTo>
                      <a:pt x="21600" y="21600"/>
                    </a:lnTo>
                    <a:close/>
                  </a:path>
                </a:pathLst>
              </a:custGeom>
              <a:noFill/>
              <a:ln w="1">
                <a:solidFill>
                  <a:srgbClr val="E62E00"/>
                </a:solidFill>
                <a:prstDash val="solid"/>
                <a:round/>
                <a:headEnd/>
                <a:tailEnd/>
              </a:ln>
            </p:spPr>
            <p:txBody>
              <a:bodyPr/>
              <a:lstStyle/>
              <a:p>
                <a:endParaRPr lang="en-US"/>
              </a:p>
            </p:txBody>
          </p:sp>
          <p:sp>
            <p:nvSpPr>
              <p:cNvPr id="213" name="Arc 121"/>
              <p:cNvSpPr>
                <a:spLocks/>
              </p:cNvSpPr>
              <p:nvPr/>
            </p:nvSpPr>
            <p:spPr bwMode="auto">
              <a:xfrm>
                <a:off x="2415" y="1453"/>
                <a:ext cx="1" cy="11"/>
              </a:xfrm>
              <a:custGeom>
                <a:avLst/>
                <a:gdLst>
                  <a:gd name="T0" fmla="*/ 0 w 708"/>
                  <a:gd name="T1" fmla="*/ 0 h 21600"/>
                  <a:gd name="T2" fmla="*/ 0 w 708"/>
                  <a:gd name="T3" fmla="*/ 0 h 21600"/>
                  <a:gd name="T4" fmla="*/ 0 w 708"/>
                  <a:gd name="T5" fmla="*/ 0 h 21600"/>
                  <a:gd name="T6" fmla="*/ 0 60000 65536"/>
                  <a:gd name="T7" fmla="*/ 0 60000 65536"/>
                  <a:gd name="T8" fmla="*/ 0 60000 65536"/>
                  <a:gd name="T9" fmla="*/ 0 w 708"/>
                  <a:gd name="T10" fmla="*/ 0 h 21600"/>
                  <a:gd name="T11" fmla="*/ 708 w 708"/>
                  <a:gd name="T12" fmla="*/ 21600 h 21600"/>
                </a:gdLst>
                <a:ahLst/>
                <a:cxnLst>
                  <a:cxn ang="T6">
                    <a:pos x="T0" y="T1"/>
                  </a:cxn>
                  <a:cxn ang="T7">
                    <a:pos x="T2" y="T3"/>
                  </a:cxn>
                  <a:cxn ang="T8">
                    <a:pos x="T4" y="T5"/>
                  </a:cxn>
                </a:cxnLst>
                <a:rect l="T9" t="T10" r="T11" b="T12"/>
                <a:pathLst>
                  <a:path w="708" h="21600" fill="none" extrusionOk="0">
                    <a:moveTo>
                      <a:pt x="708" y="21597"/>
                    </a:moveTo>
                    <a:cubicBezTo>
                      <a:pt x="590" y="21599"/>
                      <a:pt x="472" y="21599"/>
                      <a:pt x="354" y="21600"/>
                    </a:cubicBezTo>
                    <a:cubicBezTo>
                      <a:pt x="235" y="21600"/>
                      <a:pt x="117" y="21599"/>
                      <a:pt x="-1" y="21597"/>
                    </a:cubicBezTo>
                  </a:path>
                  <a:path w="708" h="21600" stroke="0" extrusionOk="0">
                    <a:moveTo>
                      <a:pt x="708" y="21597"/>
                    </a:moveTo>
                    <a:cubicBezTo>
                      <a:pt x="590" y="21599"/>
                      <a:pt x="472" y="21599"/>
                      <a:pt x="354" y="21600"/>
                    </a:cubicBezTo>
                    <a:cubicBezTo>
                      <a:pt x="235" y="21600"/>
                      <a:pt x="117" y="21599"/>
                      <a:pt x="-1" y="21597"/>
                    </a:cubicBezTo>
                    <a:lnTo>
                      <a:pt x="354" y="0"/>
                    </a:lnTo>
                    <a:close/>
                  </a:path>
                </a:pathLst>
              </a:custGeom>
              <a:noFill/>
              <a:ln w="1">
                <a:solidFill>
                  <a:srgbClr val="E62E00"/>
                </a:solidFill>
                <a:prstDash val="solid"/>
                <a:round/>
                <a:headEnd/>
                <a:tailEnd/>
              </a:ln>
            </p:spPr>
            <p:txBody>
              <a:bodyPr/>
              <a:lstStyle/>
              <a:p>
                <a:endParaRPr lang="en-US"/>
              </a:p>
            </p:txBody>
          </p:sp>
          <p:sp>
            <p:nvSpPr>
              <p:cNvPr id="214" name="Arc 122"/>
              <p:cNvSpPr>
                <a:spLocks/>
              </p:cNvSpPr>
              <p:nvPr/>
            </p:nvSpPr>
            <p:spPr bwMode="auto">
              <a:xfrm>
                <a:off x="2406" y="1442"/>
                <a:ext cx="18"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245" y="43197"/>
                    </a:moveTo>
                    <a:cubicBezTo>
                      <a:pt x="9456" y="43003"/>
                      <a:pt x="0" y="33391"/>
                      <a:pt x="0" y="21600"/>
                    </a:cubicBezTo>
                    <a:cubicBezTo>
                      <a:pt x="0" y="9670"/>
                      <a:pt x="9670" y="0"/>
                      <a:pt x="21600" y="0"/>
                    </a:cubicBezTo>
                    <a:cubicBezTo>
                      <a:pt x="33529" y="0"/>
                      <a:pt x="43200" y="9670"/>
                      <a:pt x="43200" y="21600"/>
                    </a:cubicBezTo>
                    <a:cubicBezTo>
                      <a:pt x="43200" y="33391"/>
                      <a:pt x="33743" y="43003"/>
                      <a:pt x="21954" y="43197"/>
                    </a:cubicBezTo>
                  </a:path>
                  <a:path w="43200" h="43197" stroke="0" extrusionOk="0">
                    <a:moveTo>
                      <a:pt x="21245" y="43197"/>
                    </a:moveTo>
                    <a:cubicBezTo>
                      <a:pt x="9456" y="43003"/>
                      <a:pt x="0" y="33391"/>
                      <a:pt x="0" y="21600"/>
                    </a:cubicBezTo>
                    <a:cubicBezTo>
                      <a:pt x="0" y="9670"/>
                      <a:pt x="9670" y="0"/>
                      <a:pt x="21600" y="0"/>
                    </a:cubicBezTo>
                    <a:cubicBezTo>
                      <a:pt x="33529" y="0"/>
                      <a:pt x="43200" y="9670"/>
                      <a:pt x="43200" y="21600"/>
                    </a:cubicBezTo>
                    <a:cubicBezTo>
                      <a:pt x="43200" y="33391"/>
                      <a:pt x="33743" y="43003"/>
                      <a:pt x="21954" y="43197"/>
                    </a:cubicBezTo>
                    <a:lnTo>
                      <a:pt x="21600" y="21600"/>
                    </a:lnTo>
                    <a:close/>
                  </a:path>
                </a:pathLst>
              </a:custGeom>
              <a:noFill/>
              <a:ln w="1">
                <a:solidFill>
                  <a:srgbClr val="E62E00"/>
                </a:solidFill>
                <a:prstDash val="solid"/>
                <a:round/>
                <a:headEnd/>
                <a:tailEnd/>
              </a:ln>
            </p:spPr>
            <p:txBody>
              <a:bodyPr/>
              <a:lstStyle/>
              <a:p>
                <a:endParaRPr lang="en-US"/>
              </a:p>
            </p:txBody>
          </p:sp>
          <p:sp>
            <p:nvSpPr>
              <p:cNvPr id="215" name="Arc 123"/>
              <p:cNvSpPr>
                <a:spLocks/>
              </p:cNvSpPr>
              <p:nvPr/>
            </p:nvSpPr>
            <p:spPr bwMode="auto">
              <a:xfrm>
                <a:off x="2400" y="1467"/>
                <a:ext cx="1" cy="11"/>
              </a:xfrm>
              <a:custGeom>
                <a:avLst/>
                <a:gdLst>
                  <a:gd name="T0" fmla="*/ 0 w 699"/>
                  <a:gd name="T1" fmla="*/ 0 h 21600"/>
                  <a:gd name="T2" fmla="*/ 0 w 699"/>
                  <a:gd name="T3" fmla="*/ 0 h 21600"/>
                  <a:gd name="T4" fmla="*/ 0 w 699"/>
                  <a:gd name="T5" fmla="*/ 0 h 21600"/>
                  <a:gd name="T6" fmla="*/ 0 60000 65536"/>
                  <a:gd name="T7" fmla="*/ 0 60000 65536"/>
                  <a:gd name="T8" fmla="*/ 0 60000 65536"/>
                  <a:gd name="T9" fmla="*/ 0 w 699"/>
                  <a:gd name="T10" fmla="*/ 0 h 21600"/>
                  <a:gd name="T11" fmla="*/ 699 w 699"/>
                  <a:gd name="T12" fmla="*/ 21600 h 21600"/>
                </a:gdLst>
                <a:ahLst/>
                <a:cxnLst>
                  <a:cxn ang="T6">
                    <a:pos x="T0" y="T1"/>
                  </a:cxn>
                  <a:cxn ang="T7">
                    <a:pos x="T2" y="T3"/>
                  </a:cxn>
                  <a:cxn ang="T8">
                    <a:pos x="T4" y="T5"/>
                  </a:cxn>
                </a:cxnLst>
                <a:rect l="T9" t="T10" r="T11" b="T12"/>
                <a:pathLst>
                  <a:path w="699" h="21600" fill="none" extrusionOk="0">
                    <a:moveTo>
                      <a:pt x="699" y="21597"/>
                    </a:moveTo>
                    <a:cubicBezTo>
                      <a:pt x="588" y="21599"/>
                      <a:pt x="478" y="21599"/>
                      <a:pt x="368" y="21600"/>
                    </a:cubicBezTo>
                    <a:cubicBezTo>
                      <a:pt x="245" y="21600"/>
                      <a:pt x="122" y="21598"/>
                      <a:pt x="0" y="21596"/>
                    </a:cubicBezTo>
                  </a:path>
                  <a:path w="699" h="21600" stroke="0" extrusionOk="0">
                    <a:moveTo>
                      <a:pt x="699" y="21597"/>
                    </a:moveTo>
                    <a:cubicBezTo>
                      <a:pt x="588" y="21599"/>
                      <a:pt x="478" y="21599"/>
                      <a:pt x="368" y="21600"/>
                    </a:cubicBezTo>
                    <a:cubicBezTo>
                      <a:pt x="245" y="21600"/>
                      <a:pt x="122" y="21598"/>
                      <a:pt x="0" y="21596"/>
                    </a:cubicBezTo>
                    <a:lnTo>
                      <a:pt x="368" y="0"/>
                    </a:lnTo>
                    <a:close/>
                  </a:path>
                </a:pathLst>
              </a:custGeom>
              <a:noFill/>
              <a:ln w="1">
                <a:solidFill>
                  <a:srgbClr val="E62E00"/>
                </a:solidFill>
                <a:prstDash val="solid"/>
                <a:round/>
                <a:headEnd/>
                <a:tailEnd/>
              </a:ln>
            </p:spPr>
            <p:txBody>
              <a:bodyPr/>
              <a:lstStyle/>
              <a:p>
                <a:endParaRPr lang="en-US"/>
              </a:p>
            </p:txBody>
          </p:sp>
          <p:sp>
            <p:nvSpPr>
              <p:cNvPr id="216" name="Arc 124"/>
              <p:cNvSpPr>
                <a:spLocks/>
              </p:cNvSpPr>
              <p:nvPr/>
            </p:nvSpPr>
            <p:spPr bwMode="auto">
              <a:xfrm>
                <a:off x="2390" y="1456"/>
                <a:ext cx="19"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232" y="43196"/>
                    </a:moveTo>
                    <a:cubicBezTo>
                      <a:pt x="9447" y="42996"/>
                      <a:pt x="0" y="33385"/>
                      <a:pt x="0" y="21600"/>
                    </a:cubicBezTo>
                    <a:cubicBezTo>
                      <a:pt x="0" y="9670"/>
                      <a:pt x="9670" y="0"/>
                      <a:pt x="21600" y="0"/>
                    </a:cubicBezTo>
                    <a:cubicBezTo>
                      <a:pt x="33529" y="0"/>
                      <a:pt x="43200" y="9670"/>
                      <a:pt x="43200" y="21600"/>
                    </a:cubicBezTo>
                    <a:cubicBezTo>
                      <a:pt x="43200" y="33400"/>
                      <a:pt x="33729" y="43016"/>
                      <a:pt x="21931" y="43197"/>
                    </a:cubicBezTo>
                  </a:path>
                  <a:path w="43200" h="43197" stroke="0" extrusionOk="0">
                    <a:moveTo>
                      <a:pt x="21232" y="43196"/>
                    </a:moveTo>
                    <a:cubicBezTo>
                      <a:pt x="9447" y="42996"/>
                      <a:pt x="0" y="33385"/>
                      <a:pt x="0" y="21600"/>
                    </a:cubicBezTo>
                    <a:cubicBezTo>
                      <a:pt x="0" y="9670"/>
                      <a:pt x="9670" y="0"/>
                      <a:pt x="21600" y="0"/>
                    </a:cubicBezTo>
                    <a:cubicBezTo>
                      <a:pt x="33529" y="0"/>
                      <a:pt x="43200" y="9670"/>
                      <a:pt x="43200" y="21600"/>
                    </a:cubicBezTo>
                    <a:cubicBezTo>
                      <a:pt x="43200" y="33400"/>
                      <a:pt x="33729" y="43016"/>
                      <a:pt x="21931" y="43197"/>
                    </a:cubicBezTo>
                    <a:lnTo>
                      <a:pt x="21600" y="21600"/>
                    </a:lnTo>
                    <a:close/>
                  </a:path>
                </a:pathLst>
              </a:custGeom>
              <a:noFill/>
              <a:ln w="1">
                <a:solidFill>
                  <a:srgbClr val="E62E00"/>
                </a:solidFill>
                <a:prstDash val="solid"/>
                <a:round/>
                <a:headEnd/>
                <a:tailEnd/>
              </a:ln>
            </p:spPr>
            <p:txBody>
              <a:bodyPr/>
              <a:lstStyle/>
              <a:p>
                <a:endParaRPr lang="en-US"/>
              </a:p>
            </p:txBody>
          </p:sp>
          <p:sp>
            <p:nvSpPr>
              <p:cNvPr id="217" name="Arc 125"/>
              <p:cNvSpPr>
                <a:spLocks/>
              </p:cNvSpPr>
              <p:nvPr/>
            </p:nvSpPr>
            <p:spPr bwMode="auto">
              <a:xfrm>
                <a:off x="2415" y="1438"/>
                <a:ext cx="1" cy="11"/>
              </a:xfrm>
              <a:custGeom>
                <a:avLst/>
                <a:gdLst>
                  <a:gd name="T0" fmla="*/ 0 w 714"/>
                  <a:gd name="T1" fmla="*/ 0 h 21600"/>
                  <a:gd name="T2" fmla="*/ 0 w 714"/>
                  <a:gd name="T3" fmla="*/ 0 h 21600"/>
                  <a:gd name="T4" fmla="*/ 0 w 714"/>
                  <a:gd name="T5" fmla="*/ 0 h 21600"/>
                  <a:gd name="T6" fmla="*/ 0 60000 65536"/>
                  <a:gd name="T7" fmla="*/ 0 60000 65536"/>
                  <a:gd name="T8" fmla="*/ 0 60000 65536"/>
                  <a:gd name="T9" fmla="*/ 0 w 714"/>
                  <a:gd name="T10" fmla="*/ 0 h 21600"/>
                  <a:gd name="T11" fmla="*/ 714 w 714"/>
                  <a:gd name="T12" fmla="*/ 21600 h 21600"/>
                </a:gdLst>
                <a:ahLst/>
                <a:cxnLst>
                  <a:cxn ang="T6">
                    <a:pos x="T0" y="T1"/>
                  </a:cxn>
                  <a:cxn ang="T7">
                    <a:pos x="T2" y="T3"/>
                  </a:cxn>
                  <a:cxn ang="T8">
                    <a:pos x="T4" y="T5"/>
                  </a:cxn>
                </a:cxnLst>
                <a:rect l="T9" t="T10" r="T11" b="T12"/>
                <a:pathLst>
                  <a:path w="714" h="21600" fill="none" extrusionOk="0">
                    <a:moveTo>
                      <a:pt x="714" y="21597"/>
                    </a:moveTo>
                    <a:cubicBezTo>
                      <a:pt x="595" y="21599"/>
                      <a:pt x="476" y="21599"/>
                      <a:pt x="357" y="21600"/>
                    </a:cubicBezTo>
                    <a:cubicBezTo>
                      <a:pt x="237" y="21600"/>
                      <a:pt x="118" y="21599"/>
                      <a:pt x="-1" y="21597"/>
                    </a:cubicBezTo>
                  </a:path>
                  <a:path w="714" h="21600" stroke="0" extrusionOk="0">
                    <a:moveTo>
                      <a:pt x="714" y="21597"/>
                    </a:moveTo>
                    <a:cubicBezTo>
                      <a:pt x="595" y="21599"/>
                      <a:pt x="476" y="21599"/>
                      <a:pt x="357" y="21600"/>
                    </a:cubicBezTo>
                    <a:cubicBezTo>
                      <a:pt x="237" y="21600"/>
                      <a:pt x="118" y="21599"/>
                      <a:pt x="-1" y="21597"/>
                    </a:cubicBezTo>
                    <a:lnTo>
                      <a:pt x="357" y="0"/>
                    </a:lnTo>
                    <a:close/>
                  </a:path>
                </a:pathLst>
              </a:custGeom>
              <a:noFill/>
              <a:ln w="1">
                <a:solidFill>
                  <a:srgbClr val="E62E00"/>
                </a:solidFill>
                <a:prstDash val="solid"/>
                <a:round/>
                <a:headEnd/>
                <a:tailEnd/>
              </a:ln>
            </p:spPr>
            <p:txBody>
              <a:bodyPr/>
              <a:lstStyle/>
              <a:p>
                <a:endParaRPr lang="en-US"/>
              </a:p>
            </p:txBody>
          </p:sp>
          <p:sp>
            <p:nvSpPr>
              <p:cNvPr id="218" name="Arc 126"/>
              <p:cNvSpPr>
                <a:spLocks/>
              </p:cNvSpPr>
              <p:nvPr/>
            </p:nvSpPr>
            <p:spPr bwMode="auto">
              <a:xfrm>
                <a:off x="2406" y="1427"/>
                <a:ext cx="18"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242" y="43197"/>
                    </a:moveTo>
                    <a:cubicBezTo>
                      <a:pt x="9454" y="43002"/>
                      <a:pt x="0" y="33390"/>
                      <a:pt x="0" y="21600"/>
                    </a:cubicBezTo>
                    <a:cubicBezTo>
                      <a:pt x="0" y="9670"/>
                      <a:pt x="9670" y="0"/>
                      <a:pt x="21600" y="0"/>
                    </a:cubicBezTo>
                    <a:cubicBezTo>
                      <a:pt x="33529" y="0"/>
                      <a:pt x="43200" y="9670"/>
                      <a:pt x="43200" y="21600"/>
                    </a:cubicBezTo>
                    <a:cubicBezTo>
                      <a:pt x="43200" y="33390"/>
                      <a:pt x="33745" y="43002"/>
                      <a:pt x="21957" y="43197"/>
                    </a:cubicBezTo>
                  </a:path>
                  <a:path w="43200" h="43197" stroke="0" extrusionOk="0">
                    <a:moveTo>
                      <a:pt x="21242" y="43197"/>
                    </a:moveTo>
                    <a:cubicBezTo>
                      <a:pt x="9454" y="43002"/>
                      <a:pt x="0" y="33390"/>
                      <a:pt x="0" y="21600"/>
                    </a:cubicBezTo>
                    <a:cubicBezTo>
                      <a:pt x="0" y="9670"/>
                      <a:pt x="9670" y="0"/>
                      <a:pt x="21600" y="0"/>
                    </a:cubicBezTo>
                    <a:cubicBezTo>
                      <a:pt x="33529" y="0"/>
                      <a:pt x="43200" y="9670"/>
                      <a:pt x="43200" y="21600"/>
                    </a:cubicBezTo>
                    <a:cubicBezTo>
                      <a:pt x="43200" y="33390"/>
                      <a:pt x="33745" y="43002"/>
                      <a:pt x="21957" y="43197"/>
                    </a:cubicBezTo>
                    <a:lnTo>
                      <a:pt x="21600" y="21600"/>
                    </a:lnTo>
                    <a:close/>
                  </a:path>
                </a:pathLst>
              </a:custGeom>
              <a:noFill/>
              <a:ln w="1">
                <a:solidFill>
                  <a:srgbClr val="E62E00"/>
                </a:solidFill>
                <a:prstDash val="solid"/>
                <a:round/>
                <a:headEnd/>
                <a:tailEnd/>
              </a:ln>
            </p:spPr>
            <p:txBody>
              <a:bodyPr/>
              <a:lstStyle/>
              <a:p>
                <a:endParaRPr lang="en-US"/>
              </a:p>
            </p:txBody>
          </p:sp>
          <p:sp>
            <p:nvSpPr>
              <p:cNvPr id="219" name="Arc 127"/>
              <p:cNvSpPr>
                <a:spLocks/>
              </p:cNvSpPr>
              <p:nvPr/>
            </p:nvSpPr>
            <p:spPr bwMode="auto">
              <a:xfrm>
                <a:off x="2291" y="1515"/>
                <a:ext cx="1" cy="11"/>
              </a:xfrm>
              <a:custGeom>
                <a:avLst/>
                <a:gdLst>
                  <a:gd name="T0" fmla="*/ 0 w 676"/>
                  <a:gd name="T1" fmla="*/ 0 h 21600"/>
                  <a:gd name="T2" fmla="*/ 0 w 676"/>
                  <a:gd name="T3" fmla="*/ 0 h 21600"/>
                  <a:gd name="T4" fmla="*/ 0 w 676"/>
                  <a:gd name="T5" fmla="*/ 0 h 21600"/>
                  <a:gd name="T6" fmla="*/ 0 60000 65536"/>
                  <a:gd name="T7" fmla="*/ 0 60000 65536"/>
                  <a:gd name="T8" fmla="*/ 0 60000 65536"/>
                  <a:gd name="T9" fmla="*/ 0 w 676"/>
                  <a:gd name="T10" fmla="*/ 0 h 21600"/>
                  <a:gd name="T11" fmla="*/ 676 w 676"/>
                  <a:gd name="T12" fmla="*/ 21600 h 21600"/>
                </a:gdLst>
                <a:ahLst/>
                <a:cxnLst>
                  <a:cxn ang="T6">
                    <a:pos x="T0" y="T1"/>
                  </a:cxn>
                  <a:cxn ang="T7">
                    <a:pos x="T2" y="T3"/>
                  </a:cxn>
                  <a:cxn ang="T8">
                    <a:pos x="T4" y="T5"/>
                  </a:cxn>
                </a:cxnLst>
                <a:rect l="T9" t="T10" r="T11" b="T12"/>
                <a:pathLst>
                  <a:path w="676" h="21600" fill="none" extrusionOk="0">
                    <a:moveTo>
                      <a:pt x="676" y="21597"/>
                    </a:moveTo>
                    <a:cubicBezTo>
                      <a:pt x="563" y="21599"/>
                      <a:pt x="450" y="21599"/>
                      <a:pt x="338" y="21600"/>
                    </a:cubicBezTo>
                    <a:cubicBezTo>
                      <a:pt x="225" y="21600"/>
                      <a:pt x="112" y="21599"/>
                      <a:pt x="-1" y="21597"/>
                    </a:cubicBezTo>
                  </a:path>
                  <a:path w="676" h="21600" stroke="0" extrusionOk="0">
                    <a:moveTo>
                      <a:pt x="676" y="21597"/>
                    </a:moveTo>
                    <a:cubicBezTo>
                      <a:pt x="563" y="21599"/>
                      <a:pt x="450" y="21599"/>
                      <a:pt x="338" y="21600"/>
                    </a:cubicBezTo>
                    <a:cubicBezTo>
                      <a:pt x="225" y="21600"/>
                      <a:pt x="112" y="21599"/>
                      <a:pt x="-1" y="21597"/>
                    </a:cubicBezTo>
                    <a:lnTo>
                      <a:pt x="338" y="0"/>
                    </a:lnTo>
                    <a:close/>
                  </a:path>
                </a:pathLst>
              </a:custGeom>
              <a:noFill/>
              <a:ln w="1">
                <a:solidFill>
                  <a:srgbClr val="E62E00"/>
                </a:solidFill>
                <a:prstDash val="solid"/>
                <a:round/>
                <a:headEnd/>
                <a:tailEnd/>
              </a:ln>
            </p:spPr>
            <p:txBody>
              <a:bodyPr/>
              <a:lstStyle/>
              <a:p>
                <a:endParaRPr lang="en-US"/>
              </a:p>
            </p:txBody>
          </p:sp>
          <p:sp>
            <p:nvSpPr>
              <p:cNvPr id="220" name="Arc 128"/>
              <p:cNvSpPr>
                <a:spLocks/>
              </p:cNvSpPr>
              <p:nvPr/>
            </p:nvSpPr>
            <p:spPr bwMode="auto">
              <a:xfrm>
                <a:off x="2282" y="1504"/>
                <a:ext cx="18"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261" y="43197"/>
                    </a:moveTo>
                    <a:cubicBezTo>
                      <a:pt x="9465" y="43012"/>
                      <a:pt x="0" y="33397"/>
                      <a:pt x="0" y="21600"/>
                    </a:cubicBezTo>
                    <a:cubicBezTo>
                      <a:pt x="0" y="9670"/>
                      <a:pt x="9670" y="0"/>
                      <a:pt x="21600" y="0"/>
                    </a:cubicBezTo>
                    <a:cubicBezTo>
                      <a:pt x="33529" y="0"/>
                      <a:pt x="43200" y="9670"/>
                      <a:pt x="43200" y="21600"/>
                    </a:cubicBezTo>
                    <a:cubicBezTo>
                      <a:pt x="43200" y="33397"/>
                      <a:pt x="33734" y="43012"/>
                      <a:pt x="21938" y="43197"/>
                    </a:cubicBezTo>
                  </a:path>
                  <a:path w="43200" h="43197" stroke="0" extrusionOk="0">
                    <a:moveTo>
                      <a:pt x="21261" y="43197"/>
                    </a:moveTo>
                    <a:cubicBezTo>
                      <a:pt x="9465" y="43012"/>
                      <a:pt x="0" y="33397"/>
                      <a:pt x="0" y="21600"/>
                    </a:cubicBezTo>
                    <a:cubicBezTo>
                      <a:pt x="0" y="9670"/>
                      <a:pt x="9670" y="0"/>
                      <a:pt x="21600" y="0"/>
                    </a:cubicBezTo>
                    <a:cubicBezTo>
                      <a:pt x="33529" y="0"/>
                      <a:pt x="43200" y="9670"/>
                      <a:pt x="43200" y="21600"/>
                    </a:cubicBezTo>
                    <a:cubicBezTo>
                      <a:pt x="43200" y="33397"/>
                      <a:pt x="33734" y="43012"/>
                      <a:pt x="21938" y="43197"/>
                    </a:cubicBezTo>
                    <a:lnTo>
                      <a:pt x="21600" y="21600"/>
                    </a:lnTo>
                    <a:close/>
                  </a:path>
                </a:pathLst>
              </a:custGeom>
              <a:noFill/>
              <a:ln w="1">
                <a:solidFill>
                  <a:srgbClr val="E62E00"/>
                </a:solidFill>
                <a:prstDash val="solid"/>
                <a:round/>
                <a:headEnd/>
                <a:tailEnd/>
              </a:ln>
            </p:spPr>
            <p:txBody>
              <a:bodyPr/>
              <a:lstStyle/>
              <a:p>
                <a:endParaRPr lang="en-US"/>
              </a:p>
            </p:txBody>
          </p:sp>
          <p:sp>
            <p:nvSpPr>
              <p:cNvPr id="221" name="Arc 129"/>
              <p:cNvSpPr>
                <a:spLocks/>
              </p:cNvSpPr>
              <p:nvPr/>
            </p:nvSpPr>
            <p:spPr bwMode="auto">
              <a:xfrm>
                <a:off x="2276" y="1515"/>
                <a:ext cx="1" cy="11"/>
              </a:xfrm>
              <a:custGeom>
                <a:avLst/>
                <a:gdLst>
                  <a:gd name="T0" fmla="*/ 0 w 676"/>
                  <a:gd name="T1" fmla="*/ 0 h 21600"/>
                  <a:gd name="T2" fmla="*/ 0 w 676"/>
                  <a:gd name="T3" fmla="*/ 0 h 21600"/>
                  <a:gd name="T4" fmla="*/ 0 w 676"/>
                  <a:gd name="T5" fmla="*/ 0 h 21600"/>
                  <a:gd name="T6" fmla="*/ 0 60000 65536"/>
                  <a:gd name="T7" fmla="*/ 0 60000 65536"/>
                  <a:gd name="T8" fmla="*/ 0 60000 65536"/>
                  <a:gd name="T9" fmla="*/ 0 w 676"/>
                  <a:gd name="T10" fmla="*/ 0 h 21600"/>
                  <a:gd name="T11" fmla="*/ 676 w 676"/>
                  <a:gd name="T12" fmla="*/ 21600 h 21600"/>
                </a:gdLst>
                <a:ahLst/>
                <a:cxnLst>
                  <a:cxn ang="T6">
                    <a:pos x="T0" y="T1"/>
                  </a:cxn>
                  <a:cxn ang="T7">
                    <a:pos x="T2" y="T3"/>
                  </a:cxn>
                  <a:cxn ang="T8">
                    <a:pos x="T4" y="T5"/>
                  </a:cxn>
                </a:cxnLst>
                <a:rect l="T9" t="T10" r="T11" b="T12"/>
                <a:pathLst>
                  <a:path w="676" h="21600" fill="none" extrusionOk="0">
                    <a:moveTo>
                      <a:pt x="675" y="21597"/>
                    </a:moveTo>
                    <a:cubicBezTo>
                      <a:pt x="569" y="21599"/>
                      <a:pt x="462" y="21599"/>
                      <a:pt x="356" y="21600"/>
                    </a:cubicBezTo>
                    <a:cubicBezTo>
                      <a:pt x="237" y="21600"/>
                      <a:pt x="118" y="21599"/>
                      <a:pt x="-1" y="21597"/>
                    </a:cubicBezTo>
                  </a:path>
                  <a:path w="676" h="21600" stroke="0" extrusionOk="0">
                    <a:moveTo>
                      <a:pt x="675" y="21597"/>
                    </a:moveTo>
                    <a:cubicBezTo>
                      <a:pt x="569" y="21599"/>
                      <a:pt x="462" y="21599"/>
                      <a:pt x="356" y="21600"/>
                    </a:cubicBezTo>
                    <a:cubicBezTo>
                      <a:pt x="237" y="21600"/>
                      <a:pt x="118" y="21599"/>
                      <a:pt x="-1" y="21597"/>
                    </a:cubicBezTo>
                    <a:lnTo>
                      <a:pt x="356" y="0"/>
                    </a:lnTo>
                    <a:close/>
                  </a:path>
                </a:pathLst>
              </a:custGeom>
              <a:noFill/>
              <a:ln w="1">
                <a:solidFill>
                  <a:srgbClr val="E62E00"/>
                </a:solidFill>
                <a:prstDash val="solid"/>
                <a:round/>
                <a:headEnd/>
                <a:tailEnd/>
              </a:ln>
            </p:spPr>
            <p:txBody>
              <a:bodyPr/>
              <a:lstStyle/>
              <a:p>
                <a:endParaRPr lang="en-US"/>
              </a:p>
            </p:txBody>
          </p:sp>
          <p:sp>
            <p:nvSpPr>
              <p:cNvPr id="222" name="Arc 130"/>
              <p:cNvSpPr>
                <a:spLocks/>
              </p:cNvSpPr>
              <p:nvPr/>
            </p:nvSpPr>
            <p:spPr bwMode="auto">
              <a:xfrm>
                <a:off x="2266" y="1504"/>
                <a:ext cx="19" cy="22"/>
              </a:xfrm>
              <a:custGeom>
                <a:avLst/>
                <a:gdLst>
                  <a:gd name="T0" fmla="*/ 0 w 43200"/>
                  <a:gd name="T1" fmla="*/ 0 h 43198"/>
                  <a:gd name="T2" fmla="*/ 0 w 43200"/>
                  <a:gd name="T3" fmla="*/ 0 h 43198"/>
                  <a:gd name="T4" fmla="*/ 0 w 43200"/>
                  <a:gd name="T5" fmla="*/ 0 h 43198"/>
                  <a:gd name="T6" fmla="*/ 0 60000 65536"/>
                  <a:gd name="T7" fmla="*/ 0 60000 65536"/>
                  <a:gd name="T8" fmla="*/ 0 60000 65536"/>
                  <a:gd name="T9" fmla="*/ 0 w 43200"/>
                  <a:gd name="T10" fmla="*/ 0 h 43198"/>
                  <a:gd name="T11" fmla="*/ 43200 w 43200"/>
                  <a:gd name="T12" fmla="*/ 43198 h 43198"/>
                </a:gdLst>
                <a:ahLst/>
                <a:cxnLst>
                  <a:cxn ang="T6">
                    <a:pos x="T0" y="T1"/>
                  </a:cxn>
                  <a:cxn ang="T7">
                    <a:pos x="T2" y="T3"/>
                  </a:cxn>
                  <a:cxn ang="T8">
                    <a:pos x="T4" y="T5"/>
                  </a:cxn>
                </a:cxnLst>
                <a:rect l="T9" t="T10" r="T11" b="T12"/>
                <a:pathLst>
                  <a:path w="43200" h="43198" fill="none" extrusionOk="0">
                    <a:moveTo>
                      <a:pt x="21243" y="43197"/>
                    </a:moveTo>
                    <a:cubicBezTo>
                      <a:pt x="9455" y="43002"/>
                      <a:pt x="0" y="33390"/>
                      <a:pt x="0" y="21600"/>
                    </a:cubicBezTo>
                    <a:cubicBezTo>
                      <a:pt x="0" y="9670"/>
                      <a:pt x="9670" y="0"/>
                      <a:pt x="21600" y="0"/>
                    </a:cubicBezTo>
                    <a:cubicBezTo>
                      <a:pt x="33529" y="0"/>
                      <a:pt x="43200" y="9670"/>
                      <a:pt x="43200" y="21600"/>
                    </a:cubicBezTo>
                    <a:cubicBezTo>
                      <a:pt x="43200" y="33404"/>
                      <a:pt x="33723" y="43022"/>
                      <a:pt x="21919" y="43197"/>
                    </a:cubicBezTo>
                  </a:path>
                  <a:path w="43200" h="43198" stroke="0" extrusionOk="0">
                    <a:moveTo>
                      <a:pt x="21243" y="43197"/>
                    </a:moveTo>
                    <a:cubicBezTo>
                      <a:pt x="9455" y="43002"/>
                      <a:pt x="0" y="33390"/>
                      <a:pt x="0" y="21600"/>
                    </a:cubicBezTo>
                    <a:cubicBezTo>
                      <a:pt x="0" y="9670"/>
                      <a:pt x="9670" y="0"/>
                      <a:pt x="21600" y="0"/>
                    </a:cubicBezTo>
                    <a:cubicBezTo>
                      <a:pt x="33529" y="0"/>
                      <a:pt x="43200" y="9670"/>
                      <a:pt x="43200" y="21600"/>
                    </a:cubicBezTo>
                    <a:cubicBezTo>
                      <a:pt x="43200" y="33404"/>
                      <a:pt x="33723" y="43022"/>
                      <a:pt x="21919" y="43197"/>
                    </a:cubicBezTo>
                    <a:lnTo>
                      <a:pt x="21600" y="21600"/>
                    </a:lnTo>
                    <a:close/>
                  </a:path>
                </a:pathLst>
              </a:custGeom>
              <a:noFill/>
              <a:ln w="1">
                <a:solidFill>
                  <a:srgbClr val="E62E00"/>
                </a:solidFill>
                <a:prstDash val="solid"/>
                <a:round/>
                <a:headEnd/>
                <a:tailEnd/>
              </a:ln>
            </p:spPr>
            <p:txBody>
              <a:bodyPr/>
              <a:lstStyle/>
              <a:p>
                <a:endParaRPr lang="en-US"/>
              </a:p>
            </p:txBody>
          </p:sp>
          <p:sp>
            <p:nvSpPr>
              <p:cNvPr id="223" name="Arc 131"/>
              <p:cNvSpPr>
                <a:spLocks/>
              </p:cNvSpPr>
              <p:nvPr/>
            </p:nvSpPr>
            <p:spPr bwMode="auto">
              <a:xfrm>
                <a:off x="2338" y="1489"/>
                <a:ext cx="1" cy="11"/>
              </a:xfrm>
              <a:custGeom>
                <a:avLst/>
                <a:gdLst>
                  <a:gd name="T0" fmla="*/ 0 w 688"/>
                  <a:gd name="T1" fmla="*/ 0 h 21600"/>
                  <a:gd name="T2" fmla="*/ 0 w 688"/>
                  <a:gd name="T3" fmla="*/ 0 h 21600"/>
                  <a:gd name="T4" fmla="*/ 0 w 688"/>
                  <a:gd name="T5" fmla="*/ 0 h 21600"/>
                  <a:gd name="T6" fmla="*/ 0 60000 65536"/>
                  <a:gd name="T7" fmla="*/ 0 60000 65536"/>
                  <a:gd name="T8" fmla="*/ 0 60000 65536"/>
                  <a:gd name="T9" fmla="*/ 0 w 688"/>
                  <a:gd name="T10" fmla="*/ 0 h 21600"/>
                  <a:gd name="T11" fmla="*/ 688 w 688"/>
                  <a:gd name="T12" fmla="*/ 21600 h 21600"/>
                </a:gdLst>
                <a:ahLst/>
                <a:cxnLst>
                  <a:cxn ang="T6">
                    <a:pos x="T0" y="T1"/>
                  </a:cxn>
                  <a:cxn ang="T7">
                    <a:pos x="T2" y="T3"/>
                  </a:cxn>
                  <a:cxn ang="T8">
                    <a:pos x="T4" y="T5"/>
                  </a:cxn>
                </a:cxnLst>
                <a:rect l="T9" t="T10" r="T11" b="T12"/>
                <a:pathLst>
                  <a:path w="688" h="21600" fill="none" extrusionOk="0">
                    <a:moveTo>
                      <a:pt x="687" y="21597"/>
                    </a:moveTo>
                    <a:cubicBezTo>
                      <a:pt x="579" y="21599"/>
                      <a:pt x="470" y="21599"/>
                      <a:pt x="362" y="21600"/>
                    </a:cubicBezTo>
                    <a:cubicBezTo>
                      <a:pt x="241" y="21600"/>
                      <a:pt x="120" y="21598"/>
                      <a:pt x="0" y="21596"/>
                    </a:cubicBezTo>
                  </a:path>
                  <a:path w="688" h="21600" stroke="0" extrusionOk="0">
                    <a:moveTo>
                      <a:pt x="687" y="21597"/>
                    </a:moveTo>
                    <a:cubicBezTo>
                      <a:pt x="579" y="21599"/>
                      <a:pt x="470" y="21599"/>
                      <a:pt x="362" y="21600"/>
                    </a:cubicBezTo>
                    <a:cubicBezTo>
                      <a:pt x="241" y="21600"/>
                      <a:pt x="120" y="21598"/>
                      <a:pt x="0" y="21596"/>
                    </a:cubicBezTo>
                    <a:lnTo>
                      <a:pt x="362" y="0"/>
                    </a:lnTo>
                    <a:close/>
                  </a:path>
                </a:pathLst>
              </a:custGeom>
              <a:noFill/>
              <a:ln w="1">
                <a:solidFill>
                  <a:srgbClr val="E62E00"/>
                </a:solidFill>
                <a:prstDash val="solid"/>
                <a:round/>
                <a:headEnd/>
                <a:tailEnd/>
              </a:ln>
            </p:spPr>
            <p:txBody>
              <a:bodyPr/>
              <a:lstStyle/>
              <a:p>
                <a:endParaRPr lang="en-US"/>
              </a:p>
            </p:txBody>
          </p:sp>
          <p:sp>
            <p:nvSpPr>
              <p:cNvPr id="224" name="Arc 132"/>
              <p:cNvSpPr>
                <a:spLocks/>
              </p:cNvSpPr>
              <p:nvPr/>
            </p:nvSpPr>
            <p:spPr bwMode="auto">
              <a:xfrm>
                <a:off x="2328" y="1478"/>
                <a:ext cx="19" cy="22"/>
              </a:xfrm>
              <a:custGeom>
                <a:avLst/>
                <a:gdLst>
                  <a:gd name="T0" fmla="*/ 0 w 43200"/>
                  <a:gd name="T1" fmla="*/ 0 h 43198"/>
                  <a:gd name="T2" fmla="*/ 0 w 43200"/>
                  <a:gd name="T3" fmla="*/ 0 h 43198"/>
                  <a:gd name="T4" fmla="*/ 0 w 43200"/>
                  <a:gd name="T5" fmla="*/ 0 h 43198"/>
                  <a:gd name="T6" fmla="*/ 0 60000 65536"/>
                  <a:gd name="T7" fmla="*/ 0 60000 65536"/>
                  <a:gd name="T8" fmla="*/ 0 60000 65536"/>
                  <a:gd name="T9" fmla="*/ 0 w 43200"/>
                  <a:gd name="T10" fmla="*/ 0 h 43198"/>
                  <a:gd name="T11" fmla="*/ 43200 w 43200"/>
                  <a:gd name="T12" fmla="*/ 43198 h 43198"/>
                </a:gdLst>
                <a:ahLst/>
                <a:cxnLst>
                  <a:cxn ang="T6">
                    <a:pos x="T0" y="T1"/>
                  </a:cxn>
                  <a:cxn ang="T7">
                    <a:pos x="T2" y="T3"/>
                  </a:cxn>
                  <a:cxn ang="T8">
                    <a:pos x="T4" y="T5"/>
                  </a:cxn>
                </a:cxnLst>
                <a:rect l="T9" t="T10" r="T11" b="T12"/>
                <a:pathLst>
                  <a:path w="43200" h="43198" fill="none" extrusionOk="0">
                    <a:moveTo>
                      <a:pt x="21238" y="43196"/>
                    </a:moveTo>
                    <a:cubicBezTo>
                      <a:pt x="9451" y="42999"/>
                      <a:pt x="0" y="33388"/>
                      <a:pt x="0" y="21600"/>
                    </a:cubicBezTo>
                    <a:cubicBezTo>
                      <a:pt x="0" y="9670"/>
                      <a:pt x="9670" y="0"/>
                      <a:pt x="21600" y="0"/>
                    </a:cubicBezTo>
                    <a:cubicBezTo>
                      <a:pt x="33529" y="0"/>
                      <a:pt x="43200" y="9670"/>
                      <a:pt x="43200" y="21600"/>
                    </a:cubicBezTo>
                    <a:cubicBezTo>
                      <a:pt x="43200" y="33402"/>
                      <a:pt x="33726" y="43019"/>
                      <a:pt x="21925" y="43197"/>
                    </a:cubicBezTo>
                  </a:path>
                  <a:path w="43200" h="43198" stroke="0" extrusionOk="0">
                    <a:moveTo>
                      <a:pt x="21238" y="43196"/>
                    </a:moveTo>
                    <a:cubicBezTo>
                      <a:pt x="9451" y="42999"/>
                      <a:pt x="0" y="33388"/>
                      <a:pt x="0" y="21600"/>
                    </a:cubicBezTo>
                    <a:cubicBezTo>
                      <a:pt x="0" y="9670"/>
                      <a:pt x="9670" y="0"/>
                      <a:pt x="21600" y="0"/>
                    </a:cubicBezTo>
                    <a:cubicBezTo>
                      <a:pt x="33529" y="0"/>
                      <a:pt x="43200" y="9670"/>
                      <a:pt x="43200" y="21600"/>
                    </a:cubicBezTo>
                    <a:cubicBezTo>
                      <a:pt x="43200" y="33402"/>
                      <a:pt x="33726" y="43019"/>
                      <a:pt x="21925" y="43197"/>
                    </a:cubicBezTo>
                    <a:lnTo>
                      <a:pt x="21600" y="21600"/>
                    </a:lnTo>
                    <a:close/>
                  </a:path>
                </a:pathLst>
              </a:custGeom>
              <a:noFill/>
              <a:ln w="1">
                <a:solidFill>
                  <a:srgbClr val="E62E00"/>
                </a:solidFill>
                <a:prstDash val="solid"/>
                <a:round/>
                <a:headEnd/>
                <a:tailEnd/>
              </a:ln>
            </p:spPr>
            <p:txBody>
              <a:bodyPr/>
              <a:lstStyle/>
              <a:p>
                <a:endParaRPr lang="en-US"/>
              </a:p>
            </p:txBody>
          </p:sp>
          <p:sp>
            <p:nvSpPr>
              <p:cNvPr id="225" name="Arc 133"/>
              <p:cNvSpPr>
                <a:spLocks/>
              </p:cNvSpPr>
              <p:nvPr/>
            </p:nvSpPr>
            <p:spPr bwMode="auto">
              <a:xfrm>
                <a:off x="2431" y="1438"/>
                <a:ext cx="1" cy="11"/>
              </a:xfrm>
              <a:custGeom>
                <a:avLst/>
                <a:gdLst>
                  <a:gd name="T0" fmla="*/ 0 w 713"/>
                  <a:gd name="T1" fmla="*/ 0 h 21600"/>
                  <a:gd name="T2" fmla="*/ 0 w 713"/>
                  <a:gd name="T3" fmla="*/ 0 h 21600"/>
                  <a:gd name="T4" fmla="*/ 0 w 713"/>
                  <a:gd name="T5" fmla="*/ 0 h 21600"/>
                  <a:gd name="T6" fmla="*/ 0 60000 65536"/>
                  <a:gd name="T7" fmla="*/ 0 60000 65536"/>
                  <a:gd name="T8" fmla="*/ 0 60000 65536"/>
                  <a:gd name="T9" fmla="*/ 0 w 713"/>
                  <a:gd name="T10" fmla="*/ 0 h 21600"/>
                  <a:gd name="T11" fmla="*/ 713 w 713"/>
                  <a:gd name="T12" fmla="*/ 21600 h 21600"/>
                </a:gdLst>
                <a:ahLst/>
                <a:cxnLst>
                  <a:cxn ang="T6">
                    <a:pos x="T0" y="T1"/>
                  </a:cxn>
                  <a:cxn ang="T7">
                    <a:pos x="T2" y="T3"/>
                  </a:cxn>
                  <a:cxn ang="T8">
                    <a:pos x="T4" y="T5"/>
                  </a:cxn>
                </a:cxnLst>
                <a:rect l="T9" t="T10" r="T11" b="T12"/>
                <a:pathLst>
                  <a:path w="713" h="21600" fill="none" extrusionOk="0">
                    <a:moveTo>
                      <a:pt x="713" y="21597"/>
                    </a:moveTo>
                    <a:cubicBezTo>
                      <a:pt x="600" y="21599"/>
                      <a:pt x="487" y="21599"/>
                      <a:pt x="375" y="21600"/>
                    </a:cubicBezTo>
                    <a:cubicBezTo>
                      <a:pt x="249" y="21600"/>
                      <a:pt x="124" y="21598"/>
                      <a:pt x="0" y="21596"/>
                    </a:cubicBezTo>
                  </a:path>
                  <a:path w="713" h="21600" stroke="0" extrusionOk="0">
                    <a:moveTo>
                      <a:pt x="713" y="21597"/>
                    </a:moveTo>
                    <a:cubicBezTo>
                      <a:pt x="600" y="21599"/>
                      <a:pt x="487" y="21599"/>
                      <a:pt x="375" y="21600"/>
                    </a:cubicBezTo>
                    <a:cubicBezTo>
                      <a:pt x="249" y="21600"/>
                      <a:pt x="124" y="21598"/>
                      <a:pt x="0" y="21596"/>
                    </a:cubicBezTo>
                    <a:lnTo>
                      <a:pt x="375" y="0"/>
                    </a:lnTo>
                    <a:close/>
                  </a:path>
                </a:pathLst>
              </a:custGeom>
              <a:noFill/>
              <a:ln w="1">
                <a:solidFill>
                  <a:srgbClr val="E62E00"/>
                </a:solidFill>
                <a:prstDash val="solid"/>
                <a:round/>
                <a:headEnd/>
                <a:tailEnd/>
              </a:ln>
            </p:spPr>
            <p:txBody>
              <a:bodyPr/>
              <a:lstStyle/>
              <a:p>
                <a:endParaRPr lang="en-US"/>
              </a:p>
            </p:txBody>
          </p:sp>
          <p:sp>
            <p:nvSpPr>
              <p:cNvPr id="226" name="Arc 134"/>
              <p:cNvSpPr>
                <a:spLocks/>
              </p:cNvSpPr>
              <p:nvPr/>
            </p:nvSpPr>
            <p:spPr bwMode="auto">
              <a:xfrm>
                <a:off x="2421" y="1427"/>
                <a:ext cx="19"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225" y="43196"/>
                    </a:moveTo>
                    <a:cubicBezTo>
                      <a:pt x="9443" y="42992"/>
                      <a:pt x="0" y="33383"/>
                      <a:pt x="0" y="21600"/>
                    </a:cubicBezTo>
                    <a:cubicBezTo>
                      <a:pt x="0" y="9670"/>
                      <a:pt x="9670" y="0"/>
                      <a:pt x="21600" y="0"/>
                    </a:cubicBezTo>
                    <a:cubicBezTo>
                      <a:pt x="33529" y="0"/>
                      <a:pt x="43200" y="9670"/>
                      <a:pt x="43200" y="21600"/>
                    </a:cubicBezTo>
                    <a:cubicBezTo>
                      <a:pt x="43200" y="33397"/>
                      <a:pt x="33734" y="43012"/>
                      <a:pt x="21938" y="43197"/>
                    </a:cubicBezTo>
                  </a:path>
                  <a:path w="43200" h="43197" stroke="0" extrusionOk="0">
                    <a:moveTo>
                      <a:pt x="21225" y="43196"/>
                    </a:moveTo>
                    <a:cubicBezTo>
                      <a:pt x="9443" y="42992"/>
                      <a:pt x="0" y="33383"/>
                      <a:pt x="0" y="21600"/>
                    </a:cubicBezTo>
                    <a:cubicBezTo>
                      <a:pt x="0" y="9670"/>
                      <a:pt x="9670" y="0"/>
                      <a:pt x="21600" y="0"/>
                    </a:cubicBezTo>
                    <a:cubicBezTo>
                      <a:pt x="33529" y="0"/>
                      <a:pt x="43200" y="9670"/>
                      <a:pt x="43200" y="21600"/>
                    </a:cubicBezTo>
                    <a:cubicBezTo>
                      <a:pt x="43200" y="33397"/>
                      <a:pt x="33734" y="43012"/>
                      <a:pt x="21938" y="43197"/>
                    </a:cubicBezTo>
                    <a:lnTo>
                      <a:pt x="21600" y="21600"/>
                    </a:lnTo>
                    <a:close/>
                  </a:path>
                </a:pathLst>
              </a:custGeom>
              <a:noFill/>
              <a:ln w="1">
                <a:solidFill>
                  <a:srgbClr val="E62E00"/>
                </a:solidFill>
                <a:prstDash val="solid"/>
                <a:round/>
                <a:headEnd/>
                <a:tailEnd/>
              </a:ln>
            </p:spPr>
            <p:txBody>
              <a:bodyPr/>
              <a:lstStyle/>
              <a:p>
                <a:endParaRPr lang="en-US"/>
              </a:p>
            </p:txBody>
          </p:sp>
          <p:sp>
            <p:nvSpPr>
              <p:cNvPr id="227" name="Arc 135"/>
              <p:cNvSpPr>
                <a:spLocks/>
              </p:cNvSpPr>
              <p:nvPr/>
            </p:nvSpPr>
            <p:spPr bwMode="auto">
              <a:xfrm>
                <a:off x="2400" y="1478"/>
                <a:ext cx="1" cy="11"/>
              </a:xfrm>
              <a:custGeom>
                <a:avLst/>
                <a:gdLst>
                  <a:gd name="T0" fmla="*/ 0 w 693"/>
                  <a:gd name="T1" fmla="*/ 0 h 21600"/>
                  <a:gd name="T2" fmla="*/ 0 w 693"/>
                  <a:gd name="T3" fmla="*/ 0 h 21600"/>
                  <a:gd name="T4" fmla="*/ 0 w 693"/>
                  <a:gd name="T5" fmla="*/ 0 h 21600"/>
                  <a:gd name="T6" fmla="*/ 0 60000 65536"/>
                  <a:gd name="T7" fmla="*/ 0 60000 65536"/>
                  <a:gd name="T8" fmla="*/ 0 60000 65536"/>
                  <a:gd name="T9" fmla="*/ 0 w 693"/>
                  <a:gd name="T10" fmla="*/ 0 h 21600"/>
                  <a:gd name="T11" fmla="*/ 693 w 693"/>
                  <a:gd name="T12" fmla="*/ 21600 h 21600"/>
                </a:gdLst>
                <a:ahLst/>
                <a:cxnLst>
                  <a:cxn ang="T6">
                    <a:pos x="T0" y="T1"/>
                  </a:cxn>
                  <a:cxn ang="T7">
                    <a:pos x="T2" y="T3"/>
                  </a:cxn>
                  <a:cxn ang="T8">
                    <a:pos x="T4" y="T5"/>
                  </a:cxn>
                </a:cxnLst>
                <a:rect l="T9" t="T10" r="T11" b="T12"/>
                <a:pathLst>
                  <a:path w="693" h="21600" fill="none" extrusionOk="0">
                    <a:moveTo>
                      <a:pt x="692" y="21597"/>
                    </a:moveTo>
                    <a:cubicBezTo>
                      <a:pt x="583" y="21599"/>
                      <a:pt x="474" y="21599"/>
                      <a:pt x="365" y="21600"/>
                    </a:cubicBezTo>
                    <a:cubicBezTo>
                      <a:pt x="243" y="21600"/>
                      <a:pt x="121" y="21598"/>
                      <a:pt x="0" y="21596"/>
                    </a:cubicBezTo>
                  </a:path>
                  <a:path w="693" h="21600" stroke="0" extrusionOk="0">
                    <a:moveTo>
                      <a:pt x="692" y="21597"/>
                    </a:moveTo>
                    <a:cubicBezTo>
                      <a:pt x="583" y="21599"/>
                      <a:pt x="474" y="21599"/>
                      <a:pt x="365" y="21600"/>
                    </a:cubicBezTo>
                    <a:cubicBezTo>
                      <a:pt x="243" y="21600"/>
                      <a:pt x="121" y="21598"/>
                      <a:pt x="0" y="21596"/>
                    </a:cubicBezTo>
                    <a:lnTo>
                      <a:pt x="365" y="0"/>
                    </a:lnTo>
                    <a:close/>
                  </a:path>
                </a:pathLst>
              </a:custGeom>
              <a:noFill/>
              <a:ln w="1">
                <a:solidFill>
                  <a:srgbClr val="E62E00"/>
                </a:solidFill>
                <a:prstDash val="solid"/>
                <a:round/>
                <a:headEnd/>
                <a:tailEnd/>
              </a:ln>
            </p:spPr>
            <p:txBody>
              <a:bodyPr/>
              <a:lstStyle/>
              <a:p>
                <a:endParaRPr lang="en-US"/>
              </a:p>
            </p:txBody>
          </p:sp>
          <p:sp>
            <p:nvSpPr>
              <p:cNvPr id="228" name="Arc 136"/>
              <p:cNvSpPr>
                <a:spLocks/>
              </p:cNvSpPr>
              <p:nvPr/>
            </p:nvSpPr>
            <p:spPr bwMode="auto">
              <a:xfrm>
                <a:off x="2390" y="1467"/>
                <a:ext cx="19" cy="22"/>
              </a:xfrm>
              <a:custGeom>
                <a:avLst/>
                <a:gdLst>
                  <a:gd name="T0" fmla="*/ 0 w 43200"/>
                  <a:gd name="T1" fmla="*/ 0 h 43198"/>
                  <a:gd name="T2" fmla="*/ 0 w 43200"/>
                  <a:gd name="T3" fmla="*/ 0 h 43198"/>
                  <a:gd name="T4" fmla="*/ 0 w 43200"/>
                  <a:gd name="T5" fmla="*/ 0 h 43198"/>
                  <a:gd name="T6" fmla="*/ 0 60000 65536"/>
                  <a:gd name="T7" fmla="*/ 0 60000 65536"/>
                  <a:gd name="T8" fmla="*/ 0 60000 65536"/>
                  <a:gd name="T9" fmla="*/ 0 w 43200"/>
                  <a:gd name="T10" fmla="*/ 0 h 43198"/>
                  <a:gd name="T11" fmla="*/ 43200 w 43200"/>
                  <a:gd name="T12" fmla="*/ 43198 h 43198"/>
                </a:gdLst>
                <a:ahLst/>
                <a:cxnLst>
                  <a:cxn ang="T6">
                    <a:pos x="T0" y="T1"/>
                  </a:cxn>
                  <a:cxn ang="T7">
                    <a:pos x="T2" y="T3"/>
                  </a:cxn>
                  <a:cxn ang="T8">
                    <a:pos x="T4" y="T5"/>
                  </a:cxn>
                </a:cxnLst>
                <a:rect l="T9" t="T10" r="T11" b="T12"/>
                <a:pathLst>
                  <a:path w="43200" h="43198" fill="none" extrusionOk="0">
                    <a:moveTo>
                      <a:pt x="21235" y="43196"/>
                    </a:moveTo>
                    <a:cubicBezTo>
                      <a:pt x="9449" y="42997"/>
                      <a:pt x="0" y="33387"/>
                      <a:pt x="0" y="21600"/>
                    </a:cubicBezTo>
                    <a:cubicBezTo>
                      <a:pt x="0" y="9670"/>
                      <a:pt x="9670" y="0"/>
                      <a:pt x="21600" y="0"/>
                    </a:cubicBezTo>
                    <a:cubicBezTo>
                      <a:pt x="33529" y="0"/>
                      <a:pt x="43200" y="9670"/>
                      <a:pt x="43200" y="21600"/>
                    </a:cubicBezTo>
                    <a:cubicBezTo>
                      <a:pt x="43200" y="33401"/>
                      <a:pt x="33728" y="43018"/>
                      <a:pt x="21927" y="43197"/>
                    </a:cubicBezTo>
                  </a:path>
                  <a:path w="43200" h="43198" stroke="0" extrusionOk="0">
                    <a:moveTo>
                      <a:pt x="21235" y="43196"/>
                    </a:moveTo>
                    <a:cubicBezTo>
                      <a:pt x="9449" y="42997"/>
                      <a:pt x="0" y="33387"/>
                      <a:pt x="0" y="21600"/>
                    </a:cubicBezTo>
                    <a:cubicBezTo>
                      <a:pt x="0" y="9670"/>
                      <a:pt x="9670" y="0"/>
                      <a:pt x="21600" y="0"/>
                    </a:cubicBezTo>
                    <a:cubicBezTo>
                      <a:pt x="33529" y="0"/>
                      <a:pt x="43200" y="9670"/>
                      <a:pt x="43200" y="21600"/>
                    </a:cubicBezTo>
                    <a:cubicBezTo>
                      <a:pt x="43200" y="33401"/>
                      <a:pt x="33728" y="43018"/>
                      <a:pt x="21927" y="43197"/>
                    </a:cubicBezTo>
                    <a:lnTo>
                      <a:pt x="21600" y="21600"/>
                    </a:lnTo>
                    <a:close/>
                  </a:path>
                </a:pathLst>
              </a:custGeom>
              <a:noFill/>
              <a:ln w="1">
                <a:solidFill>
                  <a:srgbClr val="E62E00"/>
                </a:solidFill>
                <a:prstDash val="solid"/>
                <a:round/>
                <a:headEnd/>
                <a:tailEnd/>
              </a:ln>
            </p:spPr>
            <p:txBody>
              <a:bodyPr/>
              <a:lstStyle/>
              <a:p>
                <a:endParaRPr lang="en-US"/>
              </a:p>
            </p:txBody>
          </p:sp>
          <p:sp>
            <p:nvSpPr>
              <p:cNvPr id="229" name="Arc 137"/>
              <p:cNvSpPr>
                <a:spLocks/>
              </p:cNvSpPr>
              <p:nvPr/>
            </p:nvSpPr>
            <p:spPr bwMode="auto">
              <a:xfrm>
                <a:off x="2384" y="1482"/>
                <a:ext cx="1" cy="11"/>
              </a:xfrm>
              <a:custGeom>
                <a:avLst/>
                <a:gdLst>
                  <a:gd name="T0" fmla="*/ 0 w 692"/>
                  <a:gd name="T1" fmla="*/ 0 h 21600"/>
                  <a:gd name="T2" fmla="*/ 0 w 692"/>
                  <a:gd name="T3" fmla="*/ 0 h 21600"/>
                  <a:gd name="T4" fmla="*/ 0 w 692"/>
                  <a:gd name="T5" fmla="*/ 0 h 21600"/>
                  <a:gd name="T6" fmla="*/ 0 60000 65536"/>
                  <a:gd name="T7" fmla="*/ 0 60000 65536"/>
                  <a:gd name="T8" fmla="*/ 0 60000 65536"/>
                  <a:gd name="T9" fmla="*/ 0 w 692"/>
                  <a:gd name="T10" fmla="*/ 0 h 21600"/>
                  <a:gd name="T11" fmla="*/ 692 w 692"/>
                  <a:gd name="T12" fmla="*/ 21600 h 21600"/>
                </a:gdLst>
                <a:ahLst/>
                <a:cxnLst>
                  <a:cxn ang="T6">
                    <a:pos x="T0" y="T1"/>
                  </a:cxn>
                  <a:cxn ang="T7">
                    <a:pos x="T2" y="T3"/>
                  </a:cxn>
                  <a:cxn ang="T8">
                    <a:pos x="T4" y="T5"/>
                  </a:cxn>
                </a:cxnLst>
                <a:rect l="T9" t="T10" r="T11" b="T12"/>
                <a:pathLst>
                  <a:path w="692" h="21600" fill="none" extrusionOk="0">
                    <a:moveTo>
                      <a:pt x="692" y="21597"/>
                    </a:moveTo>
                    <a:cubicBezTo>
                      <a:pt x="576" y="21599"/>
                      <a:pt x="461" y="21599"/>
                      <a:pt x="346" y="21600"/>
                    </a:cubicBezTo>
                    <a:cubicBezTo>
                      <a:pt x="230" y="21600"/>
                      <a:pt x="115" y="21599"/>
                      <a:pt x="-1" y="21597"/>
                    </a:cubicBezTo>
                  </a:path>
                  <a:path w="692" h="21600" stroke="0" extrusionOk="0">
                    <a:moveTo>
                      <a:pt x="692" y="21597"/>
                    </a:moveTo>
                    <a:cubicBezTo>
                      <a:pt x="576" y="21599"/>
                      <a:pt x="461" y="21599"/>
                      <a:pt x="346" y="21600"/>
                    </a:cubicBezTo>
                    <a:cubicBezTo>
                      <a:pt x="230" y="21600"/>
                      <a:pt x="115" y="21599"/>
                      <a:pt x="-1" y="21597"/>
                    </a:cubicBezTo>
                    <a:lnTo>
                      <a:pt x="346" y="0"/>
                    </a:lnTo>
                    <a:close/>
                  </a:path>
                </a:pathLst>
              </a:custGeom>
              <a:noFill/>
              <a:ln w="1">
                <a:solidFill>
                  <a:srgbClr val="E62E00"/>
                </a:solidFill>
                <a:prstDash val="solid"/>
                <a:round/>
                <a:headEnd/>
                <a:tailEnd/>
              </a:ln>
            </p:spPr>
            <p:txBody>
              <a:bodyPr/>
              <a:lstStyle/>
              <a:p>
                <a:endParaRPr lang="en-US"/>
              </a:p>
            </p:txBody>
          </p:sp>
          <p:sp>
            <p:nvSpPr>
              <p:cNvPr id="230" name="Arc 138"/>
              <p:cNvSpPr>
                <a:spLocks/>
              </p:cNvSpPr>
              <p:nvPr/>
            </p:nvSpPr>
            <p:spPr bwMode="auto">
              <a:xfrm>
                <a:off x="2375" y="1471"/>
                <a:ext cx="18"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253" y="43197"/>
                    </a:moveTo>
                    <a:cubicBezTo>
                      <a:pt x="9461" y="43008"/>
                      <a:pt x="0" y="33394"/>
                      <a:pt x="0" y="21600"/>
                    </a:cubicBezTo>
                    <a:cubicBezTo>
                      <a:pt x="0" y="9670"/>
                      <a:pt x="9670" y="0"/>
                      <a:pt x="21600" y="0"/>
                    </a:cubicBezTo>
                    <a:cubicBezTo>
                      <a:pt x="33529" y="0"/>
                      <a:pt x="43200" y="9670"/>
                      <a:pt x="43200" y="21600"/>
                    </a:cubicBezTo>
                    <a:cubicBezTo>
                      <a:pt x="43200" y="33394"/>
                      <a:pt x="33738" y="43008"/>
                      <a:pt x="21946" y="43197"/>
                    </a:cubicBezTo>
                  </a:path>
                  <a:path w="43200" h="43197" stroke="0" extrusionOk="0">
                    <a:moveTo>
                      <a:pt x="21253" y="43197"/>
                    </a:moveTo>
                    <a:cubicBezTo>
                      <a:pt x="9461" y="43008"/>
                      <a:pt x="0" y="33394"/>
                      <a:pt x="0" y="21600"/>
                    </a:cubicBezTo>
                    <a:cubicBezTo>
                      <a:pt x="0" y="9670"/>
                      <a:pt x="9670" y="0"/>
                      <a:pt x="21600" y="0"/>
                    </a:cubicBezTo>
                    <a:cubicBezTo>
                      <a:pt x="33529" y="0"/>
                      <a:pt x="43200" y="9670"/>
                      <a:pt x="43200" y="21600"/>
                    </a:cubicBezTo>
                    <a:cubicBezTo>
                      <a:pt x="43200" y="33394"/>
                      <a:pt x="33738" y="43008"/>
                      <a:pt x="21946" y="43197"/>
                    </a:cubicBezTo>
                    <a:lnTo>
                      <a:pt x="21600" y="21600"/>
                    </a:lnTo>
                    <a:close/>
                  </a:path>
                </a:pathLst>
              </a:custGeom>
              <a:noFill/>
              <a:ln w="1">
                <a:solidFill>
                  <a:srgbClr val="E62E00"/>
                </a:solidFill>
                <a:prstDash val="solid"/>
                <a:round/>
                <a:headEnd/>
                <a:tailEnd/>
              </a:ln>
            </p:spPr>
            <p:txBody>
              <a:bodyPr/>
              <a:lstStyle/>
              <a:p>
                <a:endParaRPr lang="en-US"/>
              </a:p>
            </p:txBody>
          </p:sp>
          <p:sp>
            <p:nvSpPr>
              <p:cNvPr id="231" name="Arc 139"/>
              <p:cNvSpPr>
                <a:spLocks/>
              </p:cNvSpPr>
              <p:nvPr/>
            </p:nvSpPr>
            <p:spPr bwMode="auto">
              <a:xfrm>
                <a:off x="2431" y="1365"/>
                <a:ext cx="1" cy="11"/>
              </a:xfrm>
              <a:custGeom>
                <a:avLst/>
                <a:gdLst>
                  <a:gd name="T0" fmla="*/ 0 w 756"/>
                  <a:gd name="T1" fmla="*/ 0 h 21600"/>
                  <a:gd name="T2" fmla="*/ 0 w 756"/>
                  <a:gd name="T3" fmla="*/ 0 h 21600"/>
                  <a:gd name="T4" fmla="*/ 0 w 756"/>
                  <a:gd name="T5" fmla="*/ 0 h 21600"/>
                  <a:gd name="T6" fmla="*/ 0 60000 65536"/>
                  <a:gd name="T7" fmla="*/ 0 60000 65536"/>
                  <a:gd name="T8" fmla="*/ 0 60000 65536"/>
                  <a:gd name="T9" fmla="*/ 0 w 756"/>
                  <a:gd name="T10" fmla="*/ 0 h 21600"/>
                  <a:gd name="T11" fmla="*/ 756 w 756"/>
                  <a:gd name="T12" fmla="*/ 21600 h 21600"/>
                </a:gdLst>
                <a:ahLst/>
                <a:cxnLst>
                  <a:cxn ang="T6">
                    <a:pos x="T0" y="T1"/>
                  </a:cxn>
                  <a:cxn ang="T7">
                    <a:pos x="T2" y="T3"/>
                  </a:cxn>
                  <a:cxn ang="T8">
                    <a:pos x="T4" y="T5"/>
                  </a:cxn>
                </a:cxnLst>
                <a:rect l="T9" t="T10" r="T11" b="T12"/>
                <a:pathLst>
                  <a:path w="756" h="21600" fill="none" extrusionOk="0">
                    <a:moveTo>
                      <a:pt x="756" y="21597"/>
                    </a:moveTo>
                    <a:cubicBezTo>
                      <a:pt x="636" y="21599"/>
                      <a:pt x="517" y="21599"/>
                      <a:pt x="398" y="21600"/>
                    </a:cubicBezTo>
                    <a:cubicBezTo>
                      <a:pt x="265" y="21600"/>
                      <a:pt x="132" y="21598"/>
                      <a:pt x="-1" y="21596"/>
                    </a:cubicBezTo>
                  </a:path>
                  <a:path w="756" h="21600" stroke="0" extrusionOk="0">
                    <a:moveTo>
                      <a:pt x="756" y="21597"/>
                    </a:moveTo>
                    <a:cubicBezTo>
                      <a:pt x="636" y="21599"/>
                      <a:pt x="517" y="21599"/>
                      <a:pt x="398" y="21600"/>
                    </a:cubicBezTo>
                    <a:cubicBezTo>
                      <a:pt x="265" y="21600"/>
                      <a:pt x="132" y="21598"/>
                      <a:pt x="-1" y="21596"/>
                    </a:cubicBezTo>
                    <a:lnTo>
                      <a:pt x="398" y="0"/>
                    </a:lnTo>
                    <a:close/>
                  </a:path>
                </a:pathLst>
              </a:custGeom>
              <a:noFill/>
              <a:ln w="1">
                <a:solidFill>
                  <a:srgbClr val="E62E00"/>
                </a:solidFill>
                <a:prstDash val="solid"/>
                <a:round/>
                <a:headEnd/>
                <a:tailEnd/>
              </a:ln>
            </p:spPr>
            <p:txBody>
              <a:bodyPr/>
              <a:lstStyle/>
              <a:p>
                <a:endParaRPr lang="en-US"/>
              </a:p>
            </p:txBody>
          </p:sp>
          <p:sp>
            <p:nvSpPr>
              <p:cNvPr id="232" name="Arc 140"/>
              <p:cNvSpPr>
                <a:spLocks/>
              </p:cNvSpPr>
              <p:nvPr/>
            </p:nvSpPr>
            <p:spPr bwMode="auto">
              <a:xfrm>
                <a:off x="2421" y="1354"/>
                <a:ext cx="19"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201" y="43196"/>
                    </a:moveTo>
                    <a:cubicBezTo>
                      <a:pt x="9429" y="42979"/>
                      <a:pt x="0" y="33374"/>
                      <a:pt x="0" y="21600"/>
                    </a:cubicBezTo>
                    <a:cubicBezTo>
                      <a:pt x="0" y="9670"/>
                      <a:pt x="9670" y="0"/>
                      <a:pt x="21600" y="0"/>
                    </a:cubicBezTo>
                    <a:cubicBezTo>
                      <a:pt x="33529" y="0"/>
                      <a:pt x="43200" y="9670"/>
                      <a:pt x="43200" y="21600"/>
                    </a:cubicBezTo>
                    <a:cubicBezTo>
                      <a:pt x="43200" y="33389"/>
                      <a:pt x="33746" y="43001"/>
                      <a:pt x="21958" y="43197"/>
                    </a:cubicBezTo>
                  </a:path>
                  <a:path w="43200" h="43197" stroke="0" extrusionOk="0">
                    <a:moveTo>
                      <a:pt x="21201" y="43196"/>
                    </a:moveTo>
                    <a:cubicBezTo>
                      <a:pt x="9429" y="42979"/>
                      <a:pt x="0" y="33374"/>
                      <a:pt x="0" y="21600"/>
                    </a:cubicBezTo>
                    <a:cubicBezTo>
                      <a:pt x="0" y="9670"/>
                      <a:pt x="9670" y="0"/>
                      <a:pt x="21600" y="0"/>
                    </a:cubicBezTo>
                    <a:cubicBezTo>
                      <a:pt x="33529" y="0"/>
                      <a:pt x="43200" y="9670"/>
                      <a:pt x="43200" y="21600"/>
                    </a:cubicBezTo>
                    <a:cubicBezTo>
                      <a:pt x="43200" y="33389"/>
                      <a:pt x="33746" y="43001"/>
                      <a:pt x="21958" y="43197"/>
                    </a:cubicBezTo>
                    <a:lnTo>
                      <a:pt x="21600" y="21600"/>
                    </a:lnTo>
                    <a:close/>
                  </a:path>
                </a:pathLst>
              </a:custGeom>
              <a:noFill/>
              <a:ln w="1">
                <a:solidFill>
                  <a:srgbClr val="E62E00"/>
                </a:solidFill>
                <a:prstDash val="solid"/>
                <a:round/>
                <a:headEnd/>
                <a:tailEnd/>
              </a:ln>
            </p:spPr>
            <p:txBody>
              <a:bodyPr/>
              <a:lstStyle/>
              <a:p>
                <a:endParaRPr lang="en-US"/>
              </a:p>
            </p:txBody>
          </p:sp>
          <p:sp>
            <p:nvSpPr>
              <p:cNvPr id="233" name="Arc 141"/>
              <p:cNvSpPr>
                <a:spLocks/>
              </p:cNvSpPr>
              <p:nvPr/>
            </p:nvSpPr>
            <p:spPr bwMode="auto">
              <a:xfrm>
                <a:off x="2446" y="1369"/>
                <a:ext cx="1" cy="11"/>
              </a:xfrm>
              <a:custGeom>
                <a:avLst/>
                <a:gdLst>
                  <a:gd name="T0" fmla="*/ 0 w 754"/>
                  <a:gd name="T1" fmla="*/ 0 h 21600"/>
                  <a:gd name="T2" fmla="*/ 0 w 754"/>
                  <a:gd name="T3" fmla="*/ 0 h 21600"/>
                  <a:gd name="T4" fmla="*/ 0 w 754"/>
                  <a:gd name="T5" fmla="*/ 0 h 21600"/>
                  <a:gd name="T6" fmla="*/ 0 60000 65536"/>
                  <a:gd name="T7" fmla="*/ 0 60000 65536"/>
                  <a:gd name="T8" fmla="*/ 0 60000 65536"/>
                  <a:gd name="T9" fmla="*/ 0 w 754"/>
                  <a:gd name="T10" fmla="*/ 0 h 21600"/>
                  <a:gd name="T11" fmla="*/ 754 w 754"/>
                  <a:gd name="T12" fmla="*/ 21600 h 21600"/>
                </a:gdLst>
                <a:ahLst/>
                <a:cxnLst>
                  <a:cxn ang="T6">
                    <a:pos x="T0" y="T1"/>
                  </a:cxn>
                  <a:cxn ang="T7">
                    <a:pos x="T2" y="T3"/>
                  </a:cxn>
                  <a:cxn ang="T8">
                    <a:pos x="T4" y="T5"/>
                  </a:cxn>
                </a:cxnLst>
                <a:rect l="T9" t="T10" r="T11" b="T12"/>
                <a:pathLst>
                  <a:path w="754" h="21600" fill="none" extrusionOk="0">
                    <a:moveTo>
                      <a:pt x="753" y="21596"/>
                    </a:moveTo>
                    <a:cubicBezTo>
                      <a:pt x="628" y="21598"/>
                      <a:pt x="502" y="21599"/>
                      <a:pt x="377" y="21600"/>
                    </a:cubicBezTo>
                    <a:cubicBezTo>
                      <a:pt x="251" y="21600"/>
                      <a:pt x="125" y="21598"/>
                      <a:pt x="0" y="21596"/>
                    </a:cubicBezTo>
                  </a:path>
                  <a:path w="754" h="21600" stroke="0" extrusionOk="0">
                    <a:moveTo>
                      <a:pt x="753" y="21596"/>
                    </a:moveTo>
                    <a:cubicBezTo>
                      <a:pt x="628" y="21598"/>
                      <a:pt x="502" y="21599"/>
                      <a:pt x="377" y="21600"/>
                    </a:cubicBezTo>
                    <a:cubicBezTo>
                      <a:pt x="251" y="21600"/>
                      <a:pt x="125" y="21598"/>
                      <a:pt x="0" y="21596"/>
                    </a:cubicBezTo>
                    <a:lnTo>
                      <a:pt x="377" y="0"/>
                    </a:lnTo>
                    <a:close/>
                  </a:path>
                </a:pathLst>
              </a:custGeom>
              <a:noFill/>
              <a:ln w="1">
                <a:solidFill>
                  <a:srgbClr val="E62E00"/>
                </a:solidFill>
                <a:prstDash val="solid"/>
                <a:round/>
                <a:headEnd/>
                <a:tailEnd/>
              </a:ln>
            </p:spPr>
            <p:txBody>
              <a:bodyPr/>
              <a:lstStyle/>
              <a:p>
                <a:endParaRPr lang="en-US"/>
              </a:p>
            </p:txBody>
          </p:sp>
          <p:sp>
            <p:nvSpPr>
              <p:cNvPr id="234" name="Arc 142"/>
              <p:cNvSpPr>
                <a:spLocks/>
              </p:cNvSpPr>
              <p:nvPr/>
            </p:nvSpPr>
            <p:spPr bwMode="auto">
              <a:xfrm>
                <a:off x="2437" y="1358"/>
                <a:ext cx="18"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223" y="43196"/>
                    </a:moveTo>
                    <a:cubicBezTo>
                      <a:pt x="9442" y="42991"/>
                      <a:pt x="0" y="33382"/>
                      <a:pt x="0" y="21600"/>
                    </a:cubicBezTo>
                    <a:cubicBezTo>
                      <a:pt x="0" y="9670"/>
                      <a:pt x="9670" y="0"/>
                      <a:pt x="21600" y="0"/>
                    </a:cubicBezTo>
                    <a:cubicBezTo>
                      <a:pt x="33529" y="0"/>
                      <a:pt x="43200" y="9670"/>
                      <a:pt x="43200" y="21600"/>
                    </a:cubicBezTo>
                    <a:cubicBezTo>
                      <a:pt x="43200" y="33382"/>
                      <a:pt x="33757" y="42991"/>
                      <a:pt x="21976" y="43196"/>
                    </a:cubicBezTo>
                  </a:path>
                  <a:path w="43200" h="43197" stroke="0" extrusionOk="0">
                    <a:moveTo>
                      <a:pt x="21223" y="43196"/>
                    </a:moveTo>
                    <a:cubicBezTo>
                      <a:pt x="9442" y="42991"/>
                      <a:pt x="0" y="33382"/>
                      <a:pt x="0" y="21600"/>
                    </a:cubicBezTo>
                    <a:cubicBezTo>
                      <a:pt x="0" y="9670"/>
                      <a:pt x="9670" y="0"/>
                      <a:pt x="21600" y="0"/>
                    </a:cubicBezTo>
                    <a:cubicBezTo>
                      <a:pt x="33529" y="0"/>
                      <a:pt x="43200" y="9670"/>
                      <a:pt x="43200" y="21600"/>
                    </a:cubicBezTo>
                    <a:cubicBezTo>
                      <a:pt x="43200" y="33382"/>
                      <a:pt x="33757" y="42991"/>
                      <a:pt x="21976" y="43196"/>
                    </a:cubicBezTo>
                    <a:lnTo>
                      <a:pt x="21600" y="21600"/>
                    </a:lnTo>
                    <a:close/>
                  </a:path>
                </a:pathLst>
              </a:custGeom>
              <a:noFill/>
              <a:ln w="1">
                <a:solidFill>
                  <a:srgbClr val="E62E00"/>
                </a:solidFill>
                <a:prstDash val="solid"/>
                <a:round/>
                <a:headEnd/>
                <a:tailEnd/>
              </a:ln>
            </p:spPr>
            <p:txBody>
              <a:bodyPr/>
              <a:lstStyle/>
              <a:p>
                <a:endParaRPr lang="en-US"/>
              </a:p>
            </p:txBody>
          </p:sp>
          <p:sp>
            <p:nvSpPr>
              <p:cNvPr id="235" name="Arc 143"/>
              <p:cNvSpPr>
                <a:spLocks/>
              </p:cNvSpPr>
              <p:nvPr/>
            </p:nvSpPr>
            <p:spPr bwMode="auto">
              <a:xfrm>
                <a:off x="2446" y="1365"/>
                <a:ext cx="1" cy="11"/>
              </a:xfrm>
              <a:custGeom>
                <a:avLst/>
                <a:gdLst>
                  <a:gd name="T0" fmla="*/ 0 w 756"/>
                  <a:gd name="T1" fmla="*/ 0 h 21600"/>
                  <a:gd name="T2" fmla="*/ 0 w 756"/>
                  <a:gd name="T3" fmla="*/ 0 h 21600"/>
                  <a:gd name="T4" fmla="*/ 0 w 756"/>
                  <a:gd name="T5" fmla="*/ 0 h 21600"/>
                  <a:gd name="T6" fmla="*/ 0 60000 65536"/>
                  <a:gd name="T7" fmla="*/ 0 60000 65536"/>
                  <a:gd name="T8" fmla="*/ 0 60000 65536"/>
                  <a:gd name="T9" fmla="*/ 0 w 756"/>
                  <a:gd name="T10" fmla="*/ 0 h 21600"/>
                  <a:gd name="T11" fmla="*/ 756 w 756"/>
                  <a:gd name="T12" fmla="*/ 21600 h 21600"/>
                </a:gdLst>
                <a:ahLst/>
                <a:cxnLst>
                  <a:cxn ang="T6">
                    <a:pos x="T0" y="T1"/>
                  </a:cxn>
                  <a:cxn ang="T7">
                    <a:pos x="T2" y="T3"/>
                  </a:cxn>
                  <a:cxn ang="T8">
                    <a:pos x="T4" y="T5"/>
                  </a:cxn>
                </a:cxnLst>
                <a:rect l="T9" t="T10" r="T11" b="T12"/>
                <a:pathLst>
                  <a:path w="756" h="21600" fill="none" extrusionOk="0">
                    <a:moveTo>
                      <a:pt x="755" y="21596"/>
                    </a:moveTo>
                    <a:cubicBezTo>
                      <a:pt x="630" y="21598"/>
                      <a:pt x="504" y="21599"/>
                      <a:pt x="378" y="21600"/>
                    </a:cubicBezTo>
                    <a:cubicBezTo>
                      <a:pt x="251" y="21600"/>
                      <a:pt x="125" y="21598"/>
                      <a:pt x="0" y="21596"/>
                    </a:cubicBezTo>
                  </a:path>
                  <a:path w="756" h="21600" stroke="0" extrusionOk="0">
                    <a:moveTo>
                      <a:pt x="755" y="21596"/>
                    </a:moveTo>
                    <a:cubicBezTo>
                      <a:pt x="630" y="21598"/>
                      <a:pt x="504" y="21599"/>
                      <a:pt x="378" y="21600"/>
                    </a:cubicBezTo>
                    <a:cubicBezTo>
                      <a:pt x="251" y="21600"/>
                      <a:pt x="125" y="21598"/>
                      <a:pt x="0" y="21596"/>
                    </a:cubicBezTo>
                    <a:lnTo>
                      <a:pt x="378" y="0"/>
                    </a:lnTo>
                    <a:close/>
                  </a:path>
                </a:pathLst>
              </a:custGeom>
              <a:noFill/>
              <a:ln w="1">
                <a:solidFill>
                  <a:srgbClr val="E62E00"/>
                </a:solidFill>
                <a:prstDash val="solid"/>
                <a:round/>
                <a:headEnd/>
                <a:tailEnd/>
              </a:ln>
            </p:spPr>
            <p:txBody>
              <a:bodyPr/>
              <a:lstStyle/>
              <a:p>
                <a:endParaRPr lang="en-US"/>
              </a:p>
            </p:txBody>
          </p:sp>
          <p:sp>
            <p:nvSpPr>
              <p:cNvPr id="236" name="Arc 144"/>
              <p:cNvSpPr>
                <a:spLocks/>
              </p:cNvSpPr>
              <p:nvPr/>
            </p:nvSpPr>
            <p:spPr bwMode="auto">
              <a:xfrm>
                <a:off x="2437" y="1354"/>
                <a:ext cx="18"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222" y="43196"/>
                    </a:moveTo>
                    <a:cubicBezTo>
                      <a:pt x="9441" y="42990"/>
                      <a:pt x="0" y="33381"/>
                      <a:pt x="0" y="21600"/>
                    </a:cubicBezTo>
                    <a:cubicBezTo>
                      <a:pt x="0" y="9670"/>
                      <a:pt x="9670" y="0"/>
                      <a:pt x="21600" y="0"/>
                    </a:cubicBezTo>
                    <a:cubicBezTo>
                      <a:pt x="33529" y="0"/>
                      <a:pt x="43200" y="9670"/>
                      <a:pt x="43200" y="21600"/>
                    </a:cubicBezTo>
                    <a:cubicBezTo>
                      <a:pt x="43200" y="33381"/>
                      <a:pt x="33758" y="42990"/>
                      <a:pt x="21977" y="43196"/>
                    </a:cubicBezTo>
                  </a:path>
                  <a:path w="43200" h="43197" stroke="0" extrusionOk="0">
                    <a:moveTo>
                      <a:pt x="21222" y="43196"/>
                    </a:moveTo>
                    <a:cubicBezTo>
                      <a:pt x="9441" y="42990"/>
                      <a:pt x="0" y="33381"/>
                      <a:pt x="0" y="21600"/>
                    </a:cubicBezTo>
                    <a:cubicBezTo>
                      <a:pt x="0" y="9670"/>
                      <a:pt x="9670" y="0"/>
                      <a:pt x="21600" y="0"/>
                    </a:cubicBezTo>
                    <a:cubicBezTo>
                      <a:pt x="33529" y="0"/>
                      <a:pt x="43200" y="9670"/>
                      <a:pt x="43200" y="21600"/>
                    </a:cubicBezTo>
                    <a:cubicBezTo>
                      <a:pt x="43200" y="33381"/>
                      <a:pt x="33758" y="42990"/>
                      <a:pt x="21977" y="43196"/>
                    </a:cubicBezTo>
                    <a:lnTo>
                      <a:pt x="21600" y="21600"/>
                    </a:lnTo>
                    <a:close/>
                  </a:path>
                </a:pathLst>
              </a:custGeom>
              <a:noFill/>
              <a:ln w="1">
                <a:solidFill>
                  <a:srgbClr val="E62E00"/>
                </a:solidFill>
                <a:prstDash val="solid"/>
                <a:round/>
                <a:headEnd/>
                <a:tailEnd/>
              </a:ln>
            </p:spPr>
            <p:txBody>
              <a:bodyPr/>
              <a:lstStyle/>
              <a:p>
                <a:endParaRPr lang="en-US"/>
              </a:p>
            </p:txBody>
          </p:sp>
          <p:sp>
            <p:nvSpPr>
              <p:cNvPr id="237" name="Arc 145"/>
              <p:cNvSpPr>
                <a:spLocks/>
              </p:cNvSpPr>
              <p:nvPr/>
            </p:nvSpPr>
            <p:spPr bwMode="auto">
              <a:xfrm>
                <a:off x="2431" y="1361"/>
                <a:ext cx="1" cy="11"/>
              </a:xfrm>
              <a:custGeom>
                <a:avLst/>
                <a:gdLst>
                  <a:gd name="T0" fmla="*/ 0 w 756"/>
                  <a:gd name="T1" fmla="*/ 0 h 21600"/>
                  <a:gd name="T2" fmla="*/ 0 w 756"/>
                  <a:gd name="T3" fmla="*/ 0 h 21600"/>
                  <a:gd name="T4" fmla="*/ 0 w 756"/>
                  <a:gd name="T5" fmla="*/ 0 h 21600"/>
                  <a:gd name="T6" fmla="*/ 0 60000 65536"/>
                  <a:gd name="T7" fmla="*/ 0 60000 65536"/>
                  <a:gd name="T8" fmla="*/ 0 60000 65536"/>
                  <a:gd name="T9" fmla="*/ 0 w 756"/>
                  <a:gd name="T10" fmla="*/ 0 h 21600"/>
                  <a:gd name="T11" fmla="*/ 756 w 756"/>
                  <a:gd name="T12" fmla="*/ 21600 h 21600"/>
                </a:gdLst>
                <a:ahLst/>
                <a:cxnLst>
                  <a:cxn ang="T6">
                    <a:pos x="T0" y="T1"/>
                  </a:cxn>
                  <a:cxn ang="T7">
                    <a:pos x="T2" y="T3"/>
                  </a:cxn>
                  <a:cxn ang="T8">
                    <a:pos x="T4" y="T5"/>
                  </a:cxn>
                </a:cxnLst>
                <a:rect l="T9" t="T10" r="T11" b="T12"/>
                <a:pathLst>
                  <a:path w="756" h="21600" fill="none" extrusionOk="0">
                    <a:moveTo>
                      <a:pt x="756" y="21597"/>
                    </a:moveTo>
                    <a:cubicBezTo>
                      <a:pt x="636" y="21599"/>
                      <a:pt x="517" y="21599"/>
                      <a:pt x="398" y="21600"/>
                    </a:cubicBezTo>
                    <a:cubicBezTo>
                      <a:pt x="265" y="21600"/>
                      <a:pt x="132" y="21598"/>
                      <a:pt x="-1" y="21596"/>
                    </a:cubicBezTo>
                  </a:path>
                  <a:path w="756" h="21600" stroke="0" extrusionOk="0">
                    <a:moveTo>
                      <a:pt x="756" y="21597"/>
                    </a:moveTo>
                    <a:cubicBezTo>
                      <a:pt x="636" y="21599"/>
                      <a:pt x="517" y="21599"/>
                      <a:pt x="398" y="21600"/>
                    </a:cubicBezTo>
                    <a:cubicBezTo>
                      <a:pt x="265" y="21600"/>
                      <a:pt x="132" y="21598"/>
                      <a:pt x="-1" y="21596"/>
                    </a:cubicBezTo>
                    <a:lnTo>
                      <a:pt x="398" y="0"/>
                    </a:lnTo>
                    <a:close/>
                  </a:path>
                </a:pathLst>
              </a:custGeom>
              <a:noFill/>
              <a:ln w="1">
                <a:solidFill>
                  <a:srgbClr val="E62E00"/>
                </a:solidFill>
                <a:prstDash val="solid"/>
                <a:round/>
                <a:headEnd/>
                <a:tailEnd/>
              </a:ln>
            </p:spPr>
            <p:txBody>
              <a:bodyPr/>
              <a:lstStyle/>
              <a:p>
                <a:endParaRPr lang="en-US"/>
              </a:p>
            </p:txBody>
          </p:sp>
          <p:sp>
            <p:nvSpPr>
              <p:cNvPr id="238" name="Arc 146"/>
              <p:cNvSpPr>
                <a:spLocks/>
              </p:cNvSpPr>
              <p:nvPr/>
            </p:nvSpPr>
            <p:spPr bwMode="auto">
              <a:xfrm>
                <a:off x="2421" y="1350"/>
                <a:ext cx="19"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201" y="43196"/>
                    </a:moveTo>
                    <a:cubicBezTo>
                      <a:pt x="9429" y="42979"/>
                      <a:pt x="0" y="33374"/>
                      <a:pt x="0" y="21600"/>
                    </a:cubicBezTo>
                    <a:cubicBezTo>
                      <a:pt x="0" y="9670"/>
                      <a:pt x="9670" y="0"/>
                      <a:pt x="21600" y="0"/>
                    </a:cubicBezTo>
                    <a:cubicBezTo>
                      <a:pt x="33529" y="0"/>
                      <a:pt x="43200" y="9670"/>
                      <a:pt x="43200" y="21600"/>
                    </a:cubicBezTo>
                    <a:cubicBezTo>
                      <a:pt x="43200" y="33389"/>
                      <a:pt x="33746" y="43001"/>
                      <a:pt x="21958" y="43197"/>
                    </a:cubicBezTo>
                  </a:path>
                  <a:path w="43200" h="43197" stroke="0" extrusionOk="0">
                    <a:moveTo>
                      <a:pt x="21201" y="43196"/>
                    </a:moveTo>
                    <a:cubicBezTo>
                      <a:pt x="9429" y="42979"/>
                      <a:pt x="0" y="33374"/>
                      <a:pt x="0" y="21600"/>
                    </a:cubicBezTo>
                    <a:cubicBezTo>
                      <a:pt x="0" y="9670"/>
                      <a:pt x="9670" y="0"/>
                      <a:pt x="21600" y="0"/>
                    </a:cubicBezTo>
                    <a:cubicBezTo>
                      <a:pt x="33529" y="0"/>
                      <a:pt x="43200" y="9670"/>
                      <a:pt x="43200" y="21600"/>
                    </a:cubicBezTo>
                    <a:cubicBezTo>
                      <a:pt x="43200" y="33389"/>
                      <a:pt x="33746" y="43001"/>
                      <a:pt x="21958" y="43197"/>
                    </a:cubicBezTo>
                    <a:lnTo>
                      <a:pt x="21600" y="21600"/>
                    </a:lnTo>
                    <a:close/>
                  </a:path>
                </a:pathLst>
              </a:custGeom>
              <a:noFill/>
              <a:ln w="1">
                <a:solidFill>
                  <a:srgbClr val="E62E00"/>
                </a:solidFill>
                <a:prstDash val="solid"/>
                <a:round/>
                <a:headEnd/>
                <a:tailEnd/>
              </a:ln>
            </p:spPr>
            <p:txBody>
              <a:bodyPr/>
              <a:lstStyle/>
              <a:p>
                <a:endParaRPr lang="en-US"/>
              </a:p>
            </p:txBody>
          </p:sp>
          <p:sp>
            <p:nvSpPr>
              <p:cNvPr id="239" name="Arc 147"/>
              <p:cNvSpPr>
                <a:spLocks/>
              </p:cNvSpPr>
              <p:nvPr/>
            </p:nvSpPr>
            <p:spPr bwMode="auto">
              <a:xfrm>
                <a:off x="2322" y="1496"/>
                <a:ext cx="1" cy="11"/>
              </a:xfrm>
              <a:custGeom>
                <a:avLst/>
                <a:gdLst>
                  <a:gd name="T0" fmla="*/ 0 w 684"/>
                  <a:gd name="T1" fmla="*/ 0 h 21600"/>
                  <a:gd name="T2" fmla="*/ 0 w 684"/>
                  <a:gd name="T3" fmla="*/ 0 h 21600"/>
                  <a:gd name="T4" fmla="*/ 0 w 684"/>
                  <a:gd name="T5" fmla="*/ 0 h 21600"/>
                  <a:gd name="T6" fmla="*/ 0 60000 65536"/>
                  <a:gd name="T7" fmla="*/ 0 60000 65536"/>
                  <a:gd name="T8" fmla="*/ 0 60000 65536"/>
                  <a:gd name="T9" fmla="*/ 0 w 684"/>
                  <a:gd name="T10" fmla="*/ 0 h 21600"/>
                  <a:gd name="T11" fmla="*/ 684 w 684"/>
                  <a:gd name="T12" fmla="*/ 21600 h 21600"/>
                </a:gdLst>
                <a:ahLst/>
                <a:cxnLst>
                  <a:cxn ang="T6">
                    <a:pos x="T0" y="T1"/>
                  </a:cxn>
                  <a:cxn ang="T7">
                    <a:pos x="T2" y="T3"/>
                  </a:cxn>
                  <a:cxn ang="T8">
                    <a:pos x="T4" y="T5"/>
                  </a:cxn>
                </a:cxnLst>
                <a:rect l="T9" t="T10" r="T11" b="T12"/>
                <a:pathLst>
                  <a:path w="684" h="21600" fill="none" extrusionOk="0">
                    <a:moveTo>
                      <a:pt x="684" y="21597"/>
                    </a:moveTo>
                    <a:cubicBezTo>
                      <a:pt x="570" y="21599"/>
                      <a:pt x="456" y="21599"/>
                      <a:pt x="342" y="21600"/>
                    </a:cubicBezTo>
                    <a:cubicBezTo>
                      <a:pt x="227" y="21600"/>
                      <a:pt x="113" y="21599"/>
                      <a:pt x="-1" y="21597"/>
                    </a:cubicBezTo>
                  </a:path>
                  <a:path w="684" h="21600" stroke="0" extrusionOk="0">
                    <a:moveTo>
                      <a:pt x="684" y="21597"/>
                    </a:moveTo>
                    <a:cubicBezTo>
                      <a:pt x="570" y="21599"/>
                      <a:pt x="456" y="21599"/>
                      <a:pt x="342" y="21600"/>
                    </a:cubicBezTo>
                    <a:cubicBezTo>
                      <a:pt x="227" y="21600"/>
                      <a:pt x="113" y="21599"/>
                      <a:pt x="-1" y="21597"/>
                    </a:cubicBezTo>
                    <a:lnTo>
                      <a:pt x="342" y="0"/>
                    </a:lnTo>
                    <a:close/>
                  </a:path>
                </a:pathLst>
              </a:custGeom>
              <a:noFill/>
              <a:ln w="1">
                <a:solidFill>
                  <a:srgbClr val="E62E00"/>
                </a:solidFill>
                <a:prstDash val="solid"/>
                <a:round/>
                <a:headEnd/>
                <a:tailEnd/>
              </a:ln>
            </p:spPr>
            <p:txBody>
              <a:bodyPr/>
              <a:lstStyle/>
              <a:p>
                <a:endParaRPr lang="en-US"/>
              </a:p>
            </p:txBody>
          </p:sp>
          <p:sp>
            <p:nvSpPr>
              <p:cNvPr id="240" name="Arc 148"/>
              <p:cNvSpPr>
                <a:spLocks/>
              </p:cNvSpPr>
              <p:nvPr/>
            </p:nvSpPr>
            <p:spPr bwMode="auto">
              <a:xfrm>
                <a:off x="2313" y="1485"/>
                <a:ext cx="18"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257" y="43197"/>
                    </a:moveTo>
                    <a:cubicBezTo>
                      <a:pt x="9463" y="43010"/>
                      <a:pt x="0" y="33396"/>
                      <a:pt x="0" y="21600"/>
                    </a:cubicBezTo>
                    <a:cubicBezTo>
                      <a:pt x="0" y="9670"/>
                      <a:pt x="9670" y="0"/>
                      <a:pt x="21600" y="0"/>
                    </a:cubicBezTo>
                    <a:cubicBezTo>
                      <a:pt x="33529" y="0"/>
                      <a:pt x="43200" y="9670"/>
                      <a:pt x="43200" y="21600"/>
                    </a:cubicBezTo>
                    <a:cubicBezTo>
                      <a:pt x="43200" y="33396"/>
                      <a:pt x="33736" y="43010"/>
                      <a:pt x="21942" y="43197"/>
                    </a:cubicBezTo>
                  </a:path>
                  <a:path w="43200" h="43197" stroke="0" extrusionOk="0">
                    <a:moveTo>
                      <a:pt x="21257" y="43197"/>
                    </a:moveTo>
                    <a:cubicBezTo>
                      <a:pt x="9463" y="43010"/>
                      <a:pt x="0" y="33396"/>
                      <a:pt x="0" y="21600"/>
                    </a:cubicBezTo>
                    <a:cubicBezTo>
                      <a:pt x="0" y="9670"/>
                      <a:pt x="9670" y="0"/>
                      <a:pt x="21600" y="0"/>
                    </a:cubicBezTo>
                    <a:cubicBezTo>
                      <a:pt x="33529" y="0"/>
                      <a:pt x="43200" y="9670"/>
                      <a:pt x="43200" y="21600"/>
                    </a:cubicBezTo>
                    <a:cubicBezTo>
                      <a:pt x="43200" y="33396"/>
                      <a:pt x="33736" y="43010"/>
                      <a:pt x="21942" y="43197"/>
                    </a:cubicBezTo>
                    <a:lnTo>
                      <a:pt x="21600" y="21600"/>
                    </a:lnTo>
                    <a:close/>
                  </a:path>
                </a:pathLst>
              </a:custGeom>
              <a:noFill/>
              <a:ln w="1">
                <a:solidFill>
                  <a:srgbClr val="E62E00"/>
                </a:solidFill>
                <a:prstDash val="solid"/>
                <a:round/>
                <a:headEnd/>
                <a:tailEnd/>
              </a:ln>
            </p:spPr>
            <p:txBody>
              <a:bodyPr/>
              <a:lstStyle/>
              <a:p>
                <a:endParaRPr lang="en-US"/>
              </a:p>
            </p:txBody>
          </p:sp>
          <p:sp>
            <p:nvSpPr>
              <p:cNvPr id="241" name="Arc 149"/>
              <p:cNvSpPr>
                <a:spLocks/>
              </p:cNvSpPr>
              <p:nvPr/>
            </p:nvSpPr>
            <p:spPr bwMode="auto">
              <a:xfrm>
                <a:off x="2338" y="1460"/>
                <a:ext cx="1" cy="11"/>
              </a:xfrm>
              <a:custGeom>
                <a:avLst/>
                <a:gdLst>
                  <a:gd name="T0" fmla="*/ 0 w 703"/>
                  <a:gd name="T1" fmla="*/ 0 h 21600"/>
                  <a:gd name="T2" fmla="*/ 0 w 703"/>
                  <a:gd name="T3" fmla="*/ 0 h 21600"/>
                  <a:gd name="T4" fmla="*/ 0 w 703"/>
                  <a:gd name="T5" fmla="*/ 0 h 21600"/>
                  <a:gd name="T6" fmla="*/ 0 60000 65536"/>
                  <a:gd name="T7" fmla="*/ 0 60000 65536"/>
                  <a:gd name="T8" fmla="*/ 0 60000 65536"/>
                  <a:gd name="T9" fmla="*/ 0 w 703"/>
                  <a:gd name="T10" fmla="*/ 0 h 21600"/>
                  <a:gd name="T11" fmla="*/ 703 w 703"/>
                  <a:gd name="T12" fmla="*/ 21600 h 21600"/>
                </a:gdLst>
                <a:ahLst/>
                <a:cxnLst>
                  <a:cxn ang="T6">
                    <a:pos x="T0" y="T1"/>
                  </a:cxn>
                  <a:cxn ang="T7">
                    <a:pos x="T2" y="T3"/>
                  </a:cxn>
                  <a:cxn ang="T8">
                    <a:pos x="T4" y="T5"/>
                  </a:cxn>
                </a:cxnLst>
                <a:rect l="T9" t="T10" r="T11" b="T12"/>
                <a:pathLst>
                  <a:path w="703" h="21600" fill="none" extrusionOk="0">
                    <a:moveTo>
                      <a:pt x="703" y="21597"/>
                    </a:moveTo>
                    <a:cubicBezTo>
                      <a:pt x="592" y="21599"/>
                      <a:pt x="481" y="21599"/>
                      <a:pt x="370" y="21600"/>
                    </a:cubicBezTo>
                    <a:cubicBezTo>
                      <a:pt x="246" y="21600"/>
                      <a:pt x="123" y="21598"/>
                      <a:pt x="0" y="21596"/>
                    </a:cubicBezTo>
                  </a:path>
                  <a:path w="703" h="21600" stroke="0" extrusionOk="0">
                    <a:moveTo>
                      <a:pt x="703" y="21597"/>
                    </a:moveTo>
                    <a:cubicBezTo>
                      <a:pt x="592" y="21599"/>
                      <a:pt x="481" y="21599"/>
                      <a:pt x="370" y="21600"/>
                    </a:cubicBezTo>
                    <a:cubicBezTo>
                      <a:pt x="246" y="21600"/>
                      <a:pt x="123" y="21598"/>
                      <a:pt x="0" y="21596"/>
                    </a:cubicBezTo>
                    <a:lnTo>
                      <a:pt x="370" y="0"/>
                    </a:lnTo>
                    <a:close/>
                  </a:path>
                </a:pathLst>
              </a:custGeom>
              <a:noFill/>
              <a:ln w="1">
                <a:solidFill>
                  <a:srgbClr val="E62E00"/>
                </a:solidFill>
                <a:prstDash val="solid"/>
                <a:round/>
                <a:headEnd/>
                <a:tailEnd/>
              </a:ln>
            </p:spPr>
            <p:txBody>
              <a:bodyPr/>
              <a:lstStyle/>
              <a:p>
                <a:endParaRPr lang="en-US"/>
              </a:p>
            </p:txBody>
          </p:sp>
          <p:sp>
            <p:nvSpPr>
              <p:cNvPr id="242" name="Arc 150"/>
              <p:cNvSpPr>
                <a:spLocks/>
              </p:cNvSpPr>
              <p:nvPr/>
            </p:nvSpPr>
            <p:spPr bwMode="auto">
              <a:xfrm>
                <a:off x="2328" y="1449"/>
                <a:ext cx="19"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230" y="43196"/>
                    </a:moveTo>
                    <a:cubicBezTo>
                      <a:pt x="9446" y="42994"/>
                      <a:pt x="0" y="33385"/>
                      <a:pt x="0" y="21600"/>
                    </a:cubicBezTo>
                    <a:cubicBezTo>
                      <a:pt x="0" y="9670"/>
                      <a:pt x="9670" y="0"/>
                      <a:pt x="21600" y="0"/>
                    </a:cubicBezTo>
                    <a:cubicBezTo>
                      <a:pt x="33529" y="0"/>
                      <a:pt x="43200" y="9670"/>
                      <a:pt x="43200" y="21600"/>
                    </a:cubicBezTo>
                    <a:cubicBezTo>
                      <a:pt x="43200" y="33399"/>
                      <a:pt x="33731" y="43015"/>
                      <a:pt x="21933" y="43197"/>
                    </a:cubicBezTo>
                  </a:path>
                  <a:path w="43200" h="43197" stroke="0" extrusionOk="0">
                    <a:moveTo>
                      <a:pt x="21230" y="43196"/>
                    </a:moveTo>
                    <a:cubicBezTo>
                      <a:pt x="9446" y="42994"/>
                      <a:pt x="0" y="33385"/>
                      <a:pt x="0" y="21600"/>
                    </a:cubicBezTo>
                    <a:cubicBezTo>
                      <a:pt x="0" y="9670"/>
                      <a:pt x="9670" y="0"/>
                      <a:pt x="21600" y="0"/>
                    </a:cubicBezTo>
                    <a:cubicBezTo>
                      <a:pt x="33529" y="0"/>
                      <a:pt x="43200" y="9670"/>
                      <a:pt x="43200" y="21600"/>
                    </a:cubicBezTo>
                    <a:cubicBezTo>
                      <a:pt x="43200" y="33399"/>
                      <a:pt x="33731" y="43015"/>
                      <a:pt x="21933" y="43197"/>
                    </a:cubicBezTo>
                    <a:lnTo>
                      <a:pt x="21600" y="21600"/>
                    </a:lnTo>
                    <a:close/>
                  </a:path>
                </a:pathLst>
              </a:custGeom>
              <a:noFill/>
              <a:ln w="1">
                <a:solidFill>
                  <a:srgbClr val="E62E00"/>
                </a:solidFill>
                <a:prstDash val="solid"/>
                <a:round/>
                <a:headEnd/>
                <a:tailEnd/>
              </a:ln>
            </p:spPr>
            <p:txBody>
              <a:bodyPr/>
              <a:lstStyle/>
              <a:p>
                <a:endParaRPr lang="en-US"/>
              </a:p>
            </p:txBody>
          </p:sp>
          <p:sp>
            <p:nvSpPr>
              <p:cNvPr id="243" name="Arc 151"/>
              <p:cNvSpPr>
                <a:spLocks/>
              </p:cNvSpPr>
              <p:nvPr/>
            </p:nvSpPr>
            <p:spPr bwMode="auto">
              <a:xfrm>
                <a:off x="2477" y="1402"/>
                <a:ext cx="1" cy="11"/>
              </a:xfrm>
              <a:custGeom>
                <a:avLst/>
                <a:gdLst>
                  <a:gd name="T0" fmla="*/ 0 w 701"/>
                  <a:gd name="T1" fmla="*/ 0 h 21600"/>
                  <a:gd name="T2" fmla="*/ 0 w 701"/>
                  <a:gd name="T3" fmla="*/ 0 h 21600"/>
                  <a:gd name="T4" fmla="*/ 0 w 701"/>
                  <a:gd name="T5" fmla="*/ 0 h 21600"/>
                  <a:gd name="T6" fmla="*/ 0 60000 65536"/>
                  <a:gd name="T7" fmla="*/ 0 60000 65536"/>
                  <a:gd name="T8" fmla="*/ 0 60000 65536"/>
                  <a:gd name="T9" fmla="*/ 0 w 701"/>
                  <a:gd name="T10" fmla="*/ 0 h 21600"/>
                  <a:gd name="T11" fmla="*/ 701 w 701"/>
                  <a:gd name="T12" fmla="*/ 21600 h 21600"/>
                </a:gdLst>
                <a:ahLst/>
                <a:cxnLst>
                  <a:cxn ang="T6">
                    <a:pos x="T0" y="T1"/>
                  </a:cxn>
                  <a:cxn ang="T7">
                    <a:pos x="T2" y="T3"/>
                  </a:cxn>
                  <a:cxn ang="T8">
                    <a:pos x="T4" y="T5"/>
                  </a:cxn>
                </a:cxnLst>
                <a:rect l="T9" t="T10" r="T11" b="T12"/>
                <a:pathLst>
                  <a:path w="701" h="21600" fill="none" extrusionOk="0">
                    <a:moveTo>
                      <a:pt x="701" y="21597"/>
                    </a:moveTo>
                    <a:cubicBezTo>
                      <a:pt x="590" y="21599"/>
                      <a:pt x="479" y="21599"/>
                      <a:pt x="369" y="21600"/>
                    </a:cubicBezTo>
                    <a:cubicBezTo>
                      <a:pt x="245" y="21600"/>
                      <a:pt x="122" y="21598"/>
                      <a:pt x="0" y="21596"/>
                    </a:cubicBezTo>
                  </a:path>
                  <a:path w="701" h="21600" stroke="0" extrusionOk="0">
                    <a:moveTo>
                      <a:pt x="701" y="21597"/>
                    </a:moveTo>
                    <a:cubicBezTo>
                      <a:pt x="590" y="21599"/>
                      <a:pt x="479" y="21599"/>
                      <a:pt x="369" y="21600"/>
                    </a:cubicBezTo>
                    <a:cubicBezTo>
                      <a:pt x="245" y="21600"/>
                      <a:pt x="122" y="21598"/>
                      <a:pt x="0" y="21596"/>
                    </a:cubicBezTo>
                    <a:lnTo>
                      <a:pt x="369" y="0"/>
                    </a:lnTo>
                    <a:close/>
                  </a:path>
                </a:pathLst>
              </a:custGeom>
              <a:noFill/>
              <a:ln w="1">
                <a:solidFill>
                  <a:srgbClr val="E62E00"/>
                </a:solidFill>
                <a:prstDash val="solid"/>
                <a:round/>
                <a:headEnd/>
                <a:tailEnd/>
              </a:ln>
            </p:spPr>
            <p:txBody>
              <a:bodyPr/>
              <a:lstStyle/>
              <a:p>
                <a:endParaRPr lang="en-US"/>
              </a:p>
            </p:txBody>
          </p:sp>
          <p:sp>
            <p:nvSpPr>
              <p:cNvPr id="244" name="Arc 152"/>
              <p:cNvSpPr>
                <a:spLocks/>
              </p:cNvSpPr>
              <p:nvPr/>
            </p:nvSpPr>
            <p:spPr bwMode="auto">
              <a:xfrm>
                <a:off x="2467" y="1391"/>
                <a:ext cx="19" cy="21"/>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231" y="43196"/>
                    </a:moveTo>
                    <a:cubicBezTo>
                      <a:pt x="9447" y="42995"/>
                      <a:pt x="0" y="33385"/>
                      <a:pt x="0" y="21600"/>
                    </a:cubicBezTo>
                    <a:cubicBezTo>
                      <a:pt x="0" y="9670"/>
                      <a:pt x="9670" y="0"/>
                      <a:pt x="21600" y="0"/>
                    </a:cubicBezTo>
                    <a:cubicBezTo>
                      <a:pt x="33529" y="0"/>
                      <a:pt x="43200" y="9670"/>
                      <a:pt x="43200" y="21600"/>
                    </a:cubicBezTo>
                    <a:cubicBezTo>
                      <a:pt x="43200" y="33399"/>
                      <a:pt x="33730" y="43016"/>
                      <a:pt x="21932" y="43197"/>
                    </a:cubicBezTo>
                  </a:path>
                  <a:path w="43200" h="43197" stroke="0" extrusionOk="0">
                    <a:moveTo>
                      <a:pt x="21231" y="43196"/>
                    </a:moveTo>
                    <a:cubicBezTo>
                      <a:pt x="9447" y="42995"/>
                      <a:pt x="0" y="33385"/>
                      <a:pt x="0" y="21600"/>
                    </a:cubicBezTo>
                    <a:cubicBezTo>
                      <a:pt x="0" y="9670"/>
                      <a:pt x="9670" y="0"/>
                      <a:pt x="21600" y="0"/>
                    </a:cubicBezTo>
                    <a:cubicBezTo>
                      <a:pt x="33529" y="0"/>
                      <a:pt x="43200" y="9670"/>
                      <a:pt x="43200" y="21600"/>
                    </a:cubicBezTo>
                    <a:cubicBezTo>
                      <a:pt x="43200" y="33399"/>
                      <a:pt x="33730" y="43016"/>
                      <a:pt x="21932" y="43197"/>
                    </a:cubicBezTo>
                    <a:lnTo>
                      <a:pt x="21600" y="21600"/>
                    </a:lnTo>
                    <a:close/>
                  </a:path>
                </a:pathLst>
              </a:custGeom>
              <a:noFill/>
              <a:ln w="1">
                <a:solidFill>
                  <a:srgbClr val="E62E00"/>
                </a:solidFill>
                <a:prstDash val="solid"/>
                <a:round/>
                <a:headEnd/>
                <a:tailEnd/>
              </a:ln>
            </p:spPr>
            <p:txBody>
              <a:bodyPr/>
              <a:lstStyle/>
              <a:p>
                <a:endParaRPr lang="en-US"/>
              </a:p>
            </p:txBody>
          </p:sp>
          <p:sp>
            <p:nvSpPr>
              <p:cNvPr id="245" name="Arc 153"/>
              <p:cNvSpPr>
                <a:spLocks/>
              </p:cNvSpPr>
              <p:nvPr/>
            </p:nvSpPr>
            <p:spPr bwMode="auto">
              <a:xfrm>
                <a:off x="2369" y="1434"/>
                <a:ext cx="1" cy="11"/>
              </a:xfrm>
              <a:custGeom>
                <a:avLst/>
                <a:gdLst>
                  <a:gd name="T0" fmla="*/ 0 w 716"/>
                  <a:gd name="T1" fmla="*/ 0 h 21600"/>
                  <a:gd name="T2" fmla="*/ 0 w 716"/>
                  <a:gd name="T3" fmla="*/ 0 h 21600"/>
                  <a:gd name="T4" fmla="*/ 0 w 716"/>
                  <a:gd name="T5" fmla="*/ 0 h 21600"/>
                  <a:gd name="T6" fmla="*/ 0 60000 65536"/>
                  <a:gd name="T7" fmla="*/ 0 60000 65536"/>
                  <a:gd name="T8" fmla="*/ 0 60000 65536"/>
                  <a:gd name="T9" fmla="*/ 0 w 716"/>
                  <a:gd name="T10" fmla="*/ 0 h 21600"/>
                  <a:gd name="T11" fmla="*/ 716 w 716"/>
                  <a:gd name="T12" fmla="*/ 21600 h 21600"/>
                </a:gdLst>
                <a:ahLst/>
                <a:cxnLst>
                  <a:cxn ang="T6">
                    <a:pos x="T0" y="T1"/>
                  </a:cxn>
                  <a:cxn ang="T7">
                    <a:pos x="T2" y="T3"/>
                  </a:cxn>
                  <a:cxn ang="T8">
                    <a:pos x="T4" y="T5"/>
                  </a:cxn>
                </a:cxnLst>
                <a:rect l="T9" t="T10" r="T11" b="T12"/>
                <a:pathLst>
                  <a:path w="716" h="21600" fill="none" extrusionOk="0">
                    <a:moveTo>
                      <a:pt x="716" y="21597"/>
                    </a:moveTo>
                    <a:cubicBezTo>
                      <a:pt x="603" y="21599"/>
                      <a:pt x="490" y="21599"/>
                      <a:pt x="377" y="21600"/>
                    </a:cubicBezTo>
                    <a:cubicBezTo>
                      <a:pt x="251" y="21600"/>
                      <a:pt x="125" y="21598"/>
                      <a:pt x="0" y="21596"/>
                    </a:cubicBezTo>
                  </a:path>
                  <a:path w="716" h="21600" stroke="0" extrusionOk="0">
                    <a:moveTo>
                      <a:pt x="716" y="21597"/>
                    </a:moveTo>
                    <a:cubicBezTo>
                      <a:pt x="603" y="21599"/>
                      <a:pt x="490" y="21599"/>
                      <a:pt x="377" y="21600"/>
                    </a:cubicBezTo>
                    <a:cubicBezTo>
                      <a:pt x="251" y="21600"/>
                      <a:pt x="125" y="21598"/>
                      <a:pt x="0" y="21596"/>
                    </a:cubicBezTo>
                    <a:lnTo>
                      <a:pt x="377" y="0"/>
                    </a:lnTo>
                    <a:close/>
                  </a:path>
                </a:pathLst>
              </a:custGeom>
              <a:noFill/>
              <a:ln w="1">
                <a:solidFill>
                  <a:srgbClr val="E62E00"/>
                </a:solidFill>
                <a:prstDash val="solid"/>
                <a:round/>
                <a:headEnd/>
                <a:tailEnd/>
              </a:ln>
            </p:spPr>
            <p:txBody>
              <a:bodyPr/>
              <a:lstStyle/>
              <a:p>
                <a:endParaRPr lang="en-US"/>
              </a:p>
            </p:txBody>
          </p:sp>
          <p:sp>
            <p:nvSpPr>
              <p:cNvPr id="246" name="Arc 154"/>
              <p:cNvSpPr>
                <a:spLocks/>
              </p:cNvSpPr>
              <p:nvPr/>
            </p:nvSpPr>
            <p:spPr bwMode="auto">
              <a:xfrm>
                <a:off x="2359" y="1423"/>
                <a:ext cx="19"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223" y="43196"/>
                    </a:moveTo>
                    <a:cubicBezTo>
                      <a:pt x="9442" y="42991"/>
                      <a:pt x="0" y="33382"/>
                      <a:pt x="0" y="21600"/>
                    </a:cubicBezTo>
                    <a:cubicBezTo>
                      <a:pt x="0" y="9670"/>
                      <a:pt x="9670" y="0"/>
                      <a:pt x="21600" y="0"/>
                    </a:cubicBezTo>
                    <a:cubicBezTo>
                      <a:pt x="33529" y="0"/>
                      <a:pt x="43200" y="9670"/>
                      <a:pt x="43200" y="21600"/>
                    </a:cubicBezTo>
                    <a:cubicBezTo>
                      <a:pt x="43200" y="33397"/>
                      <a:pt x="33734" y="43012"/>
                      <a:pt x="21939" y="43197"/>
                    </a:cubicBezTo>
                  </a:path>
                  <a:path w="43200" h="43197" stroke="0" extrusionOk="0">
                    <a:moveTo>
                      <a:pt x="21223" y="43196"/>
                    </a:moveTo>
                    <a:cubicBezTo>
                      <a:pt x="9442" y="42991"/>
                      <a:pt x="0" y="33382"/>
                      <a:pt x="0" y="21600"/>
                    </a:cubicBezTo>
                    <a:cubicBezTo>
                      <a:pt x="0" y="9670"/>
                      <a:pt x="9670" y="0"/>
                      <a:pt x="21600" y="0"/>
                    </a:cubicBezTo>
                    <a:cubicBezTo>
                      <a:pt x="33529" y="0"/>
                      <a:pt x="43200" y="9670"/>
                      <a:pt x="43200" y="21600"/>
                    </a:cubicBezTo>
                    <a:cubicBezTo>
                      <a:pt x="43200" y="33397"/>
                      <a:pt x="33734" y="43012"/>
                      <a:pt x="21939" y="43197"/>
                    </a:cubicBezTo>
                    <a:lnTo>
                      <a:pt x="21600" y="21600"/>
                    </a:lnTo>
                    <a:close/>
                  </a:path>
                </a:pathLst>
              </a:custGeom>
              <a:noFill/>
              <a:ln w="1">
                <a:solidFill>
                  <a:srgbClr val="E62E00"/>
                </a:solidFill>
                <a:prstDash val="solid"/>
                <a:round/>
                <a:headEnd/>
                <a:tailEnd/>
              </a:ln>
            </p:spPr>
            <p:txBody>
              <a:bodyPr/>
              <a:lstStyle/>
              <a:p>
                <a:endParaRPr lang="en-US"/>
              </a:p>
            </p:txBody>
          </p:sp>
          <p:sp>
            <p:nvSpPr>
              <p:cNvPr id="247" name="Arc 155"/>
              <p:cNvSpPr>
                <a:spLocks/>
              </p:cNvSpPr>
              <p:nvPr/>
            </p:nvSpPr>
            <p:spPr bwMode="auto">
              <a:xfrm>
                <a:off x="2446" y="1398"/>
                <a:ext cx="1" cy="11"/>
              </a:xfrm>
              <a:custGeom>
                <a:avLst/>
                <a:gdLst>
                  <a:gd name="T0" fmla="*/ 0 w 736"/>
                  <a:gd name="T1" fmla="*/ 0 h 21600"/>
                  <a:gd name="T2" fmla="*/ 0 w 736"/>
                  <a:gd name="T3" fmla="*/ 0 h 21600"/>
                  <a:gd name="T4" fmla="*/ 0 w 736"/>
                  <a:gd name="T5" fmla="*/ 0 h 21600"/>
                  <a:gd name="T6" fmla="*/ 0 60000 65536"/>
                  <a:gd name="T7" fmla="*/ 0 60000 65536"/>
                  <a:gd name="T8" fmla="*/ 0 60000 65536"/>
                  <a:gd name="T9" fmla="*/ 0 w 736"/>
                  <a:gd name="T10" fmla="*/ 0 h 21600"/>
                  <a:gd name="T11" fmla="*/ 736 w 736"/>
                  <a:gd name="T12" fmla="*/ 21600 h 21600"/>
                </a:gdLst>
                <a:ahLst/>
                <a:cxnLst>
                  <a:cxn ang="T6">
                    <a:pos x="T0" y="T1"/>
                  </a:cxn>
                  <a:cxn ang="T7">
                    <a:pos x="T2" y="T3"/>
                  </a:cxn>
                  <a:cxn ang="T8">
                    <a:pos x="T4" y="T5"/>
                  </a:cxn>
                </a:cxnLst>
                <a:rect l="T9" t="T10" r="T11" b="T12"/>
                <a:pathLst>
                  <a:path w="736" h="21600" fill="none" extrusionOk="0">
                    <a:moveTo>
                      <a:pt x="735" y="21596"/>
                    </a:moveTo>
                    <a:cubicBezTo>
                      <a:pt x="613" y="21598"/>
                      <a:pt x="490" y="21599"/>
                      <a:pt x="368" y="21600"/>
                    </a:cubicBezTo>
                    <a:cubicBezTo>
                      <a:pt x="245" y="21600"/>
                      <a:pt x="122" y="21598"/>
                      <a:pt x="0" y="21596"/>
                    </a:cubicBezTo>
                  </a:path>
                  <a:path w="736" h="21600" stroke="0" extrusionOk="0">
                    <a:moveTo>
                      <a:pt x="735" y="21596"/>
                    </a:moveTo>
                    <a:cubicBezTo>
                      <a:pt x="613" y="21598"/>
                      <a:pt x="490" y="21599"/>
                      <a:pt x="368" y="21600"/>
                    </a:cubicBezTo>
                    <a:cubicBezTo>
                      <a:pt x="245" y="21600"/>
                      <a:pt x="122" y="21598"/>
                      <a:pt x="0" y="21596"/>
                    </a:cubicBezTo>
                    <a:lnTo>
                      <a:pt x="368" y="0"/>
                    </a:lnTo>
                    <a:close/>
                  </a:path>
                </a:pathLst>
              </a:custGeom>
              <a:noFill/>
              <a:ln w="1">
                <a:solidFill>
                  <a:srgbClr val="E62E00"/>
                </a:solidFill>
                <a:prstDash val="solid"/>
                <a:round/>
                <a:headEnd/>
                <a:tailEnd/>
              </a:ln>
            </p:spPr>
            <p:txBody>
              <a:bodyPr/>
              <a:lstStyle/>
              <a:p>
                <a:endParaRPr lang="en-US"/>
              </a:p>
            </p:txBody>
          </p:sp>
          <p:sp>
            <p:nvSpPr>
              <p:cNvPr id="248" name="Arc 156"/>
              <p:cNvSpPr>
                <a:spLocks/>
              </p:cNvSpPr>
              <p:nvPr/>
            </p:nvSpPr>
            <p:spPr bwMode="auto">
              <a:xfrm>
                <a:off x="2437" y="1387"/>
                <a:ext cx="18"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232" y="43196"/>
                    </a:moveTo>
                    <a:cubicBezTo>
                      <a:pt x="9447" y="42996"/>
                      <a:pt x="0" y="33385"/>
                      <a:pt x="0" y="21600"/>
                    </a:cubicBezTo>
                    <a:cubicBezTo>
                      <a:pt x="0" y="9670"/>
                      <a:pt x="9670" y="0"/>
                      <a:pt x="21600" y="0"/>
                    </a:cubicBezTo>
                    <a:cubicBezTo>
                      <a:pt x="33529" y="0"/>
                      <a:pt x="43200" y="9670"/>
                      <a:pt x="43200" y="21600"/>
                    </a:cubicBezTo>
                    <a:cubicBezTo>
                      <a:pt x="43200" y="33385"/>
                      <a:pt x="33752" y="42996"/>
                      <a:pt x="21967" y="43196"/>
                    </a:cubicBezTo>
                  </a:path>
                  <a:path w="43200" h="43197" stroke="0" extrusionOk="0">
                    <a:moveTo>
                      <a:pt x="21232" y="43196"/>
                    </a:moveTo>
                    <a:cubicBezTo>
                      <a:pt x="9447" y="42996"/>
                      <a:pt x="0" y="33385"/>
                      <a:pt x="0" y="21600"/>
                    </a:cubicBezTo>
                    <a:cubicBezTo>
                      <a:pt x="0" y="9670"/>
                      <a:pt x="9670" y="0"/>
                      <a:pt x="21600" y="0"/>
                    </a:cubicBezTo>
                    <a:cubicBezTo>
                      <a:pt x="33529" y="0"/>
                      <a:pt x="43200" y="9670"/>
                      <a:pt x="43200" y="21600"/>
                    </a:cubicBezTo>
                    <a:cubicBezTo>
                      <a:pt x="43200" y="33385"/>
                      <a:pt x="33752" y="42996"/>
                      <a:pt x="21967" y="43196"/>
                    </a:cubicBezTo>
                    <a:lnTo>
                      <a:pt x="21600" y="21600"/>
                    </a:lnTo>
                    <a:close/>
                  </a:path>
                </a:pathLst>
              </a:custGeom>
              <a:noFill/>
              <a:ln w="1">
                <a:solidFill>
                  <a:srgbClr val="E62E00"/>
                </a:solidFill>
                <a:prstDash val="solid"/>
                <a:round/>
                <a:headEnd/>
                <a:tailEnd/>
              </a:ln>
            </p:spPr>
            <p:txBody>
              <a:bodyPr/>
              <a:lstStyle/>
              <a:p>
                <a:endParaRPr lang="en-US"/>
              </a:p>
            </p:txBody>
          </p:sp>
          <p:sp>
            <p:nvSpPr>
              <p:cNvPr id="249" name="Arc 157"/>
              <p:cNvSpPr>
                <a:spLocks/>
              </p:cNvSpPr>
              <p:nvPr/>
            </p:nvSpPr>
            <p:spPr bwMode="auto">
              <a:xfrm>
                <a:off x="2493" y="1358"/>
                <a:ext cx="1" cy="11"/>
              </a:xfrm>
              <a:custGeom>
                <a:avLst/>
                <a:gdLst>
                  <a:gd name="T0" fmla="*/ 0 w 760"/>
                  <a:gd name="T1" fmla="*/ 0 h 21600"/>
                  <a:gd name="T2" fmla="*/ 0 w 760"/>
                  <a:gd name="T3" fmla="*/ 0 h 21600"/>
                  <a:gd name="T4" fmla="*/ 0 w 760"/>
                  <a:gd name="T5" fmla="*/ 0 h 21600"/>
                  <a:gd name="T6" fmla="*/ 0 60000 65536"/>
                  <a:gd name="T7" fmla="*/ 0 60000 65536"/>
                  <a:gd name="T8" fmla="*/ 0 60000 65536"/>
                  <a:gd name="T9" fmla="*/ 0 w 760"/>
                  <a:gd name="T10" fmla="*/ 0 h 21600"/>
                  <a:gd name="T11" fmla="*/ 760 w 760"/>
                  <a:gd name="T12" fmla="*/ 21600 h 21600"/>
                </a:gdLst>
                <a:ahLst/>
                <a:cxnLst>
                  <a:cxn ang="T6">
                    <a:pos x="T0" y="T1"/>
                  </a:cxn>
                  <a:cxn ang="T7">
                    <a:pos x="T2" y="T3"/>
                  </a:cxn>
                  <a:cxn ang="T8">
                    <a:pos x="T4" y="T5"/>
                  </a:cxn>
                </a:cxnLst>
                <a:rect l="T9" t="T10" r="T11" b="T12"/>
                <a:pathLst>
                  <a:path w="760" h="21600" fill="none" extrusionOk="0">
                    <a:moveTo>
                      <a:pt x="759" y="21596"/>
                    </a:moveTo>
                    <a:cubicBezTo>
                      <a:pt x="640" y="21598"/>
                      <a:pt x="520" y="21599"/>
                      <a:pt x="400" y="21600"/>
                    </a:cubicBezTo>
                    <a:cubicBezTo>
                      <a:pt x="266" y="21600"/>
                      <a:pt x="133" y="21598"/>
                      <a:pt x="-1" y="21596"/>
                    </a:cubicBezTo>
                  </a:path>
                  <a:path w="760" h="21600" stroke="0" extrusionOk="0">
                    <a:moveTo>
                      <a:pt x="759" y="21596"/>
                    </a:moveTo>
                    <a:cubicBezTo>
                      <a:pt x="640" y="21598"/>
                      <a:pt x="520" y="21599"/>
                      <a:pt x="400" y="21600"/>
                    </a:cubicBezTo>
                    <a:cubicBezTo>
                      <a:pt x="266" y="21600"/>
                      <a:pt x="133" y="21598"/>
                      <a:pt x="-1" y="21596"/>
                    </a:cubicBezTo>
                    <a:lnTo>
                      <a:pt x="400" y="0"/>
                    </a:lnTo>
                    <a:close/>
                  </a:path>
                </a:pathLst>
              </a:custGeom>
              <a:noFill/>
              <a:ln w="1">
                <a:solidFill>
                  <a:srgbClr val="E62E00"/>
                </a:solidFill>
                <a:prstDash val="solid"/>
                <a:round/>
                <a:headEnd/>
                <a:tailEnd/>
              </a:ln>
            </p:spPr>
            <p:txBody>
              <a:bodyPr/>
              <a:lstStyle/>
              <a:p>
                <a:endParaRPr lang="en-US"/>
              </a:p>
            </p:txBody>
          </p:sp>
          <p:sp>
            <p:nvSpPr>
              <p:cNvPr id="250" name="Arc 158"/>
              <p:cNvSpPr>
                <a:spLocks/>
              </p:cNvSpPr>
              <p:nvPr/>
            </p:nvSpPr>
            <p:spPr bwMode="auto">
              <a:xfrm>
                <a:off x="2483" y="1347"/>
                <a:ext cx="19"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199" y="43196"/>
                    </a:moveTo>
                    <a:cubicBezTo>
                      <a:pt x="9428" y="42978"/>
                      <a:pt x="0" y="33373"/>
                      <a:pt x="0" y="21600"/>
                    </a:cubicBezTo>
                    <a:cubicBezTo>
                      <a:pt x="0" y="9670"/>
                      <a:pt x="9670" y="0"/>
                      <a:pt x="21600" y="0"/>
                    </a:cubicBezTo>
                    <a:cubicBezTo>
                      <a:pt x="33529" y="0"/>
                      <a:pt x="43200" y="9670"/>
                      <a:pt x="43200" y="21600"/>
                    </a:cubicBezTo>
                    <a:cubicBezTo>
                      <a:pt x="43200" y="33388"/>
                      <a:pt x="33747" y="43000"/>
                      <a:pt x="21959" y="43196"/>
                    </a:cubicBezTo>
                  </a:path>
                  <a:path w="43200" h="43197" stroke="0" extrusionOk="0">
                    <a:moveTo>
                      <a:pt x="21199" y="43196"/>
                    </a:moveTo>
                    <a:cubicBezTo>
                      <a:pt x="9428" y="42978"/>
                      <a:pt x="0" y="33373"/>
                      <a:pt x="0" y="21600"/>
                    </a:cubicBezTo>
                    <a:cubicBezTo>
                      <a:pt x="0" y="9670"/>
                      <a:pt x="9670" y="0"/>
                      <a:pt x="21600" y="0"/>
                    </a:cubicBezTo>
                    <a:cubicBezTo>
                      <a:pt x="33529" y="0"/>
                      <a:pt x="43200" y="9670"/>
                      <a:pt x="43200" y="21600"/>
                    </a:cubicBezTo>
                    <a:cubicBezTo>
                      <a:pt x="43200" y="33388"/>
                      <a:pt x="33747" y="43000"/>
                      <a:pt x="21959" y="43196"/>
                    </a:cubicBezTo>
                    <a:lnTo>
                      <a:pt x="21600" y="21600"/>
                    </a:lnTo>
                    <a:close/>
                  </a:path>
                </a:pathLst>
              </a:custGeom>
              <a:noFill/>
              <a:ln w="1">
                <a:solidFill>
                  <a:srgbClr val="E62E00"/>
                </a:solidFill>
                <a:prstDash val="solid"/>
                <a:round/>
                <a:headEnd/>
                <a:tailEnd/>
              </a:ln>
            </p:spPr>
            <p:txBody>
              <a:bodyPr/>
              <a:lstStyle/>
              <a:p>
                <a:endParaRPr lang="en-US"/>
              </a:p>
            </p:txBody>
          </p:sp>
          <p:sp>
            <p:nvSpPr>
              <p:cNvPr id="251" name="Arc 159"/>
              <p:cNvSpPr>
                <a:spLocks/>
              </p:cNvSpPr>
              <p:nvPr/>
            </p:nvSpPr>
            <p:spPr bwMode="auto">
              <a:xfrm>
                <a:off x="2338" y="1445"/>
                <a:ext cx="1" cy="11"/>
              </a:xfrm>
              <a:custGeom>
                <a:avLst/>
                <a:gdLst>
                  <a:gd name="T0" fmla="*/ 0 w 710"/>
                  <a:gd name="T1" fmla="*/ 0 h 21600"/>
                  <a:gd name="T2" fmla="*/ 0 w 710"/>
                  <a:gd name="T3" fmla="*/ 0 h 21600"/>
                  <a:gd name="T4" fmla="*/ 0 w 710"/>
                  <a:gd name="T5" fmla="*/ 0 h 21600"/>
                  <a:gd name="T6" fmla="*/ 0 60000 65536"/>
                  <a:gd name="T7" fmla="*/ 0 60000 65536"/>
                  <a:gd name="T8" fmla="*/ 0 60000 65536"/>
                  <a:gd name="T9" fmla="*/ 0 w 710"/>
                  <a:gd name="T10" fmla="*/ 0 h 21600"/>
                  <a:gd name="T11" fmla="*/ 710 w 710"/>
                  <a:gd name="T12" fmla="*/ 21600 h 21600"/>
                </a:gdLst>
                <a:ahLst/>
                <a:cxnLst>
                  <a:cxn ang="T6">
                    <a:pos x="T0" y="T1"/>
                  </a:cxn>
                  <a:cxn ang="T7">
                    <a:pos x="T2" y="T3"/>
                  </a:cxn>
                  <a:cxn ang="T8">
                    <a:pos x="T4" y="T5"/>
                  </a:cxn>
                </a:cxnLst>
                <a:rect l="T9" t="T10" r="T11" b="T12"/>
                <a:pathLst>
                  <a:path w="710" h="21600" fill="none" extrusionOk="0">
                    <a:moveTo>
                      <a:pt x="710" y="21597"/>
                    </a:moveTo>
                    <a:cubicBezTo>
                      <a:pt x="598" y="21599"/>
                      <a:pt x="486" y="21599"/>
                      <a:pt x="374" y="21600"/>
                    </a:cubicBezTo>
                    <a:cubicBezTo>
                      <a:pt x="249" y="21600"/>
                      <a:pt x="124" y="21598"/>
                      <a:pt x="0" y="21596"/>
                    </a:cubicBezTo>
                  </a:path>
                  <a:path w="710" h="21600" stroke="0" extrusionOk="0">
                    <a:moveTo>
                      <a:pt x="710" y="21597"/>
                    </a:moveTo>
                    <a:cubicBezTo>
                      <a:pt x="598" y="21599"/>
                      <a:pt x="486" y="21599"/>
                      <a:pt x="374" y="21600"/>
                    </a:cubicBezTo>
                    <a:cubicBezTo>
                      <a:pt x="249" y="21600"/>
                      <a:pt x="124" y="21598"/>
                      <a:pt x="0" y="21596"/>
                    </a:cubicBezTo>
                    <a:lnTo>
                      <a:pt x="374" y="0"/>
                    </a:lnTo>
                    <a:close/>
                  </a:path>
                </a:pathLst>
              </a:custGeom>
              <a:noFill/>
              <a:ln w="1">
                <a:solidFill>
                  <a:srgbClr val="E62E00"/>
                </a:solidFill>
                <a:prstDash val="solid"/>
                <a:round/>
                <a:headEnd/>
                <a:tailEnd/>
              </a:ln>
            </p:spPr>
            <p:txBody>
              <a:bodyPr/>
              <a:lstStyle/>
              <a:p>
                <a:endParaRPr lang="en-US"/>
              </a:p>
            </p:txBody>
          </p:sp>
          <p:sp>
            <p:nvSpPr>
              <p:cNvPr id="252" name="Arc 160"/>
              <p:cNvSpPr>
                <a:spLocks/>
              </p:cNvSpPr>
              <p:nvPr/>
            </p:nvSpPr>
            <p:spPr bwMode="auto">
              <a:xfrm>
                <a:off x="2328" y="1434"/>
                <a:ext cx="19"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226" y="43196"/>
                    </a:moveTo>
                    <a:cubicBezTo>
                      <a:pt x="9444" y="42992"/>
                      <a:pt x="0" y="33383"/>
                      <a:pt x="0" y="21600"/>
                    </a:cubicBezTo>
                    <a:cubicBezTo>
                      <a:pt x="0" y="9670"/>
                      <a:pt x="9670" y="0"/>
                      <a:pt x="21600" y="0"/>
                    </a:cubicBezTo>
                    <a:cubicBezTo>
                      <a:pt x="33529" y="0"/>
                      <a:pt x="43200" y="9670"/>
                      <a:pt x="43200" y="21600"/>
                    </a:cubicBezTo>
                    <a:cubicBezTo>
                      <a:pt x="43200" y="33398"/>
                      <a:pt x="33732" y="43013"/>
                      <a:pt x="21936" y="43197"/>
                    </a:cubicBezTo>
                  </a:path>
                  <a:path w="43200" h="43197" stroke="0" extrusionOk="0">
                    <a:moveTo>
                      <a:pt x="21226" y="43196"/>
                    </a:moveTo>
                    <a:cubicBezTo>
                      <a:pt x="9444" y="42992"/>
                      <a:pt x="0" y="33383"/>
                      <a:pt x="0" y="21600"/>
                    </a:cubicBezTo>
                    <a:cubicBezTo>
                      <a:pt x="0" y="9670"/>
                      <a:pt x="9670" y="0"/>
                      <a:pt x="21600" y="0"/>
                    </a:cubicBezTo>
                    <a:cubicBezTo>
                      <a:pt x="33529" y="0"/>
                      <a:pt x="43200" y="9670"/>
                      <a:pt x="43200" y="21600"/>
                    </a:cubicBezTo>
                    <a:cubicBezTo>
                      <a:pt x="43200" y="33398"/>
                      <a:pt x="33732" y="43013"/>
                      <a:pt x="21936" y="43197"/>
                    </a:cubicBezTo>
                    <a:lnTo>
                      <a:pt x="21600" y="21600"/>
                    </a:lnTo>
                    <a:close/>
                  </a:path>
                </a:pathLst>
              </a:custGeom>
              <a:noFill/>
              <a:ln w="1">
                <a:solidFill>
                  <a:srgbClr val="E62E00"/>
                </a:solidFill>
                <a:prstDash val="solid"/>
                <a:round/>
                <a:headEnd/>
                <a:tailEnd/>
              </a:ln>
            </p:spPr>
            <p:txBody>
              <a:bodyPr/>
              <a:lstStyle/>
              <a:p>
                <a:endParaRPr lang="en-US"/>
              </a:p>
            </p:txBody>
          </p:sp>
          <p:sp>
            <p:nvSpPr>
              <p:cNvPr id="253" name="Arc 161"/>
              <p:cNvSpPr>
                <a:spLocks/>
              </p:cNvSpPr>
              <p:nvPr/>
            </p:nvSpPr>
            <p:spPr bwMode="auto">
              <a:xfrm>
                <a:off x="2493" y="1307"/>
                <a:ext cx="1" cy="11"/>
              </a:xfrm>
              <a:custGeom>
                <a:avLst/>
                <a:gdLst>
                  <a:gd name="T0" fmla="*/ 0 w 793"/>
                  <a:gd name="T1" fmla="*/ 0 h 21600"/>
                  <a:gd name="T2" fmla="*/ 0 w 793"/>
                  <a:gd name="T3" fmla="*/ 0 h 21600"/>
                  <a:gd name="T4" fmla="*/ 0 w 793"/>
                  <a:gd name="T5" fmla="*/ 0 h 21600"/>
                  <a:gd name="T6" fmla="*/ 0 60000 65536"/>
                  <a:gd name="T7" fmla="*/ 0 60000 65536"/>
                  <a:gd name="T8" fmla="*/ 0 60000 65536"/>
                  <a:gd name="T9" fmla="*/ 0 w 793"/>
                  <a:gd name="T10" fmla="*/ 0 h 21600"/>
                  <a:gd name="T11" fmla="*/ 793 w 793"/>
                  <a:gd name="T12" fmla="*/ 21600 h 21600"/>
                </a:gdLst>
                <a:ahLst/>
                <a:cxnLst>
                  <a:cxn ang="T6">
                    <a:pos x="T0" y="T1"/>
                  </a:cxn>
                  <a:cxn ang="T7">
                    <a:pos x="T2" y="T3"/>
                  </a:cxn>
                  <a:cxn ang="T8">
                    <a:pos x="T4" y="T5"/>
                  </a:cxn>
                </a:cxnLst>
                <a:rect l="T9" t="T10" r="T11" b="T12"/>
                <a:pathLst>
                  <a:path w="793" h="21600" fill="none" extrusionOk="0">
                    <a:moveTo>
                      <a:pt x="792" y="21596"/>
                    </a:moveTo>
                    <a:cubicBezTo>
                      <a:pt x="667" y="21598"/>
                      <a:pt x="542" y="21599"/>
                      <a:pt x="417" y="21600"/>
                    </a:cubicBezTo>
                    <a:cubicBezTo>
                      <a:pt x="277" y="21600"/>
                      <a:pt x="138" y="21598"/>
                      <a:pt x="0" y="21595"/>
                    </a:cubicBezTo>
                  </a:path>
                  <a:path w="793" h="21600" stroke="0" extrusionOk="0">
                    <a:moveTo>
                      <a:pt x="792" y="21596"/>
                    </a:moveTo>
                    <a:cubicBezTo>
                      <a:pt x="667" y="21598"/>
                      <a:pt x="542" y="21599"/>
                      <a:pt x="417" y="21600"/>
                    </a:cubicBezTo>
                    <a:cubicBezTo>
                      <a:pt x="277" y="21600"/>
                      <a:pt x="138" y="21598"/>
                      <a:pt x="0" y="21595"/>
                    </a:cubicBezTo>
                    <a:lnTo>
                      <a:pt x="417" y="0"/>
                    </a:lnTo>
                    <a:close/>
                  </a:path>
                </a:pathLst>
              </a:custGeom>
              <a:noFill/>
              <a:ln w="1">
                <a:solidFill>
                  <a:srgbClr val="E62E00"/>
                </a:solidFill>
                <a:prstDash val="solid"/>
                <a:round/>
                <a:headEnd/>
                <a:tailEnd/>
              </a:ln>
            </p:spPr>
            <p:txBody>
              <a:bodyPr/>
              <a:lstStyle/>
              <a:p>
                <a:endParaRPr lang="en-US"/>
              </a:p>
            </p:txBody>
          </p:sp>
          <p:sp>
            <p:nvSpPr>
              <p:cNvPr id="254" name="Arc 162"/>
              <p:cNvSpPr>
                <a:spLocks/>
              </p:cNvSpPr>
              <p:nvPr/>
            </p:nvSpPr>
            <p:spPr bwMode="auto">
              <a:xfrm>
                <a:off x="2483" y="1296"/>
                <a:ext cx="19"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183" y="43195"/>
                    </a:moveTo>
                    <a:cubicBezTo>
                      <a:pt x="9418" y="42968"/>
                      <a:pt x="0" y="33366"/>
                      <a:pt x="0" y="21600"/>
                    </a:cubicBezTo>
                    <a:cubicBezTo>
                      <a:pt x="0" y="9670"/>
                      <a:pt x="9670" y="0"/>
                      <a:pt x="21600" y="0"/>
                    </a:cubicBezTo>
                    <a:cubicBezTo>
                      <a:pt x="33529" y="0"/>
                      <a:pt x="43200" y="9670"/>
                      <a:pt x="43200" y="21600"/>
                    </a:cubicBezTo>
                    <a:cubicBezTo>
                      <a:pt x="43200" y="33382"/>
                      <a:pt x="33756" y="42991"/>
                      <a:pt x="21975" y="43196"/>
                    </a:cubicBezTo>
                  </a:path>
                  <a:path w="43200" h="43197" stroke="0" extrusionOk="0">
                    <a:moveTo>
                      <a:pt x="21183" y="43195"/>
                    </a:moveTo>
                    <a:cubicBezTo>
                      <a:pt x="9418" y="42968"/>
                      <a:pt x="0" y="33366"/>
                      <a:pt x="0" y="21600"/>
                    </a:cubicBezTo>
                    <a:cubicBezTo>
                      <a:pt x="0" y="9670"/>
                      <a:pt x="9670" y="0"/>
                      <a:pt x="21600" y="0"/>
                    </a:cubicBezTo>
                    <a:cubicBezTo>
                      <a:pt x="33529" y="0"/>
                      <a:pt x="43200" y="9670"/>
                      <a:pt x="43200" y="21600"/>
                    </a:cubicBezTo>
                    <a:cubicBezTo>
                      <a:pt x="43200" y="33382"/>
                      <a:pt x="33756" y="42991"/>
                      <a:pt x="21975" y="43196"/>
                    </a:cubicBezTo>
                    <a:lnTo>
                      <a:pt x="21600" y="21600"/>
                    </a:lnTo>
                    <a:close/>
                  </a:path>
                </a:pathLst>
              </a:custGeom>
              <a:noFill/>
              <a:ln w="1">
                <a:solidFill>
                  <a:srgbClr val="E62E00"/>
                </a:solidFill>
                <a:prstDash val="solid"/>
                <a:round/>
                <a:headEnd/>
                <a:tailEnd/>
              </a:ln>
            </p:spPr>
            <p:txBody>
              <a:bodyPr/>
              <a:lstStyle/>
              <a:p>
                <a:endParaRPr lang="en-US"/>
              </a:p>
            </p:txBody>
          </p:sp>
          <p:sp>
            <p:nvSpPr>
              <p:cNvPr id="255" name="Arc 163"/>
              <p:cNvSpPr>
                <a:spLocks/>
              </p:cNvSpPr>
              <p:nvPr/>
            </p:nvSpPr>
            <p:spPr bwMode="auto">
              <a:xfrm>
                <a:off x="2570" y="1281"/>
                <a:ext cx="1" cy="11"/>
              </a:xfrm>
              <a:custGeom>
                <a:avLst/>
                <a:gdLst>
                  <a:gd name="T0" fmla="*/ 0 w 809"/>
                  <a:gd name="T1" fmla="*/ 0 h 21600"/>
                  <a:gd name="T2" fmla="*/ 0 w 809"/>
                  <a:gd name="T3" fmla="*/ 0 h 21600"/>
                  <a:gd name="T4" fmla="*/ 0 w 809"/>
                  <a:gd name="T5" fmla="*/ 0 h 21600"/>
                  <a:gd name="T6" fmla="*/ 0 60000 65536"/>
                  <a:gd name="T7" fmla="*/ 0 60000 65536"/>
                  <a:gd name="T8" fmla="*/ 0 60000 65536"/>
                  <a:gd name="T9" fmla="*/ 0 w 809"/>
                  <a:gd name="T10" fmla="*/ 0 h 21600"/>
                  <a:gd name="T11" fmla="*/ 809 w 809"/>
                  <a:gd name="T12" fmla="*/ 21600 h 21600"/>
                </a:gdLst>
                <a:ahLst/>
                <a:cxnLst>
                  <a:cxn ang="T6">
                    <a:pos x="T0" y="T1"/>
                  </a:cxn>
                  <a:cxn ang="T7">
                    <a:pos x="T2" y="T3"/>
                  </a:cxn>
                  <a:cxn ang="T8">
                    <a:pos x="T4" y="T5"/>
                  </a:cxn>
                </a:cxnLst>
                <a:rect l="T9" t="T10" r="T11" b="T12"/>
                <a:pathLst>
                  <a:path w="809" h="21600" fill="none" extrusionOk="0">
                    <a:moveTo>
                      <a:pt x="808" y="21596"/>
                    </a:moveTo>
                    <a:cubicBezTo>
                      <a:pt x="681" y="21598"/>
                      <a:pt x="553" y="21599"/>
                      <a:pt x="426" y="21600"/>
                    </a:cubicBezTo>
                    <a:cubicBezTo>
                      <a:pt x="283" y="21600"/>
                      <a:pt x="141" y="21598"/>
                      <a:pt x="0" y="21595"/>
                    </a:cubicBezTo>
                  </a:path>
                  <a:path w="809" h="21600" stroke="0" extrusionOk="0">
                    <a:moveTo>
                      <a:pt x="808" y="21596"/>
                    </a:moveTo>
                    <a:cubicBezTo>
                      <a:pt x="681" y="21598"/>
                      <a:pt x="553" y="21599"/>
                      <a:pt x="426" y="21600"/>
                    </a:cubicBezTo>
                    <a:cubicBezTo>
                      <a:pt x="283" y="21600"/>
                      <a:pt x="141" y="21598"/>
                      <a:pt x="0" y="21595"/>
                    </a:cubicBezTo>
                    <a:lnTo>
                      <a:pt x="426" y="0"/>
                    </a:lnTo>
                    <a:close/>
                  </a:path>
                </a:pathLst>
              </a:custGeom>
              <a:noFill/>
              <a:ln w="1">
                <a:solidFill>
                  <a:srgbClr val="E62E00"/>
                </a:solidFill>
                <a:prstDash val="solid"/>
                <a:round/>
                <a:headEnd/>
                <a:tailEnd/>
              </a:ln>
            </p:spPr>
            <p:txBody>
              <a:bodyPr/>
              <a:lstStyle/>
              <a:p>
                <a:endParaRPr lang="en-US"/>
              </a:p>
            </p:txBody>
          </p:sp>
          <p:sp>
            <p:nvSpPr>
              <p:cNvPr id="256" name="Arc 164"/>
              <p:cNvSpPr>
                <a:spLocks/>
              </p:cNvSpPr>
              <p:nvPr/>
            </p:nvSpPr>
            <p:spPr bwMode="auto">
              <a:xfrm>
                <a:off x="2560" y="1270"/>
                <a:ext cx="19" cy="22"/>
              </a:xfrm>
              <a:custGeom>
                <a:avLst/>
                <a:gdLst>
                  <a:gd name="T0" fmla="*/ 0 w 43200"/>
                  <a:gd name="T1" fmla="*/ 0 h 43197"/>
                  <a:gd name="T2" fmla="*/ 0 w 43200"/>
                  <a:gd name="T3" fmla="*/ 0 h 43197"/>
                  <a:gd name="T4" fmla="*/ 0 w 43200"/>
                  <a:gd name="T5" fmla="*/ 0 h 43197"/>
                  <a:gd name="T6" fmla="*/ 0 60000 65536"/>
                  <a:gd name="T7" fmla="*/ 0 60000 65536"/>
                  <a:gd name="T8" fmla="*/ 0 60000 65536"/>
                  <a:gd name="T9" fmla="*/ 0 w 43200"/>
                  <a:gd name="T10" fmla="*/ 0 h 43197"/>
                  <a:gd name="T11" fmla="*/ 43200 w 43200"/>
                  <a:gd name="T12" fmla="*/ 43197 h 43197"/>
                </a:gdLst>
                <a:ahLst/>
                <a:cxnLst>
                  <a:cxn ang="T6">
                    <a:pos x="T0" y="T1"/>
                  </a:cxn>
                  <a:cxn ang="T7">
                    <a:pos x="T2" y="T3"/>
                  </a:cxn>
                  <a:cxn ang="T8">
                    <a:pos x="T4" y="T5"/>
                  </a:cxn>
                </a:cxnLst>
                <a:rect l="T9" t="T10" r="T11" b="T12"/>
                <a:pathLst>
                  <a:path w="43200" h="43197" fill="none" extrusionOk="0">
                    <a:moveTo>
                      <a:pt x="21174" y="43195"/>
                    </a:moveTo>
                    <a:cubicBezTo>
                      <a:pt x="9412" y="42963"/>
                      <a:pt x="0" y="33363"/>
                      <a:pt x="0" y="21600"/>
                    </a:cubicBezTo>
                    <a:cubicBezTo>
                      <a:pt x="0" y="9670"/>
                      <a:pt x="9670" y="0"/>
                      <a:pt x="21600" y="0"/>
                    </a:cubicBezTo>
                    <a:cubicBezTo>
                      <a:pt x="33529" y="0"/>
                      <a:pt x="43200" y="9670"/>
                      <a:pt x="43200" y="21600"/>
                    </a:cubicBezTo>
                    <a:cubicBezTo>
                      <a:pt x="43200" y="33380"/>
                      <a:pt x="33761" y="42987"/>
                      <a:pt x="21982" y="43196"/>
                    </a:cubicBezTo>
                  </a:path>
                  <a:path w="43200" h="43197" stroke="0" extrusionOk="0">
                    <a:moveTo>
                      <a:pt x="21174" y="43195"/>
                    </a:moveTo>
                    <a:cubicBezTo>
                      <a:pt x="9412" y="42963"/>
                      <a:pt x="0" y="33363"/>
                      <a:pt x="0" y="21600"/>
                    </a:cubicBezTo>
                    <a:cubicBezTo>
                      <a:pt x="0" y="9670"/>
                      <a:pt x="9670" y="0"/>
                      <a:pt x="21600" y="0"/>
                    </a:cubicBezTo>
                    <a:cubicBezTo>
                      <a:pt x="33529" y="0"/>
                      <a:pt x="43200" y="9670"/>
                      <a:pt x="43200" y="21600"/>
                    </a:cubicBezTo>
                    <a:cubicBezTo>
                      <a:pt x="43200" y="33380"/>
                      <a:pt x="33761" y="42987"/>
                      <a:pt x="21982" y="43196"/>
                    </a:cubicBezTo>
                    <a:lnTo>
                      <a:pt x="21600" y="21600"/>
                    </a:lnTo>
                    <a:close/>
                  </a:path>
                </a:pathLst>
              </a:custGeom>
              <a:noFill/>
              <a:ln w="1">
                <a:solidFill>
                  <a:srgbClr val="E62E00"/>
                </a:solidFill>
                <a:prstDash val="solid"/>
                <a:round/>
                <a:headEnd/>
                <a:tailEnd/>
              </a:ln>
            </p:spPr>
            <p:txBody>
              <a:bodyPr/>
              <a:lstStyle/>
              <a:p>
                <a:endParaRPr lang="en-US"/>
              </a:p>
            </p:txBody>
          </p:sp>
          <p:sp>
            <p:nvSpPr>
              <p:cNvPr id="257" name="Arc 165"/>
              <p:cNvSpPr>
                <a:spLocks/>
              </p:cNvSpPr>
              <p:nvPr/>
            </p:nvSpPr>
            <p:spPr bwMode="auto">
              <a:xfrm>
                <a:off x="2338" y="1485"/>
                <a:ext cx="1" cy="11"/>
              </a:xfrm>
              <a:custGeom>
                <a:avLst/>
                <a:gdLst>
                  <a:gd name="T0" fmla="*/ 0 w 690"/>
                  <a:gd name="T1" fmla="*/ 0 h 21600"/>
                  <a:gd name="T2" fmla="*/ 0 w 690"/>
                  <a:gd name="T3" fmla="*/ 0 h 21600"/>
                  <a:gd name="T4" fmla="*/ 0 w 690"/>
                  <a:gd name="T5" fmla="*/ 0 h 21600"/>
                  <a:gd name="T6" fmla="*/ 0 60000 65536"/>
                  <a:gd name="T7" fmla="*/ 0 60000 65536"/>
                  <a:gd name="T8" fmla="*/ 0 60000 65536"/>
                  <a:gd name="T9" fmla="*/ 0 w 690"/>
                  <a:gd name="T10" fmla="*/ 0 h 21600"/>
                  <a:gd name="T11" fmla="*/ 690 w 690"/>
                  <a:gd name="T12" fmla="*/ 21600 h 21600"/>
                </a:gdLst>
                <a:ahLst/>
                <a:cxnLst>
                  <a:cxn ang="T6">
                    <a:pos x="T0" y="T1"/>
                  </a:cxn>
                  <a:cxn ang="T7">
                    <a:pos x="T2" y="T3"/>
                  </a:cxn>
                  <a:cxn ang="T8">
                    <a:pos x="T4" y="T5"/>
                  </a:cxn>
                </a:cxnLst>
                <a:rect l="T9" t="T10" r="T11" b="T12"/>
                <a:pathLst>
                  <a:path w="690" h="21600" fill="none" extrusionOk="0">
                    <a:moveTo>
                      <a:pt x="689" y="21597"/>
                    </a:moveTo>
                    <a:cubicBezTo>
                      <a:pt x="581" y="21599"/>
                      <a:pt x="472" y="21599"/>
                      <a:pt x="363" y="21600"/>
                    </a:cubicBezTo>
                    <a:cubicBezTo>
                      <a:pt x="241" y="21600"/>
                      <a:pt x="120" y="21598"/>
                      <a:pt x="0" y="21596"/>
                    </a:cubicBezTo>
                  </a:path>
                  <a:path w="690" h="21600" stroke="0" extrusionOk="0">
                    <a:moveTo>
                      <a:pt x="689" y="21597"/>
                    </a:moveTo>
                    <a:cubicBezTo>
                      <a:pt x="581" y="21599"/>
                      <a:pt x="472" y="21599"/>
                      <a:pt x="363" y="21600"/>
                    </a:cubicBezTo>
                    <a:cubicBezTo>
                      <a:pt x="241" y="21600"/>
                      <a:pt x="120" y="21598"/>
                      <a:pt x="0" y="21596"/>
                    </a:cubicBezTo>
                    <a:lnTo>
                      <a:pt x="363" y="0"/>
                    </a:lnTo>
                    <a:close/>
                  </a:path>
                </a:pathLst>
              </a:custGeom>
              <a:noFill/>
              <a:ln w="1">
                <a:solidFill>
                  <a:srgbClr val="E62E00"/>
                </a:solidFill>
                <a:prstDash val="solid"/>
                <a:round/>
                <a:headEnd/>
                <a:tailEnd/>
              </a:ln>
            </p:spPr>
            <p:txBody>
              <a:bodyPr/>
              <a:lstStyle/>
              <a:p>
                <a:endParaRPr lang="en-US"/>
              </a:p>
            </p:txBody>
          </p:sp>
          <p:sp>
            <p:nvSpPr>
              <p:cNvPr id="258" name="Arc 166"/>
              <p:cNvSpPr>
                <a:spLocks/>
              </p:cNvSpPr>
              <p:nvPr/>
            </p:nvSpPr>
            <p:spPr bwMode="auto">
              <a:xfrm>
                <a:off x="2328" y="1474"/>
                <a:ext cx="19" cy="22"/>
              </a:xfrm>
              <a:custGeom>
                <a:avLst/>
                <a:gdLst>
                  <a:gd name="T0" fmla="*/ 0 w 43200"/>
                  <a:gd name="T1" fmla="*/ 0 h 43198"/>
                  <a:gd name="T2" fmla="*/ 0 w 43200"/>
                  <a:gd name="T3" fmla="*/ 0 h 43198"/>
                  <a:gd name="T4" fmla="*/ 0 w 43200"/>
                  <a:gd name="T5" fmla="*/ 0 h 43198"/>
                  <a:gd name="T6" fmla="*/ 0 60000 65536"/>
                  <a:gd name="T7" fmla="*/ 0 60000 65536"/>
                  <a:gd name="T8" fmla="*/ 0 60000 65536"/>
                  <a:gd name="T9" fmla="*/ 0 w 43200"/>
                  <a:gd name="T10" fmla="*/ 0 h 43198"/>
                  <a:gd name="T11" fmla="*/ 43200 w 43200"/>
                  <a:gd name="T12" fmla="*/ 43198 h 43198"/>
                </a:gdLst>
                <a:ahLst/>
                <a:cxnLst>
                  <a:cxn ang="T6">
                    <a:pos x="T0" y="T1"/>
                  </a:cxn>
                  <a:cxn ang="T7">
                    <a:pos x="T2" y="T3"/>
                  </a:cxn>
                  <a:cxn ang="T8">
                    <a:pos x="T4" y="T5"/>
                  </a:cxn>
                </a:cxnLst>
                <a:rect l="T9" t="T10" r="T11" b="T12"/>
                <a:pathLst>
                  <a:path w="43200" h="43198" fill="none" extrusionOk="0">
                    <a:moveTo>
                      <a:pt x="21237" y="43196"/>
                    </a:moveTo>
                    <a:cubicBezTo>
                      <a:pt x="9450" y="42998"/>
                      <a:pt x="0" y="33387"/>
                      <a:pt x="0" y="21600"/>
                    </a:cubicBezTo>
                    <a:cubicBezTo>
                      <a:pt x="0" y="9670"/>
                      <a:pt x="9670" y="0"/>
                      <a:pt x="21600" y="0"/>
                    </a:cubicBezTo>
                    <a:cubicBezTo>
                      <a:pt x="33529" y="0"/>
                      <a:pt x="43200" y="9670"/>
                      <a:pt x="43200" y="21600"/>
                    </a:cubicBezTo>
                    <a:cubicBezTo>
                      <a:pt x="43200" y="33401"/>
                      <a:pt x="33727" y="43018"/>
                      <a:pt x="21926" y="43197"/>
                    </a:cubicBezTo>
                  </a:path>
                  <a:path w="43200" h="43198" stroke="0" extrusionOk="0">
                    <a:moveTo>
                      <a:pt x="21237" y="43196"/>
                    </a:moveTo>
                    <a:cubicBezTo>
                      <a:pt x="9450" y="42998"/>
                      <a:pt x="0" y="33387"/>
                      <a:pt x="0" y="21600"/>
                    </a:cubicBezTo>
                    <a:cubicBezTo>
                      <a:pt x="0" y="9670"/>
                      <a:pt x="9670" y="0"/>
                      <a:pt x="21600" y="0"/>
                    </a:cubicBezTo>
                    <a:cubicBezTo>
                      <a:pt x="33529" y="0"/>
                      <a:pt x="43200" y="9670"/>
                      <a:pt x="43200" y="21600"/>
                    </a:cubicBezTo>
                    <a:cubicBezTo>
                      <a:pt x="43200" y="33401"/>
                      <a:pt x="33727" y="43018"/>
                      <a:pt x="21926" y="43197"/>
                    </a:cubicBezTo>
                    <a:lnTo>
                      <a:pt x="21600" y="21600"/>
                    </a:lnTo>
                    <a:close/>
                  </a:path>
                </a:pathLst>
              </a:custGeom>
              <a:noFill/>
              <a:ln w="1">
                <a:solidFill>
                  <a:srgbClr val="E62E00"/>
                </a:solidFill>
                <a:prstDash val="solid"/>
                <a:round/>
                <a:headEnd/>
                <a:tailEnd/>
              </a:ln>
            </p:spPr>
            <p:txBody>
              <a:bodyPr/>
              <a:lstStyle/>
              <a:p>
                <a:endParaRPr lang="en-US"/>
              </a:p>
            </p:txBody>
          </p:sp>
          <p:sp>
            <p:nvSpPr>
              <p:cNvPr id="259" name="Arc 167"/>
              <p:cNvSpPr>
                <a:spLocks/>
              </p:cNvSpPr>
              <p:nvPr/>
            </p:nvSpPr>
            <p:spPr bwMode="auto">
              <a:xfrm>
                <a:off x="2338" y="1482"/>
                <a:ext cx="1" cy="11"/>
              </a:xfrm>
              <a:custGeom>
                <a:avLst/>
                <a:gdLst>
                  <a:gd name="T0" fmla="*/ 0 w 692"/>
                  <a:gd name="T1" fmla="*/ 0 h 21600"/>
                  <a:gd name="T2" fmla="*/ 0 w 692"/>
                  <a:gd name="T3" fmla="*/ 0 h 21600"/>
                  <a:gd name="T4" fmla="*/ 0 w 692"/>
                  <a:gd name="T5" fmla="*/ 0 h 21600"/>
                  <a:gd name="T6" fmla="*/ 0 60000 65536"/>
                  <a:gd name="T7" fmla="*/ 0 60000 65536"/>
                  <a:gd name="T8" fmla="*/ 0 60000 65536"/>
                  <a:gd name="T9" fmla="*/ 0 w 692"/>
                  <a:gd name="T10" fmla="*/ 0 h 21600"/>
                  <a:gd name="T11" fmla="*/ 692 w 692"/>
                  <a:gd name="T12" fmla="*/ 21600 h 21600"/>
                </a:gdLst>
                <a:ahLst/>
                <a:cxnLst>
                  <a:cxn ang="T6">
                    <a:pos x="T0" y="T1"/>
                  </a:cxn>
                  <a:cxn ang="T7">
                    <a:pos x="T2" y="T3"/>
                  </a:cxn>
                  <a:cxn ang="T8">
                    <a:pos x="T4" y="T5"/>
                  </a:cxn>
                </a:cxnLst>
                <a:rect l="T9" t="T10" r="T11" b="T12"/>
                <a:pathLst>
                  <a:path w="692" h="21600" fill="none" extrusionOk="0">
                    <a:moveTo>
                      <a:pt x="691" y="21597"/>
                    </a:moveTo>
                    <a:cubicBezTo>
                      <a:pt x="582" y="21599"/>
                      <a:pt x="473" y="21599"/>
                      <a:pt x="364" y="21600"/>
                    </a:cubicBezTo>
                    <a:cubicBezTo>
                      <a:pt x="242" y="21600"/>
                      <a:pt x="121" y="21598"/>
                      <a:pt x="0" y="21596"/>
                    </a:cubicBezTo>
                  </a:path>
                  <a:path w="692" h="21600" stroke="0" extrusionOk="0">
                    <a:moveTo>
                      <a:pt x="691" y="21597"/>
                    </a:moveTo>
                    <a:cubicBezTo>
                      <a:pt x="582" y="21599"/>
                      <a:pt x="473" y="21599"/>
                      <a:pt x="364" y="21600"/>
                    </a:cubicBezTo>
                    <a:cubicBezTo>
                      <a:pt x="242" y="21600"/>
                      <a:pt x="121" y="21598"/>
                      <a:pt x="0" y="21596"/>
                    </a:cubicBezTo>
                    <a:lnTo>
                      <a:pt x="364" y="0"/>
                    </a:lnTo>
                    <a:close/>
                  </a:path>
                </a:pathLst>
              </a:custGeom>
              <a:noFill/>
              <a:ln w="1">
                <a:solidFill>
                  <a:srgbClr val="E62E00"/>
                </a:solidFill>
                <a:prstDash val="solid"/>
                <a:round/>
                <a:headEnd/>
                <a:tailEnd/>
              </a:ln>
            </p:spPr>
            <p:txBody>
              <a:bodyPr/>
              <a:lstStyle/>
              <a:p>
                <a:endParaRPr lang="en-US"/>
              </a:p>
            </p:txBody>
          </p:sp>
          <p:sp>
            <p:nvSpPr>
              <p:cNvPr id="260" name="Arc 168"/>
              <p:cNvSpPr>
                <a:spLocks/>
              </p:cNvSpPr>
              <p:nvPr/>
            </p:nvSpPr>
            <p:spPr bwMode="auto">
              <a:xfrm>
                <a:off x="2328" y="1471"/>
                <a:ext cx="19" cy="22"/>
              </a:xfrm>
              <a:custGeom>
                <a:avLst/>
                <a:gdLst>
                  <a:gd name="T0" fmla="*/ 0 w 43200"/>
                  <a:gd name="T1" fmla="*/ 0 h 43198"/>
                  <a:gd name="T2" fmla="*/ 0 w 43200"/>
                  <a:gd name="T3" fmla="*/ 0 h 43198"/>
                  <a:gd name="T4" fmla="*/ 0 w 43200"/>
                  <a:gd name="T5" fmla="*/ 0 h 43198"/>
                  <a:gd name="T6" fmla="*/ 0 60000 65536"/>
                  <a:gd name="T7" fmla="*/ 0 60000 65536"/>
                  <a:gd name="T8" fmla="*/ 0 60000 65536"/>
                  <a:gd name="T9" fmla="*/ 0 w 43200"/>
                  <a:gd name="T10" fmla="*/ 0 h 43198"/>
                  <a:gd name="T11" fmla="*/ 43200 w 43200"/>
                  <a:gd name="T12" fmla="*/ 43198 h 43198"/>
                </a:gdLst>
                <a:ahLst/>
                <a:cxnLst>
                  <a:cxn ang="T6">
                    <a:pos x="T0" y="T1"/>
                  </a:cxn>
                  <a:cxn ang="T7">
                    <a:pos x="T2" y="T3"/>
                  </a:cxn>
                  <a:cxn ang="T8">
                    <a:pos x="T4" y="T5"/>
                  </a:cxn>
                </a:cxnLst>
                <a:rect l="T9" t="T10" r="T11" b="T12"/>
                <a:pathLst>
                  <a:path w="43200" h="43198" fill="none" extrusionOk="0">
                    <a:moveTo>
                      <a:pt x="21236" y="43196"/>
                    </a:moveTo>
                    <a:cubicBezTo>
                      <a:pt x="9450" y="42998"/>
                      <a:pt x="0" y="33387"/>
                      <a:pt x="0" y="21600"/>
                    </a:cubicBezTo>
                    <a:cubicBezTo>
                      <a:pt x="0" y="9670"/>
                      <a:pt x="9670" y="0"/>
                      <a:pt x="21600" y="0"/>
                    </a:cubicBezTo>
                    <a:cubicBezTo>
                      <a:pt x="33529" y="0"/>
                      <a:pt x="43200" y="9670"/>
                      <a:pt x="43200" y="21600"/>
                    </a:cubicBezTo>
                    <a:cubicBezTo>
                      <a:pt x="43200" y="33401"/>
                      <a:pt x="33728" y="43018"/>
                      <a:pt x="21927" y="43197"/>
                    </a:cubicBezTo>
                  </a:path>
                  <a:path w="43200" h="43198" stroke="0" extrusionOk="0">
                    <a:moveTo>
                      <a:pt x="21236" y="43196"/>
                    </a:moveTo>
                    <a:cubicBezTo>
                      <a:pt x="9450" y="42998"/>
                      <a:pt x="0" y="33387"/>
                      <a:pt x="0" y="21600"/>
                    </a:cubicBezTo>
                    <a:cubicBezTo>
                      <a:pt x="0" y="9670"/>
                      <a:pt x="9670" y="0"/>
                      <a:pt x="21600" y="0"/>
                    </a:cubicBezTo>
                    <a:cubicBezTo>
                      <a:pt x="33529" y="0"/>
                      <a:pt x="43200" y="9670"/>
                      <a:pt x="43200" y="21600"/>
                    </a:cubicBezTo>
                    <a:cubicBezTo>
                      <a:pt x="43200" y="33401"/>
                      <a:pt x="33728" y="43018"/>
                      <a:pt x="21927" y="43197"/>
                    </a:cubicBezTo>
                    <a:lnTo>
                      <a:pt x="21600" y="21600"/>
                    </a:lnTo>
                    <a:close/>
                  </a:path>
                </a:pathLst>
              </a:custGeom>
              <a:noFill/>
              <a:ln w="1">
                <a:solidFill>
                  <a:srgbClr val="E62E00"/>
                </a:solidFill>
                <a:prstDash val="solid"/>
                <a:round/>
                <a:headEnd/>
                <a:tailEnd/>
              </a:ln>
            </p:spPr>
            <p:txBody>
              <a:bodyPr/>
              <a:lstStyle/>
              <a:p>
                <a:endParaRPr lang="en-US"/>
              </a:p>
            </p:txBody>
          </p:sp>
          <p:sp>
            <p:nvSpPr>
              <p:cNvPr id="261" name="Freeform 169"/>
              <p:cNvSpPr>
                <a:spLocks/>
              </p:cNvSpPr>
              <p:nvPr/>
            </p:nvSpPr>
            <p:spPr bwMode="auto">
              <a:xfrm>
                <a:off x="2121" y="467"/>
                <a:ext cx="928" cy="1070"/>
              </a:xfrm>
              <a:custGeom>
                <a:avLst/>
                <a:gdLst>
                  <a:gd name="T0" fmla="*/ 0 w 5760"/>
                  <a:gd name="T1" fmla="*/ 0 h 5625"/>
                  <a:gd name="T2" fmla="*/ 0 w 5760"/>
                  <a:gd name="T3" fmla="*/ 0 h 5625"/>
                  <a:gd name="T4" fmla="*/ 0 w 5760"/>
                  <a:gd name="T5" fmla="*/ 0 h 5625"/>
                  <a:gd name="T6" fmla="*/ 0 w 5760"/>
                  <a:gd name="T7" fmla="*/ 0 h 5625"/>
                  <a:gd name="T8" fmla="*/ 0 w 5760"/>
                  <a:gd name="T9" fmla="*/ 0 h 5625"/>
                  <a:gd name="T10" fmla="*/ 0 w 5760"/>
                  <a:gd name="T11" fmla="*/ 0 h 5625"/>
                  <a:gd name="T12" fmla="*/ 0 w 5760"/>
                  <a:gd name="T13" fmla="*/ 0 h 5625"/>
                  <a:gd name="T14" fmla="*/ 0 w 5760"/>
                  <a:gd name="T15" fmla="*/ 0 h 5625"/>
                  <a:gd name="T16" fmla="*/ 0 w 5760"/>
                  <a:gd name="T17" fmla="*/ 0 h 5625"/>
                  <a:gd name="T18" fmla="*/ 0 w 5760"/>
                  <a:gd name="T19" fmla="*/ 0 h 5625"/>
                  <a:gd name="T20" fmla="*/ 0 w 5760"/>
                  <a:gd name="T21" fmla="*/ 0 h 5625"/>
                  <a:gd name="T22" fmla="*/ 0 w 5760"/>
                  <a:gd name="T23" fmla="*/ 0 h 5625"/>
                  <a:gd name="T24" fmla="*/ 0 w 5760"/>
                  <a:gd name="T25" fmla="*/ 0 h 5625"/>
                  <a:gd name="T26" fmla="*/ 0 w 5760"/>
                  <a:gd name="T27" fmla="*/ 0 h 5625"/>
                  <a:gd name="T28" fmla="*/ 0 w 5760"/>
                  <a:gd name="T29" fmla="*/ 0 h 5625"/>
                  <a:gd name="T30" fmla="*/ 0 w 5760"/>
                  <a:gd name="T31" fmla="*/ 0 h 5625"/>
                  <a:gd name="T32" fmla="*/ 0 w 5760"/>
                  <a:gd name="T33" fmla="*/ 0 h 5625"/>
                  <a:gd name="T34" fmla="*/ 0 w 5760"/>
                  <a:gd name="T35" fmla="*/ 0 h 5625"/>
                  <a:gd name="T36" fmla="*/ 0 w 5760"/>
                  <a:gd name="T37" fmla="*/ 0 h 5625"/>
                  <a:gd name="T38" fmla="*/ 0 w 5760"/>
                  <a:gd name="T39" fmla="*/ 0 h 5625"/>
                  <a:gd name="T40" fmla="*/ 0 w 5760"/>
                  <a:gd name="T41" fmla="*/ 0 h 5625"/>
                  <a:gd name="T42" fmla="*/ 0 w 5760"/>
                  <a:gd name="T43" fmla="*/ 0 h 5625"/>
                  <a:gd name="T44" fmla="*/ 0 w 5760"/>
                  <a:gd name="T45" fmla="*/ 0 h 5625"/>
                  <a:gd name="T46" fmla="*/ 0 w 5760"/>
                  <a:gd name="T47" fmla="*/ 0 h 5625"/>
                  <a:gd name="T48" fmla="*/ 0 w 5760"/>
                  <a:gd name="T49" fmla="*/ 0 h 5625"/>
                  <a:gd name="T50" fmla="*/ 0 w 5760"/>
                  <a:gd name="T51" fmla="*/ 0 h 5625"/>
                  <a:gd name="T52" fmla="*/ 0 w 5760"/>
                  <a:gd name="T53" fmla="*/ 0 h 5625"/>
                  <a:gd name="T54" fmla="*/ 0 w 5760"/>
                  <a:gd name="T55" fmla="*/ 0 h 5625"/>
                  <a:gd name="T56" fmla="*/ 0 w 5760"/>
                  <a:gd name="T57" fmla="*/ 0 h 5625"/>
                  <a:gd name="T58" fmla="*/ 0 w 5760"/>
                  <a:gd name="T59" fmla="*/ 0 h 5625"/>
                  <a:gd name="T60" fmla="*/ 0 w 5760"/>
                  <a:gd name="T61" fmla="*/ 0 h 5625"/>
                  <a:gd name="T62" fmla="*/ 0 w 5760"/>
                  <a:gd name="T63" fmla="*/ 0 h 5625"/>
                  <a:gd name="T64" fmla="*/ 0 w 5760"/>
                  <a:gd name="T65" fmla="*/ 0 h 5625"/>
                  <a:gd name="T66" fmla="*/ 0 w 5760"/>
                  <a:gd name="T67" fmla="*/ 0 h 5625"/>
                  <a:gd name="T68" fmla="*/ 0 w 5760"/>
                  <a:gd name="T69" fmla="*/ 0 h 5625"/>
                  <a:gd name="T70" fmla="*/ 0 w 5760"/>
                  <a:gd name="T71" fmla="*/ 0 h 5625"/>
                  <a:gd name="T72" fmla="*/ 0 w 5760"/>
                  <a:gd name="T73" fmla="*/ 0 h 5625"/>
                  <a:gd name="T74" fmla="*/ 0 w 5760"/>
                  <a:gd name="T75" fmla="*/ 0 h 5625"/>
                  <a:gd name="T76" fmla="*/ 0 w 5760"/>
                  <a:gd name="T77" fmla="*/ 0 h 5625"/>
                  <a:gd name="T78" fmla="*/ 0 w 5760"/>
                  <a:gd name="T79" fmla="*/ 0 h 5625"/>
                  <a:gd name="T80" fmla="*/ 0 w 5760"/>
                  <a:gd name="T81" fmla="*/ 0 h 5625"/>
                  <a:gd name="T82" fmla="*/ 0 w 5760"/>
                  <a:gd name="T83" fmla="*/ 0 h 5625"/>
                  <a:gd name="T84" fmla="*/ 0 w 5760"/>
                  <a:gd name="T85" fmla="*/ 0 h 5625"/>
                  <a:gd name="T86" fmla="*/ 0 w 5760"/>
                  <a:gd name="T87" fmla="*/ 0 h 5625"/>
                  <a:gd name="T88" fmla="*/ 0 w 5760"/>
                  <a:gd name="T89" fmla="*/ 0 h 5625"/>
                  <a:gd name="T90" fmla="*/ 0 w 5760"/>
                  <a:gd name="T91" fmla="*/ 0 h 5625"/>
                  <a:gd name="T92" fmla="*/ 0 w 5760"/>
                  <a:gd name="T93" fmla="*/ 0 h 5625"/>
                  <a:gd name="T94" fmla="*/ 0 w 5760"/>
                  <a:gd name="T95" fmla="*/ 0 h 5625"/>
                  <a:gd name="T96" fmla="*/ 0 w 5760"/>
                  <a:gd name="T97" fmla="*/ 0 h 5625"/>
                  <a:gd name="T98" fmla="*/ 0 w 5760"/>
                  <a:gd name="T99" fmla="*/ 0 h 5625"/>
                  <a:gd name="T100" fmla="*/ 0 w 5760"/>
                  <a:gd name="T101" fmla="*/ 0 h 5625"/>
                  <a:gd name="T102" fmla="*/ 0 w 5760"/>
                  <a:gd name="T103" fmla="*/ 0 h 5625"/>
                  <a:gd name="T104" fmla="*/ 0 w 5760"/>
                  <a:gd name="T105" fmla="*/ 0 h 5625"/>
                  <a:gd name="T106" fmla="*/ 0 w 5760"/>
                  <a:gd name="T107" fmla="*/ 0 h 5625"/>
                  <a:gd name="T108" fmla="*/ 0 w 5760"/>
                  <a:gd name="T109" fmla="*/ 0 h 56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60"/>
                  <a:gd name="T166" fmla="*/ 0 h 5625"/>
                  <a:gd name="T167" fmla="*/ 5760 w 5760"/>
                  <a:gd name="T168" fmla="*/ 5625 h 562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60" h="5625">
                    <a:moveTo>
                      <a:pt x="0" y="5622"/>
                    </a:moveTo>
                    <a:lnTo>
                      <a:pt x="107" y="5625"/>
                    </a:lnTo>
                    <a:lnTo>
                      <a:pt x="213" y="5624"/>
                    </a:lnTo>
                    <a:lnTo>
                      <a:pt x="320" y="5619"/>
                    </a:lnTo>
                    <a:lnTo>
                      <a:pt x="427" y="5609"/>
                    </a:lnTo>
                    <a:lnTo>
                      <a:pt x="533" y="5595"/>
                    </a:lnTo>
                    <a:lnTo>
                      <a:pt x="640" y="5576"/>
                    </a:lnTo>
                    <a:lnTo>
                      <a:pt x="747" y="5553"/>
                    </a:lnTo>
                    <a:lnTo>
                      <a:pt x="853" y="5526"/>
                    </a:lnTo>
                    <a:lnTo>
                      <a:pt x="960" y="5494"/>
                    </a:lnTo>
                    <a:lnTo>
                      <a:pt x="1067" y="5458"/>
                    </a:lnTo>
                    <a:lnTo>
                      <a:pt x="1173" y="5417"/>
                    </a:lnTo>
                    <a:lnTo>
                      <a:pt x="1280" y="5373"/>
                    </a:lnTo>
                    <a:lnTo>
                      <a:pt x="1387" y="5323"/>
                    </a:lnTo>
                    <a:lnTo>
                      <a:pt x="1493" y="5270"/>
                    </a:lnTo>
                    <a:lnTo>
                      <a:pt x="1600" y="5212"/>
                    </a:lnTo>
                    <a:lnTo>
                      <a:pt x="1707" y="5149"/>
                    </a:lnTo>
                    <a:lnTo>
                      <a:pt x="1813" y="5082"/>
                    </a:lnTo>
                    <a:lnTo>
                      <a:pt x="1920" y="5011"/>
                    </a:lnTo>
                    <a:lnTo>
                      <a:pt x="2027" y="4935"/>
                    </a:lnTo>
                    <a:lnTo>
                      <a:pt x="2133" y="4855"/>
                    </a:lnTo>
                    <a:lnTo>
                      <a:pt x="2240" y="4771"/>
                    </a:lnTo>
                    <a:lnTo>
                      <a:pt x="2347" y="4682"/>
                    </a:lnTo>
                    <a:lnTo>
                      <a:pt x="2453" y="4589"/>
                    </a:lnTo>
                    <a:lnTo>
                      <a:pt x="2560" y="4492"/>
                    </a:lnTo>
                    <a:lnTo>
                      <a:pt x="2667" y="4390"/>
                    </a:lnTo>
                    <a:lnTo>
                      <a:pt x="2773" y="4283"/>
                    </a:lnTo>
                    <a:lnTo>
                      <a:pt x="2880" y="4173"/>
                    </a:lnTo>
                    <a:lnTo>
                      <a:pt x="2987" y="4057"/>
                    </a:lnTo>
                    <a:lnTo>
                      <a:pt x="3093" y="3938"/>
                    </a:lnTo>
                    <a:lnTo>
                      <a:pt x="3200" y="3814"/>
                    </a:lnTo>
                    <a:lnTo>
                      <a:pt x="3307" y="3686"/>
                    </a:lnTo>
                    <a:lnTo>
                      <a:pt x="3413" y="3553"/>
                    </a:lnTo>
                    <a:lnTo>
                      <a:pt x="3520" y="3416"/>
                    </a:lnTo>
                    <a:lnTo>
                      <a:pt x="3627" y="3275"/>
                    </a:lnTo>
                    <a:lnTo>
                      <a:pt x="3733" y="3129"/>
                    </a:lnTo>
                    <a:lnTo>
                      <a:pt x="3840" y="2979"/>
                    </a:lnTo>
                    <a:lnTo>
                      <a:pt x="3947" y="2824"/>
                    </a:lnTo>
                    <a:lnTo>
                      <a:pt x="4053" y="2665"/>
                    </a:lnTo>
                    <a:lnTo>
                      <a:pt x="4160" y="2502"/>
                    </a:lnTo>
                    <a:lnTo>
                      <a:pt x="4267" y="2334"/>
                    </a:lnTo>
                    <a:lnTo>
                      <a:pt x="4373" y="2162"/>
                    </a:lnTo>
                    <a:lnTo>
                      <a:pt x="4480" y="1986"/>
                    </a:lnTo>
                    <a:lnTo>
                      <a:pt x="4587" y="1805"/>
                    </a:lnTo>
                    <a:lnTo>
                      <a:pt x="4693" y="1619"/>
                    </a:lnTo>
                    <a:lnTo>
                      <a:pt x="4800" y="1430"/>
                    </a:lnTo>
                    <a:lnTo>
                      <a:pt x="4907" y="1236"/>
                    </a:lnTo>
                    <a:lnTo>
                      <a:pt x="5013" y="1037"/>
                    </a:lnTo>
                    <a:lnTo>
                      <a:pt x="5120" y="834"/>
                    </a:lnTo>
                    <a:lnTo>
                      <a:pt x="5227" y="627"/>
                    </a:lnTo>
                    <a:lnTo>
                      <a:pt x="5333" y="416"/>
                    </a:lnTo>
                    <a:lnTo>
                      <a:pt x="5440" y="200"/>
                    </a:lnTo>
                    <a:lnTo>
                      <a:pt x="5547" y="0"/>
                    </a:lnTo>
                    <a:lnTo>
                      <a:pt x="5653" y="0"/>
                    </a:lnTo>
                    <a:lnTo>
                      <a:pt x="5760" y="0"/>
                    </a:lnTo>
                  </a:path>
                </a:pathLst>
              </a:custGeom>
              <a:noFill/>
              <a:ln w="4">
                <a:solidFill>
                  <a:srgbClr val="E62E00"/>
                </a:solidFill>
                <a:prstDash val="solid"/>
                <a:round/>
                <a:headEnd/>
                <a:tailEnd/>
              </a:ln>
            </p:spPr>
            <p:txBody>
              <a:bodyPr/>
              <a:lstStyle/>
              <a:p>
                <a:endParaRPr lang="en-US"/>
              </a:p>
            </p:txBody>
          </p:sp>
          <p:sp>
            <p:nvSpPr>
              <p:cNvPr id="262" name="Line 170"/>
              <p:cNvSpPr>
                <a:spLocks noChangeShapeType="1"/>
              </p:cNvSpPr>
              <p:nvPr/>
            </p:nvSpPr>
            <p:spPr bwMode="auto">
              <a:xfrm>
                <a:off x="2639" y="1191"/>
                <a:ext cx="16" cy="19"/>
              </a:xfrm>
              <a:prstGeom prst="line">
                <a:avLst/>
              </a:prstGeom>
              <a:noFill/>
              <a:ln w="1">
                <a:solidFill>
                  <a:srgbClr val="000BE6"/>
                </a:solidFill>
                <a:round/>
                <a:headEnd/>
                <a:tailEnd/>
              </a:ln>
            </p:spPr>
            <p:txBody>
              <a:bodyPr/>
              <a:lstStyle/>
              <a:p>
                <a:endParaRPr lang="en-US"/>
              </a:p>
            </p:txBody>
          </p:sp>
          <p:sp>
            <p:nvSpPr>
              <p:cNvPr id="263" name="Line 171"/>
              <p:cNvSpPr>
                <a:spLocks noChangeShapeType="1"/>
              </p:cNvSpPr>
              <p:nvPr/>
            </p:nvSpPr>
            <p:spPr bwMode="auto">
              <a:xfrm flipH="1">
                <a:off x="2639" y="1191"/>
                <a:ext cx="16" cy="19"/>
              </a:xfrm>
              <a:prstGeom prst="line">
                <a:avLst/>
              </a:prstGeom>
              <a:noFill/>
              <a:ln w="1">
                <a:solidFill>
                  <a:srgbClr val="000BE6"/>
                </a:solidFill>
                <a:round/>
                <a:headEnd/>
                <a:tailEnd/>
              </a:ln>
            </p:spPr>
            <p:txBody>
              <a:bodyPr/>
              <a:lstStyle/>
              <a:p>
                <a:endParaRPr lang="en-US"/>
              </a:p>
            </p:txBody>
          </p:sp>
          <p:sp>
            <p:nvSpPr>
              <p:cNvPr id="264" name="Line 172"/>
              <p:cNvSpPr>
                <a:spLocks noChangeShapeType="1"/>
              </p:cNvSpPr>
              <p:nvPr/>
            </p:nvSpPr>
            <p:spPr bwMode="auto">
              <a:xfrm>
                <a:off x="2592" y="1282"/>
                <a:ext cx="17" cy="20"/>
              </a:xfrm>
              <a:prstGeom prst="line">
                <a:avLst/>
              </a:prstGeom>
              <a:noFill/>
              <a:ln w="1">
                <a:solidFill>
                  <a:srgbClr val="000BE6"/>
                </a:solidFill>
                <a:round/>
                <a:headEnd/>
                <a:tailEnd/>
              </a:ln>
            </p:spPr>
            <p:txBody>
              <a:bodyPr/>
              <a:lstStyle/>
              <a:p>
                <a:endParaRPr lang="en-US"/>
              </a:p>
            </p:txBody>
          </p:sp>
          <p:sp>
            <p:nvSpPr>
              <p:cNvPr id="265" name="Line 173"/>
              <p:cNvSpPr>
                <a:spLocks noChangeShapeType="1"/>
              </p:cNvSpPr>
              <p:nvPr/>
            </p:nvSpPr>
            <p:spPr bwMode="auto">
              <a:xfrm flipH="1">
                <a:off x="2592" y="1282"/>
                <a:ext cx="17" cy="20"/>
              </a:xfrm>
              <a:prstGeom prst="line">
                <a:avLst/>
              </a:prstGeom>
              <a:noFill/>
              <a:ln w="1">
                <a:solidFill>
                  <a:srgbClr val="000BE6"/>
                </a:solidFill>
                <a:round/>
                <a:headEnd/>
                <a:tailEnd/>
              </a:ln>
            </p:spPr>
            <p:txBody>
              <a:bodyPr/>
              <a:lstStyle/>
              <a:p>
                <a:endParaRPr lang="en-US"/>
              </a:p>
            </p:txBody>
          </p:sp>
          <p:sp>
            <p:nvSpPr>
              <p:cNvPr id="266" name="Line 174"/>
              <p:cNvSpPr>
                <a:spLocks noChangeShapeType="1"/>
              </p:cNvSpPr>
              <p:nvPr/>
            </p:nvSpPr>
            <p:spPr bwMode="auto">
              <a:xfrm>
                <a:off x="2608" y="1242"/>
                <a:ext cx="16" cy="19"/>
              </a:xfrm>
              <a:prstGeom prst="line">
                <a:avLst/>
              </a:prstGeom>
              <a:noFill/>
              <a:ln w="1">
                <a:solidFill>
                  <a:srgbClr val="000BE6"/>
                </a:solidFill>
                <a:round/>
                <a:headEnd/>
                <a:tailEnd/>
              </a:ln>
            </p:spPr>
            <p:txBody>
              <a:bodyPr/>
              <a:lstStyle/>
              <a:p>
                <a:endParaRPr lang="en-US"/>
              </a:p>
            </p:txBody>
          </p:sp>
          <p:sp>
            <p:nvSpPr>
              <p:cNvPr id="267" name="Line 175"/>
              <p:cNvSpPr>
                <a:spLocks noChangeShapeType="1"/>
              </p:cNvSpPr>
              <p:nvPr/>
            </p:nvSpPr>
            <p:spPr bwMode="auto">
              <a:xfrm flipH="1">
                <a:off x="2608" y="1242"/>
                <a:ext cx="16" cy="19"/>
              </a:xfrm>
              <a:prstGeom prst="line">
                <a:avLst/>
              </a:prstGeom>
              <a:noFill/>
              <a:ln w="1">
                <a:solidFill>
                  <a:srgbClr val="000BE6"/>
                </a:solidFill>
                <a:round/>
                <a:headEnd/>
                <a:tailEnd/>
              </a:ln>
            </p:spPr>
            <p:txBody>
              <a:bodyPr/>
              <a:lstStyle/>
              <a:p>
                <a:endParaRPr lang="en-US"/>
              </a:p>
            </p:txBody>
          </p:sp>
          <p:sp>
            <p:nvSpPr>
              <p:cNvPr id="268" name="Line 176"/>
              <p:cNvSpPr>
                <a:spLocks noChangeShapeType="1"/>
              </p:cNvSpPr>
              <p:nvPr/>
            </p:nvSpPr>
            <p:spPr bwMode="auto">
              <a:xfrm>
                <a:off x="2360" y="1465"/>
                <a:ext cx="17" cy="19"/>
              </a:xfrm>
              <a:prstGeom prst="line">
                <a:avLst/>
              </a:prstGeom>
              <a:noFill/>
              <a:ln w="1">
                <a:solidFill>
                  <a:srgbClr val="000BE6"/>
                </a:solidFill>
                <a:round/>
                <a:headEnd/>
                <a:tailEnd/>
              </a:ln>
            </p:spPr>
            <p:txBody>
              <a:bodyPr/>
              <a:lstStyle/>
              <a:p>
                <a:endParaRPr lang="en-US"/>
              </a:p>
            </p:txBody>
          </p:sp>
          <p:sp>
            <p:nvSpPr>
              <p:cNvPr id="269" name="Line 177"/>
              <p:cNvSpPr>
                <a:spLocks noChangeShapeType="1"/>
              </p:cNvSpPr>
              <p:nvPr/>
            </p:nvSpPr>
            <p:spPr bwMode="auto">
              <a:xfrm flipH="1">
                <a:off x="2360" y="1465"/>
                <a:ext cx="17" cy="19"/>
              </a:xfrm>
              <a:prstGeom prst="line">
                <a:avLst/>
              </a:prstGeom>
              <a:noFill/>
              <a:ln w="1">
                <a:solidFill>
                  <a:srgbClr val="000BE6"/>
                </a:solidFill>
                <a:round/>
                <a:headEnd/>
                <a:tailEnd/>
              </a:ln>
            </p:spPr>
            <p:txBody>
              <a:bodyPr/>
              <a:lstStyle/>
              <a:p>
                <a:endParaRPr lang="en-US"/>
              </a:p>
            </p:txBody>
          </p:sp>
          <p:sp>
            <p:nvSpPr>
              <p:cNvPr id="270" name="Line 178"/>
              <p:cNvSpPr>
                <a:spLocks noChangeShapeType="1"/>
              </p:cNvSpPr>
              <p:nvPr/>
            </p:nvSpPr>
            <p:spPr bwMode="auto">
              <a:xfrm>
                <a:off x="2299" y="1483"/>
                <a:ext cx="16" cy="19"/>
              </a:xfrm>
              <a:prstGeom prst="line">
                <a:avLst/>
              </a:prstGeom>
              <a:noFill/>
              <a:ln w="1">
                <a:solidFill>
                  <a:srgbClr val="000BE6"/>
                </a:solidFill>
                <a:round/>
                <a:headEnd/>
                <a:tailEnd/>
              </a:ln>
            </p:spPr>
            <p:txBody>
              <a:bodyPr/>
              <a:lstStyle/>
              <a:p>
                <a:endParaRPr lang="en-US"/>
              </a:p>
            </p:txBody>
          </p:sp>
          <p:sp>
            <p:nvSpPr>
              <p:cNvPr id="271" name="Line 179"/>
              <p:cNvSpPr>
                <a:spLocks noChangeShapeType="1"/>
              </p:cNvSpPr>
              <p:nvPr/>
            </p:nvSpPr>
            <p:spPr bwMode="auto">
              <a:xfrm flipH="1">
                <a:off x="2299" y="1483"/>
                <a:ext cx="16" cy="19"/>
              </a:xfrm>
              <a:prstGeom prst="line">
                <a:avLst/>
              </a:prstGeom>
              <a:noFill/>
              <a:ln w="1">
                <a:solidFill>
                  <a:srgbClr val="000BE6"/>
                </a:solidFill>
                <a:round/>
                <a:headEnd/>
                <a:tailEnd/>
              </a:ln>
            </p:spPr>
            <p:txBody>
              <a:bodyPr/>
              <a:lstStyle/>
              <a:p>
                <a:endParaRPr lang="en-US"/>
              </a:p>
            </p:txBody>
          </p:sp>
          <p:sp>
            <p:nvSpPr>
              <p:cNvPr id="272" name="Line 180"/>
              <p:cNvSpPr>
                <a:spLocks noChangeShapeType="1"/>
              </p:cNvSpPr>
              <p:nvPr/>
            </p:nvSpPr>
            <p:spPr bwMode="auto">
              <a:xfrm>
                <a:off x="2685" y="1166"/>
                <a:ext cx="16" cy="19"/>
              </a:xfrm>
              <a:prstGeom prst="line">
                <a:avLst/>
              </a:prstGeom>
              <a:noFill/>
              <a:ln w="1">
                <a:solidFill>
                  <a:srgbClr val="000BE6"/>
                </a:solidFill>
                <a:round/>
                <a:headEnd/>
                <a:tailEnd/>
              </a:ln>
            </p:spPr>
            <p:txBody>
              <a:bodyPr/>
              <a:lstStyle/>
              <a:p>
                <a:endParaRPr lang="en-US"/>
              </a:p>
            </p:txBody>
          </p:sp>
          <p:sp>
            <p:nvSpPr>
              <p:cNvPr id="273" name="Line 181"/>
              <p:cNvSpPr>
                <a:spLocks noChangeShapeType="1"/>
              </p:cNvSpPr>
              <p:nvPr/>
            </p:nvSpPr>
            <p:spPr bwMode="auto">
              <a:xfrm flipH="1">
                <a:off x="2685" y="1166"/>
                <a:ext cx="16" cy="19"/>
              </a:xfrm>
              <a:prstGeom prst="line">
                <a:avLst/>
              </a:prstGeom>
              <a:noFill/>
              <a:ln w="1">
                <a:solidFill>
                  <a:srgbClr val="000BE6"/>
                </a:solidFill>
                <a:round/>
                <a:headEnd/>
                <a:tailEnd/>
              </a:ln>
            </p:spPr>
            <p:txBody>
              <a:bodyPr/>
              <a:lstStyle/>
              <a:p>
                <a:endParaRPr lang="en-US"/>
              </a:p>
            </p:txBody>
          </p:sp>
          <p:sp>
            <p:nvSpPr>
              <p:cNvPr id="274" name="Line 182"/>
              <p:cNvSpPr>
                <a:spLocks noChangeShapeType="1"/>
              </p:cNvSpPr>
              <p:nvPr/>
            </p:nvSpPr>
            <p:spPr bwMode="auto">
              <a:xfrm>
                <a:off x="2314" y="1469"/>
                <a:ext cx="16" cy="19"/>
              </a:xfrm>
              <a:prstGeom prst="line">
                <a:avLst/>
              </a:prstGeom>
              <a:noFill/>
              <a:ln w="1">
                <a:solidFill>
                  <a:srgbClr val="000BE6"/>
                </a:solidFill>
                <a:round/>
                <a:headEnd/>
                <a:tailEnd/>
              </a:ln>
            </p:spPr>
            <p:txBody>
              <a:bodyPr/>
              <a:lstStyle/>
              <a:p>
                <a:endParaRPr lang="en-US"/>
              </a:p>
            </p:txBody>
          </p:sp>
          <p:sp>
            <p:nvSpPr>
              <p:cNvPr id="275" name="Line 183"/>
              <p:cNvSpPr>
                <a:spLocks noChangeShapeType="1"/>
              </p:cNvSpPr>
              <p:nvPr/>
            </p:nvSpPr>
            <p:spPr bwMode="auto">
              <a:xfrm flipH="1">
                <a:off x="2314" y="1469"/>
                <a:ext cx="16" cy="19"/>
              </a:xfrm>
              <a:prstGeom prst="line">
                <a:avLst/>
              </a:prstGeom>
              <a:noFill/>
              <a:ln w="1">
                <a:solidFill>
                  <a:srgbClr val="000BE6"/>
                </a:solidFill>
                <a:round/>
                <a:headEnd/>
                <a:tailEnd/>
              </a:ln>
            </p:spPr>
            <p:txBody>
              <a:bodyPr/>
              <a:lstStyle/>
              <a:p>
                <a:endParaRPr lang="en-US"/>
              </a:p>
            </p:txBody>
          </p:sp>
          <p:sp>
            <p:nvSpPr>
              <p:cNvPr id="276" name="Line 184"/>
              <p:cNvSpPr>
                <a:spLocks noChangeShapeType="1"/>
              </p:cNvSpPr>
              <p:nvPr/>
            </p:nvSpPr>
            <p:spPr bwMode="auto">
              <a:xfrm>
                <a:off x="2391" y="1381"/>
                <a:ext cx="17" cy="19"/>
              </a:xfrm>
              <a:prstGeom prst="line">
                <a:avLst/>
              </a:prstGeom>
              <a:noFill/>
              <a:ln w="1">
                <a:solidFill>
                  <a:srgbClr val="000BE6"/>
                </a:solidFill>
                <a:round/>
                <a:headEnd/>
                <a:tailEnd/>
              </a:ln>
            </p:spPr>
            <p:txBody>
              <a:bodyPr/>
              <a:lstStyle/>
              <a:p>
                <a:endParaRPr lang="en-US"/>
              </a:p>
            </p:txBody>
          </p:sp>
          <p:sp>
            <p:nvSpPr>
              <p:cNvPr id="277" name="Line 185"/>
              <p:cNvSpPr>
                <a:spLocks noChangeShapeType="1"/>
              </p:cNvSpPr>
              <p:nvPr/>
            </p:nvSpPr>
            <p:spPr bwMode="auto">
              <a:xfrm flipH="1">
                <a:off x="2391" y="1381"/>
                <a:ext cx="17" cy="19"/>
              </a:xfrm>
              <a:prstGeom prst="line">
                <a:avLst/>
              </a:prstGeom>
              <a:noFill/>
              <a:ln w="1">
                <a:solidFill>
                  <a:srgbClr val="000BE6"/>
                </a:solidFill>
                <a:round/>
                <a:headEnd/>
                <a:tailEnd/>
              </a:ln>
            </p:spPr>
            <p:txBody>
              <a:bodyPr/>
              <a:lstStyle/>
              <a:p>
                <a:endParaRPr lang="en-US"/>
              </a:p>
            </p:txBody>
          </p:sp>
          <p:sp>
            <p:nvSpPr>
              <p:cNvPr id="278" name="Line 186"/>
              <p:cNvSpPr>
                <a:spLocks noChangeShapeType="1"/>
              </p:cNvSpPr>
              <p:nvPr/>
            </p:nvSpPr>
            <p:spPr bwMode="auto">
              <a:xfrm>
                <a:off x="2592" y="1239"/>
                <a:ext cx="17" cy="19"/>
              </a:xfrm>
              <a:prstGeom prst="line">
                <a:avLst/>
              </a:prstGeom>
              <a:noFill/>
              <a:ln w="1">
                <a:solidFill>
                  <a:srgbClr val="000BE6"/>
                </a:solidFill>
                <a:round/>
                <a:headEnd/>
                <a:tailEnd/>
              </a:ln>
            </p:spPr>
            <p:txBody>
              <a:bodyPr/>
              <a:lstStyle/>
              <a:p>
                <a:endParaRPr lang="en-US"/>
              </a:p>
            </p:txBody>
          </p:sp>
          <p:sp>
            <p:nvSpPr>
              <p:cNvPr id="279" name="Line 187"/>
              <p:cNvSpPr>
                <a:spLocks noChangeShapeType="1"/>
              </p:cNvSpPr>
              <p:nvPr/>
            </p:nvSpPr>
            <p:spPr bwMode="auto">
              <a:xfrm flipH="1">
                <a:off x="2592" y="1239"/>
                <a:ext cx="17" cy="19"/>
              </a:xfrm>
              <a:prstGeom prst="line">
                <a:avLst/>
              </a:prstGeom>
              <a:noFill/>
              <a:ln w="1">
                <a:solidFill>
                  <a:srgbClr val="000BE6"/>
                </a:solidFill>
                <a:round/>
                <a:headEnd/>
                <a:tailEnd/>
              </a:ln>
            </p:spPr>
            <p:txBody>
              <a:bodyPr/>
              <a:lstStyle/>
              <a:p>
                <a:endParaRPr lang="en-US"/>
              </a:p>
            </p:txBody>
          </p:sp>
          <p:sp>
            <p:nvSpPr>
              <p:cNvPr id="280" name="Line 188"/>
              <p:cNvSpPr>
                <a:spLocks noChangeShapeType="1"/>
              </p:cNvSpPr>
              <p:nvPr/>
            </p:nvSpPr>
            <p:spPr bwMode="auto">
              <a:xfrm>
                <a:off x="2685" y="1067"/>
                <a:ext cx="16" cy="19"/>
              </a:xfrm>
              <a:prstGeom prst="line">
                <a:avLst/>
              </a:prstGeom>
              <a:noFill/>
              <a:ln w="1">
                <a:solidFill>
                  <a:srgbClr val="000BE6"/>
                </a:solidFill>
                <a:round/>
                <a:headEnd/>
                <a:tailEnd/>
              </a:ln>
            </p:spPr>
            <p:txBody>
              <a:bodyPr/>
              <a:lstStyle/>
              <a:p>
                <a:endParaRPr lang="en-US"/>
              </a:p>
            </p:txBody>
          </p:sp>
          <p:sp>
            <p:nvSpPr>
              <p:cNvPr id="281" name="Line 189"/>
              <p:cNvSpPr>
                <a:spLocks noChangeShapeType="1"/>
              </p:cNvSpPr>
              <p:nvPr/>
            </p:nvSpPr>
            <p:spPr bwMode="auto">
              <a:xfrm flipH="1">
                <a:off x="2685" y="1067"/>
                <a:ext cx="16" cy="19"/>
              </a:xfrm>
              <a:prstGeom prst="line">
                <a:avLst/>
              </a:prstGeom>
              <a:noFill/>
              <a:ln w="1">
                <a:solidFill>
                  <a:srgbClr val="000BE6"/>
                </a:solidFill>
                <a:round/>
                <a:headEnd/>
                <a:tailEnd/>
              </a:ln>
            </p:spPr>
            <p:txBody>
              <a:bodyPr/>
              <a:lstStyle/>
              <a:p>
                <a:endParaRPr lang="en-US"/>
              </a:p>
            </p:txBody>
          </p:sp>
          <p:sp>
            <p:nvSpPr>
              <p:cNvPr id="282" name="Line 190"/>
              <p:cNvSpPr>
                <a:spLocks noChangeShapeType="1"/>
              </p:cNvSpPr>
              <p:nvPr/>
            </p:nvSpPr>
            <p:spPr bwMode="auto">
              <a:xfrm>
                <a:off x="2685" y="1031"/>
                <a:ext cx="16" cy="19"/>
              </a:xfrm>
              <a:prstGeom prst="line">
                <a:avLst/>
              </a:prstGeom>
              <a:noFill/>
              <a:ln w="1">
                <a:solidFill>
                  <a:srgbClr val="000BE6"/>
                </a:solidFill>
                <a:round/>
                <a:headEnd/>
                <a:tailEnd/>
              </a:ln>
            </p:spPr>
            <p:txBody>
              <a:bodyPr/>
              <a:lstStyle/>
              <a:p>
                <a:endParaRPr lang="en-US"/>
              </a:p>
            </p:txBody>
          </p:sp>
          <p:sp>
            <p:nvSpPr>
              <p:cNvPr id="283" name="Line 191"/>
              <p:cNvSpPr>
                <a:spLocks noChangeShapeType="1"/>
              </p:cNvSpPr>
              <p:nvPr/>
            </p:nvSpPr>
            <p:spPr bwMode="auto">
              <a:xfrm flipH="1">
                <a:off x="2685" y="1031"/>
                <a:ext cx="16" cy="19"/>
              </a:xfrm>
              <a:prstGeom prst="line">
                <a:avLst/>
              </a:prstGeom>
              <a:noFill/>
              <a:ln w="1">
                <a:solidFill>
                  <a:srgbClr val="000BE6"/>
                </a:solidFill>
                <a:round/>
                <a:headEnd/>
                <a:tailEnd/>
              </a:ln>
            </p:spPr>
            <p:txBody>
              <a:bodyPr/>
              <a:lstStyle/>
              <a:p>
                <a:endParaRPr lang="en-US"/>
              </a:p>
            </p:txBody>
          </p:sp>
          <p:sp>
            <p:nvSpPr>
              <p:cNvPr id="284" name="Line 192"/>
              <p:cNvSpPr>
                <a:spLocks noChangeShapeType="1"/>
              </p:cNvSpPr>
              <p:nvPr/>
            </p:nvSpPr>
            <p:spPr bwMode="auto">
              <a:xfrm>
                <a:off x="2886" y="655"/>
                <a:ext cx="17" cy="19"/>
              </a:xfrm>
              <a:prstGeom prst="line">
                <a:avLst/>
              </a:prstGeom>
              <a:noFill/>
              <a:ln w="1">
                <a:solidFill>
                  <a:srgbClr val="000BE6"/>
                </a:solidFill>
                <a:round/>
                <a:headEnd/>
                <a:tailEnd/>
              </a:ln>
            </p:spPr>
            <p:txBody>
              <a:bodyPr/>
              <a:lstStyle/>
              <a:p>
                <a:endParaRPr lang="en-US"/>
              </a:p>
            </p:txBody>
          </p:sp>
          <p:sp>
            <p:nvSpPr>
              <p:cNvPr id="285" name="Line 193"/>
              <p:cNvSpPr>
                <a:spLocks noChangeShapeType="1"/>
              </p:cNvSpPr>
              <p:nvPr/>
            </p:nvSpPr>
            <p:spPr bwMode="auto">
              <a:xfrm flipH="1">
                <a:off x="2886" y="655"/>
                <a:ext cx="17" cy="19"/>
              </a:xfrm>
              <a:prstGeom prst="line">
                <a:avLst/>
              </a:prstGeom>
              <a:noFill/>
              <a:ln w="1">
                <a:solidFill>
                  <a:srgbClr val="000BE6"/>
                </a:solidFill>
                <a:round/>
                <a:headEnd/>
                <a:tailEnd/>
              </a:ln>
            </p:spPr>
            <p:txBody>
              <a:bodyPr/>
              <a:lstStyle/>
              <a:p>
                <a:endParaRPr lang="en-US"/>
              </a:p>
            </p:txBody>
          </p:sp>
          <p:sp>
            <p:nvSpPr>
              <p:cNvPr id="286" name="Line 194"/>
              <p:cNvSpPr>
                <a:spLocks noChangeShapeType="1"/>
              </p:cNvSpPr>
              <p:nvPr/>
            </p:nvSpPr>
            <p:spPr bwMode="auto">
              <a:xfrm>
                <a:off x="2716" y="1093"/>
                <a:ext cx="16" cy="19"/>
              </a:xfrm>
              <a:prstGeom prst="line">
                <a:avLst/>
              </a:prstGeom>
              <a:noFill/>
              <a:ln w="1">
                <a:solidFill>
                  <a:srgbClr val="000BE6"/>
                </a:solidFill>
                <a:round/>
                <a:headEnd/>
                <a:tailEnd/>
              </a:ln>
            </p:spPr>
            <p:txBody>
              <a:bodyPr/>
              <a:lstStyle/>
              <a:p>
                <a:endParaRPr lang="en-US"/>
              </a:p>
            </p:txBody>
          </p:sp>
          <p:sp>
            <p:nvSpPr>
              <p:cNvPr id="287" name="Line 195"/>
              <p:cNvSpPr>
                <a:spLocks noChangeShapeType="1"/>
              </p:cNvSpPr>
              <p:nvPr/>
            </p:nvSpPr>
            <p:spPr bwMode="auto">
              <a:xfrm flipH="1">
                <a:off x="2716" y="1093"/>
                <a:ext cx="16" cy="19"/>
              </a:xfrm>
              <a:prstGeom prst="line">
                <a:avLst/>
              </a:prstGeom>
              <a:noFill/>
              <a:ln w="1">
                <a:solidFill>
                  <a:srgbClr val="000BE6"/>
                </a:solidFill>
                <a:round/>
                <a:headEnd/>
                <a:tailEnd/>
              </a:ln>
            </p:spPr>
            <p:txBody>
              <a:bodyPr/>
              <a:lstStyle/>
              <a:p>
                <a:endParaRPr lang="en-US"/>
              </a:p>
            </p:txBody>
          </p:sp>
          <p:sp>
            <p:nvSpPr>
              <p:cNvPr id="288" name="Line 196"/>
              <p:cNvSpPr>
                <a:spLocks noChangeShapeType="1"/>
              </p:cNvSpPr>
              <p:nvPr/>
            </p:nvSpPr>
            <p:spPr bwMode="auto">
              <a:xfrm>
                <a:off x="2716" y="1133"/>
                <a:ext cx="16" cy="19"/>
              </a:xfrm>
              <a:prstGeom prst="line">
                <a:avLst/>
              </a:prstGeom>
              <a:noFill/>
              <a:ln w="1">
                <a:solidFill>
                  <a:srgbClr val="000BE6"/>
                </a:solidFill>
                <a:round/>
                <a:headEnd/>
                <a:tailEnd/>
              </a:ln>
            </p:spPr>
            <p:txBody>
              <a:bodyPr/>
              <a:lstStyle/>
              <a:p>
                <a:endParaRPr lang="en-US"/>
              </a:p>
            </p:txBody>
          </p:sp>
          <p:sp>
            <p:nvSpPr>
              <p:cNvPr id="289" name="Line 197"/>
              <p:cNvSpPr>
                <a:spLocks noChangeShapeType="1"/>
              </p:cNvSpPr>
              <p:nvPr/>
            </p:nvSpPr>
            <p:spPr bwMode="auto">
              <a:xfrm flipH="1">
                <a:off x="2716" y="1133"/>
                <a:ext cx="16" cy="19"/>
              </a:xfrm>
              <a:prstGeom prst="line">
                <a:avLst/>
              </a:prstGeom>
              <a:noFill/>
              <a:ln w="1">
                <a:solidFill>
                  <a:srgbClr val="000BE6"/>
                </a:solidFill>
                <a:round/>
                <a:headEnd/>
                <a:tailEnd/>
              </a:ln>
            </p:spPr>
            <p:txBody>
              <a:bodyPr/>
              <a:lstStyle/>
              <a:p>
                <a:endParaRPr lang="en-US"/>
              </a:p>
            </p:txBody>
          </p:sp>
          <p:sp>
            <p:nvSpPr>
              <p:cNvPr id="290" name="Line 198"/>
              <p:cNvSpPr>
                <a:spLocks noChangeShapeType="1"/>
              </p:cNvSpPr>
              <p:nvPr/>
            </p:nvSpPr>
            <p:spPr bwMode="auto">
              <a:xfrm>
                <a:off x="2794" y="983"/>
                <a:ext cx="16" cy="19"/>
              </a:xfrm>
              <a:prstGeom prst="line">
                <a:avLst/>
              </a:prstGeom>
              <a:noFill/>
              <a:ln w="1">
                <a:solidFill>
                  <a:srgbClr val="000BE6"/>
                </a:solidFill>
                <a:round/>
                <a:headEnd/>
                <a:tailEnd/>
              </a:ln>
            </p:spPr>
            <p:txBody>
              <a:bodyPr/>
              <a:lstStyle/>
              <a:p>
                <a:endParaRPr lang="en-US"/>
              </a:p>
            </p:txBody>
          </p:sp>
          <p:sp>
            <p:nvSpPr>
              <p:cNvPr id="291" name="Line 199"/>
              <p:cNvSpPr>
                <a:spLocks noChangeShapeType="1"/>
              </p:cNvSpPr>
              <p:nvPr/>
            </p:nvSpPr>
            <p:spPr bwMode="auto">
              <a:xfrm flipH="1">
                <a:off x="2794" y="983"/>
                <a:ext cx="16" cy="19"/>
              </a:xfrm>
              <a:prstGeom prst="line">
                <a:avLst/>
              </a:prstGeom>
              <a:noFill/>
              <a:ln w="1">
                <a:solidFill>
                  <a:srgbClr val="000BE6"/>
                </a:solidFill>
                <a:round/>
                <a:headEnd/>
                <a:tailEnd/>
              </a:ln>
            </p:spPr>
            <p:txBody>
              <a:bodyPr/>
              <a:lstStyle/>
              <a:p>
                <a:endParaRPr lang="en-US"/>
              </a:p>
            </p:txBody>
          </p:sp>
          <p:sp>
            <p:nvSpPr>
              <p:cNvPr id="292" name="Line 200"/>
              <p:cNvSpPr>
                <a:spLocks noChangeShapeType="1"/>
              </p:cNvSpPr>
              <p:nvPr/>
            </p:nvSpPr>
            <p:spPr bwMode="auto">
              <a:xfrm>
                <a:off x="2469" y="1421"/>
                <a:ext cx="16" cy="19"/>
              </a:xfrm>
              <a:prstGeom prst="line">
                <a:avLst/>
              </a:prstGeom>
              <a:noFill/>
              <a:ln w="1">
                <a:solidFill>
                  <a:srgbClr val="000BE6"/>
                </a:solidFill>
                <a:round/>
                <a:headEnd/>
                <a:tailEnd/>
              </a:ln>
            </p:spPr>
            <p:txBody>
              <a:bodyPr/>
              <a:lstStyle/>
              <a:p>
                <a:endParaRPr lang="en-US"/>
              </a:p>
            </p:txBody>
          </p:sp>
          <p:sp>
            <p:nvSpPr>
              <p:cNvPr id="293" name="Line 201"/>
              <p:cNvSpPr>
                <a:spLocks noChangeShapeType="1"/>
              </p:cNvSpPr>
              <p:nvPr/>
            </p:nvSpPr>
            <p:spPr bwMode="auto">
              <a:xfrm flipH="1">
                <a:off x="2469" y="1421"/>
                <a:ext cx="16" cy="19"/>
              </a:xfrm>
              <a:prstGeom prst="line">
                <a:avLst/>
              </a:prstGeom>
              <a:noFill/>
              <a:ln w="1">
                <a:solidFill>
                  <a:srgbClr val="000BE6"/>
                </a:solidFill>
                <a:round/>
                <a:headEnd/>
                <a:tailEnd/>
              </a:ln>
            </p:spPr>
            <p:txBody>
              <a:bodyPr/>
              <a:lstStyle/>
              <a:p>
                <a:endParaRPr lang="en-US"/>
              </a:p>
            </p:txBody>
          </p:sp>
          <p:sp>
            <p:nvSpPr>
              <p:cNvPr id="294" name="Line 202"/>
              <p:cNvSpPr>
                <a:spLocks noChangeShapeType="1"/>
              </p:cNvSpPr>
              <p:nvPr/>
            </p:nvSpPr>
            <p:spPr bwMode="auto">
              <a:xfrm>
                <a:off x="2453" y="1377"/>
                <a:ext cx="16" cy="19"/>
              </a:xfrm>
              <a:prstGeom prst="line">
                <a:avLst/>
              </a:prstGeom>
              <a:noFill/>
              <a:ln w="1">
                <a:solidFill>
                  <a:srgbClr val="000BE6"/>
                </a:solidFill>
                <a:round/>
                <a:headEnd/>
                <a:tailEnd/>
              </a:ln>
            </p:spPr>
            <p:txBody>
              <a:bodyPr/>
              <a:lstStyle/>
              <a:p>
                <a:endParaRPr lang="en-US"/>
              </a:p>
            </p:txBody>
          </p:sp>
          <p:sp>
            <p:nvSpPr>
              <p:cNvPr id="295" name="Line 203"/>
              <p:cNvSpPr>
                <a:spLocks noChangeShapeType="1"/>
              </p:cNvSpPr>
              <p:nvPr/>
            </p:nvSpPr>
            <p:spPr bwMode="auto">
              <a:xfrm flipH="1">
                <a:off x="2453" y="1377"/>
                <a:ext cx="16" cy="19"/>
              </a:xfrm>
              <a:prstGeom prst="line">
                <a:avLst/>
              </a:prstGeom>
              <a:noFill/>
              <a:ln w="1">
                <a:solidFill>
                  <a:srgbClr val="000BE6"/>
                </a:solidFill>
                <a:round/>
                <a:headEnd/>
                <a:tailEnd/>
              </a:ln>
            </p:spPr>
            <p:txBody>
              <a:bodyPr/>
              <a:lstStyle/>
              <a:p>
                <a:endParaRPr lang="en-US"/>
              </a:p>
            </p:txBody>
          </p:sp>
          <p:sp>
            <p:nvSpPr>
              <p:cNvPr id="296" name="Line 204"/>
              <p:cNvSpPr>
                <a:spLocks noChangeShapeType="1"/>
              </p:cNvSpPr>
              <p:nvPr/>
            </p:nvSpPr>
            <p:spPr bwMode="auto">
              <a:xfrm>
                <a:off x="2453" y="1381"/>
                <a:ext cx="16" cy="19"/>
              </a:xfrm>
              <a:prstGeom prst="line">
                <a:avLst/>
              </a:prstGeom>
              <a:noFill/>
              <a:ln w="1">
                <a:solidFill>
                  <a:srgbClr val="000BE6"/>
                </a:solidFill>
                <a:round/>
                <a:headEnd/>
                <a:tailEnd/>
              </a:ln>
            </p:spPr>
            <p:txBody>
              <a:bodyPr/>
              <a:lstStyle/>
              <a:p>
                <a:endParaRPr lang="en-US"/>
              </a:p>
            </p:txBody>
          </p:sp>
          <p:sp>
            <p:nvSpPr>
              <p:cNvPr id="297" name="Line 205"/>
              <p:cNvSpPr>
                <a:spLocks noChangeShapeType="1"/>
              </p:cNvSpPr>
              <p:nvPr/>
            </p:nvSpPr>
            <p:spPr bwMode="auto">
              <a:xfrm flipH="1">
                <a:off x="2453" y="1381"/>
                <a:ext cx="16" cy="19"/>
              </a:xfrm>
              <a:prstGeom prst="line">
                <a:avLst/>
              </a:prstGeom>
              <a:noFill/>
              <a:ln w="1">
                <a:solidFill>
                  <a:srgbClr val="000BE6"/>
                </a:solidFill>
                <a:round/>
                <a:headEnd/>
                <a:tailEnd/>
              </a:ln>
            </p:spPr>
            <p:txBody>
              <a:bodyPr/>
              <a:lstStyle/>
              <a:p>
                <a:endParaRPr lang="en-US"/>
              </a:p>
            </p:txBody>
          </p:sp>
          <p:sp>
            <p:nvSpPr>
              <p:cNvPr id="298" name="Line 206"/>
              <p:cNvSpPr>
                <a:spLocks noChangeShapeType="1"/>
              </p:cNvSpPr>
              <p:nvPr/>
            </p:nvSpPr>
            <p:spPr bwMode="auto">
              <a:xfrm>
                <a:off x="2500" y="1290"/>
                <a:ext cx="16" cy="19"/>
              </a:xfrm>
              <a:prstGeom prst="line">
                <a:avLst/>
              </a:prstGeom>
              <a:noFill/>
              <a:ln w="1">
                <a:solidFill>
                  <a:srgbClr val="000BE6"/>
                </a:solidFill>
                <a:round/>
                <a:headEnd/>
                <a:tailEnd/>
              </a:ln>
            </p:spPr>
            <p:txBody>
              <a:bodyPr/>
              <a:lstStyle/>
              <a:p>
                <a:endParaRPr lang="en-US"/>
              </a:p>
            </p:txBody>
          </p:sp>
          <p:sp>
            <p:nvSpPr>
              <p:cNvPr id="299" name="Line 207"/>
              <p:cNvSpPr>
                <a:spLocks noChangeShapeType="1"/>
              </p:cNvSpPr>
              <p:nvPr/>
            </p:nvSpPr>
            <p:spPr bwMode="auto">
              <a:xfrm flipH="1">
                <a:off x="2500" y="1290"/>
                <a:ext cx="16" cy="19"/>
              </a:xfrm>
              <a:prstGeom prst="line">
                <a:avLst/>
              </a:prstGeom>
              <a:noFill/>
              <a:ln w="1">
                <a:solidFill>
                  <a:srgbClr val="000BE6"/>
                </a:solidFill>
                <a:round/>
                <a:headEnd/>
                <a:tailEnd/>
              </a:ln>
            </p:spPr>
            <p:txBody>
              <a:bodyPr/>
              <a:lstStyle/>
              <a:p>
                <a:endParaRPr lang="en-US"/>
              </a:p>
            </p:txBody>
          </p:sp>
          <p:sp>
            <p:nvSpPr>
              <p:cNvPr id="300" name="Line 208"/>
              <p:cNvSpPr>
                <a:spLocks noChangeShapeType="1"/>
              </p:cNvSpPr>
              <p:nvPr/>
            </p:nvSpPr>
            <p:spPr bwMode="auto">
              <a:xfrm>
                <a:off x="2190" y="1527"/>
                <a:ext cx="16" cy="19"/>
              </a:xfrm>
              <a:prstGeom prst="line">
                <a:avLst/>
              </a:prstGeom>
              <a:noFill/>
              <a:ln w="1">
                <a:solidFill>
                  <a:srgbClr val="000BE6"/>
                </a:solidFill>
                <a:round/>
                <a:headEnd/>
                <a:tailEnd/>
              </a:ln>
            </p:spPr>
            <p:txBody>
              <a:bodyPr/>
              <a:lstStyle/>
              <a:p>
                <a:endParaRPr lang="en-US"/>
              </a:p>
            </p:txBody>
          </p:sp>
        </p:grpSp>
        <p:sp>
          <p:nvSpPr>
            <p:cNvPr id="12" name="Line 210"/>
            <p:cNvSpPr>
              <a:spLocks noChangeShapeType="1"/>
            </p:cNvSpPr>
            <p:nvPr/>
          </p:nvSpPr>
          <p:spPr bwMode="auto">
            <a:xfrm flipH="1">
              <a:off x="2190" y="1527"/>
              <a:ext cx="16" cy="19"/>
            </a:xfrm>
            <a:prstGeom prst="line">
              <a:avLst/>
            </a:prstGeom>
            <a:noFill/>
            <a:ln w="1">
              <a:solidFill>
                <a:srgbClr val="000BE6"/>
              </a:solidFill>
              <a:round/>
              <a:headEnd/>
              <a:tailEnd/>
            </a:ln>
          </p:spPr>
          <p:txBody>
            <a:bodyPr/>
            <a:lstStyle/>
            <a:p>
              <a:endParaRPr lang="en-US"/>
            </a:p>
          </p:txBody>
        </p:sp>
        <p:sp>
          <p:nvSpPr>
            <p:cNvPr id="13" name="Line 211"/>
            <p:cNvSpPr>
              <a:spLocks noChangeShapeType="1"/>
            </p:cNvSpPr>
            <p:nvPr/>
          </p:nvSpPr>
          <p:spPr bwMode="auto">
            <a:xfrm>
              <a:off x="2329" y="1476"/>
              <a:ext cx="17" cy="19"/>
            </a:xfrm>
            <a:prstGeom prst="line">
              <a:avLst/>
            </a:prstGeom>
            <a:noFill/>
            <a:ln w="1">
              <a:solidFill>
                <a:srgbClr val="000BE6"/>
              </a:solidFill>
              <a:round/>
              <a:headEnd/>
              <a:tailEnd/>
            </a:ln>
          </p:spPr>
          <p:txBody>
            <a:bodyPr/>
            <a:lstStyle/>
            <a:p>
              <a:endParaRPr lang="en-US"/>
            </a:p>
          </p:txBody>
        </p:sp>
        <p:sp>
          <p:nvSpPr>
            <p:cNvPr id="14" name="Line 212"/>
            <p:cNvSpPr>
              <a:spLocks noChangeShapeType="1"/>
            </p:cNvSpPr>
            <p:nvPr/>
          </p:nvSpPr>
          <p:spPr bwMode="auto">
            <a:xfrm flipH="1">
              <a:off x="2329" y="1476"/>
              <a:ext cx="17" cy="19"/>
            </a:xfrm>
            <a:prstGeom prst="line">
              <a:avLst/>
            </a:prstGeom>
            <a:noFill/>
            <a:ln w="1">
              <a:solidFill>
                <a:srgbClr val="000BE6"/>
              </a:solidFill>
              <a:round/>
              <a:headEnd/>
              <a:tailEnd/>
            </a:ln>
          </p:spPr>
          <p:txBody>
            <a:bodyPr/>
            <a:lstStyle/>
            <a:p>
              <a:endParaRPr lang="en-US"/>
            </a:p>
          </p:txBody>
        </p:sp>
        <p:sp>
          <p:nvSpPr>
            <p:cNvPr id="15" name="Line 213"/>
            <p:cNvSpPr>
              <a:spLocks noChangeShapeType="1"/>
            </p:cNvSpPr>
            <p:nvPr/>
          </p:nvSpPr>
          <p:spPr bwMode="auto">
            <a:xfrm>
              <a:off x="2299" y="1490"/>
              <a:ext cx="16" cy="20"/>
            </a:xfrm>
            <a:prstGeom prst="line">
              <a:avLst/>
            </a:prstGeom>
            <a:noFill/>
            <a:ln w="1">
              <a:solidFill>
                <a:srgbClr val="000BE6"/>
              </a:solidFill>
              <a:round/>
              <a:headEnd/>
              <a:tailEnd/>
            </a:ln>
          </p:spPr>
          <p:txBody>
            <a:bodyPr/>
            <a:lstStyle/>
            <a:p>
              <a:endParaRPr lang="en-US"/>
            </a:p>
          </p:txBody>
        </p:sp>
        <p:sp>
          <p:nvSpPr>
            <p:cNvPr id="16" name="Line 214"/>
            <p:cNvSpPr>
              <a:spLocks noChangeShapeType="1"/>
            </p:cNvSpPr>
            <p:nvPr/>
          </p:nvSpPr>
          <p:spPr bwMode="auto">
            <a:xfrm flipH="1">
              <a:off x="2299" y="1490"/>
              <a:ext cx="16" cy="20"/>
            </a:xfrm>
            <a:prstGeom prst="line">
              <a:avLst/>
            </a:prstGeom>
            <a:noFill/>
            <a:ln w="1">
              <a:solidFill>
                <a:srgbClr val="000BE6"/>
              </a:solidFill>
              <a:round/>
              <a:headEnd/>
              <a:tailEnd/>
            </a:ln>
          </p:spPr>
          <p:txBody>
            <a:bodyPr/>
            <a:lstStyle/>
            <a:p>
              <a:endParaRPr lang="en-US"/>
            </a:p>
          </p:txBody>
        </p:sp>
        <p:sp>
          <p:nvSpPr>
            <p:cNvPr id="17" name="Line 215"/>
            <p:cNvSpPr>
              <a:spLocks noChangeShapeType="1"/>
            </p:cNvSpPr>
            <p:nvPr/>
          </p:nvSpPr>
          <p:spPr bwMode="auto">
            <a:xfrm>
              <a:off x="2314" y="1483"/>
              <a:ext cx="16" cy="19"/>
            </a:xfrm>
            <a:prstGeom prst="line">
              <a:avLst/>
            </a:prstGeom>
            <a:noFill/>
            <a:ln w="1">
              <a:solidFill>
                <a:srgbClr val="000BE6"/>
              </a:solidFill>
              <a:round/>
              <a:headEnd/>
              <a:tailEnd/>
            </a:ln>
          </p:spPr>
          <p:txBody>
            <a:bodyPr/>
            <a:lstStyle/>
            <a:p>
              <a:endParaRPr lang="en-US"/>
            </a:p>
          </p:txBody>
        </p:sp>
        <p:sp>
          <p:nvSpPr>
            <p:cNvPr id="18" name="Line 216"/>
            <p:cNvSpPr>
              <a:spLocks noChangeShapeType="1"/>
            </p:cNvSpPr>
            <p:nvPr/>
          </p:nvSpPr>
          <p:spPr bwMode="auto">
            <a:xfrm flipH="1">
              <a:off x="2314" y="1483"/>
              <a:ext cx="16" cy="19"/>
            </a:xfrm>
            <a:prstGeom prst="line">
              <a:avLst/>
            </a:prstGeom>
            <a:noFill/>
            <a:ln w="1">
              <a:solidFill>
                <a:srgbClr val="000BE6"/>
              </a:solidFill>
              <a:round/>
              <a:headEnd/>
              <a:tailEnd/>
            </a:ln>
          </p:spPr>
          <p:txBody>
            <a:bodyPr/>
            <a:lstStyle/>
            <a:p>
              <a:endParaRPr lang="en-US"/>
            </a:p>
          </p:txBody>
        </p:sp>
        <p:sp>
          <p:nvSpPr>
            <p:cNvPr id="19" name="Line 217"/>
            <p:cNvSpPr>
              <a:spLocks noChangeShapeType="1"/>
            </p:cNvSpPr>
            <p:nvPr/>
          </p:nvSpPr>
          <p:spPr bwMode="auto">
            <a:xfrm>
              <a:off x="2329" y="1465"/>
              <a:ext cx="17" cy="19"/>
            </a:xfrm>
            <a:prstGeom prst="line">
              <a:avLst/>
            </a:prstGeom>
            <a:noFill/>
            <a:ln w="1">
              <a:solidFill>
                <a:srgbClr val="000BE6"/>
              </a:solidFill>
              <a:round/>
              <a:headEnd/>
              <a:tailEnd/>
            </a:ln>
          </p:spPr>
          <p:txBody>
            <a:bodyPr/>
            <a:lstStyle/>
            <a:p>
              <a:endParaRPr lang="en-US"/>
            </a:p>
          </p:txBody>
        </p:sp>
        <p:sp>
          <p:nvSpPr>
            <p:cNvPr id="20" name="Line 218"/>
            <p:cNvSpPr>
              <a:spLocks noChangeShapeType="1"/>
            </p:cNvSpPr>
            <p:nvPr/>
          </p:nvSpPr>
          <p:spPr bwMode="auto">
            <a:xfrm flipH="1">
              <a:off x="2329" y="1465"/>
              <a:ext cx="17" cy="19"/>
            </a:xfrm>
            <a:prstGeom prst="line">
              <a:avLst/>
            </a:prstGeom>
            <a:noFill/>
            <a:ln w="1">
              <a:solidFill>
                <a:srgbClr val="000BE6"/>
              </a:solidFill>
              <a:round/>
              <a:headEnd/>
              <a:tailEnd/>
            </a:ln>
          </p:spPr>
          <p:txBody>
            <a:bodyPr/>
            <a:lstStyle/>
            <a:p>
              <a:endParaRPr lang="en-US"/>
            </a:p>
          </p:txBody>
        </p:sp>
        <p:sp>
          <p:nvSpPr>
            <p:cNvPr id="21" name="Line 219"/>
            <p:cNvSpPr>
              <a:spLocks noChangeShapeType="1"/>
            </p:cNvSpPr>
            <p:nvPr/>
          </p:nvSpPr>
          <p:spPr bwMode="auto">
            <a:xfrm>
              <a:off x="2469" y="1352"/>
              <a:ext cx="16" cy="19"/>
            </a:xfrm>
            <a:prstGeom prst="line">
              <a:avLst/>
            </a:prstGeom>
            <a:noFill/>
            <a:ln w="1">
              <a:solidFill>
                <a:srgbClr val="000BE6"/>
              </a:solidFill>
              <a:round/>
              <a:headEnd/>
              <a:tailEnd/>
            </a:ln>
          </p:spPr>
          <p:txBody>
            <a:bodyPr/>
            <a:lstStyle/>
            <a:p>
              <a:endParaRPr lang="en-US"/>
            </a:p>
          </p:txBody>
        </p:sp>
        <p:sp>
          <p:nvSpPr>
            <p:cNvPr id="22" name="Line 220"/>
            <p:cNvSpPr>
              <a:spLocks noChangeShapeType="1"/>
            </p:cNvSpPr>
            <p:nvPr/>
          </p:nvSpPr>
          <p:spPr bwMode="auto">
            <a:xfrm flipH="1">
              <a:off x="2469" y="1352"/>
              <a:ext cx="16" cy="19"/>
            </a:xfrm>
            <a:prstGeom prst="line">
              <a:avLst/>
            </a:prstGeom>
            <a:noFill/>
            <a:ln w="1">
              <a:solidFill>
                <a:srgbClr val="000BE6"/>
              </a:solidFill>
              <a:round/>
              <a:headEnd/>
              <a:tailEnd/>
            </a:ln>
          </p:spPr>
          <p:txBody>
            <a:bodyPr/>
            <a:lstStyle/>
            <a:p>
              <a:endParaRPr lang="en-US"/>
            </a:p>
          </p:txBody>
        </p:sp>
        <p:sp>
          <p:nvSpPr>
            <p:cNvPr id="23" name="Line 221"/>
            <p:cNvSpPr>
              <a:spLocks noChangeShapeType="1"/>
            </p:cNvSpPr>
            <p:nvPr/>
          </p:nvSpPr>
          <p:spPr bwMode="auto">
            <a:xfrm>
              <a:off x="2639" y="1115"/>
              <a:ext cx="16" cy="19"/>
            </a:xfrm>
            <a:prstGeom prst="line">
              <a:avLst/>
            </a:prstGeom>
            <a:noFill/>
            <a:ln w="1">
              <a:solidFill>
                <a:srgbClr val="000BE6"/>
              </a:solidFill>
              <a:round/>
              <a:headEnd/>
              <a:tailEnd/>
            </a:ln>
          </p:spPr>
          <p:txBody>
            <a:bodyPr/>
            <a:lstStyle/>
            <a:p>
              <a:endParaRPr lang="en-US"/>
            </a:p>
          </p:txBody>
        </p:sp>
        <p:sp>
          <p:nvSpPr>
            <p:cNvPr id="24" name="Line 222"/>
            <p:cNvSpPr>
              <a:spLocks noChangeShapeType="1"/>
            </p:cNvSpPr>
            <p:nvPr/>
          </p:nvSpPr>
          <p:spPr bwMode="auto">
            <a:xfrm flipH="1">
              <a:off x="2639" y="1115"/>
              <a:ext cx="16" cy="19"/>
            </a:xfrm>
            <a:prstGeom prst="line">
              <a:avLst/>
            </a:prstGeom>
            <a:noFill/>
            <a:ln w="1">
              <a:solidFill>
                <a:srgbClr val="000BE6"/>
              </a:solidFill>
              <a:round/>
              <a:headEnd/>
              <a:tailEnd/>
            </a:ln>
          </p:spPr>
          <p:txBody>
            <a:bodyPr/>
            <a:lstStyle/>
            <a:p>
              <a:endParaRPr lang="en-US"/>
            </a:p>
          </p:txBody>
        </p:sp>
        <p:sp>
          <p:nvSpPr>
            <p:cNvPr id="25" name="Line 223"/>
            <p:cNvSpPr>
              <a:spLocks noChangeShapeType="1"/>
            </p:cNvSpPr>
            <p:nvPr/>
          </p:nvSpPr>
          <p:spPr bwMode="auto">
            <a:xfrm>
              <a:off x="2685" y="1038"/>
              <a:ext cx="16" cy="19"/>
            </a:xfrm>
            <a:prstGeom prst="line">
              <a:avLst/>
            </a:prstGeom>
            <a:noFill/>
            <a:ln w="1">
              <a:solidFill>
                <a:srgbClr val="000BE6"/>
              </a:solidFill>
              <a:round/>
              <a:headEnd/>
              <a:tailEnd/>
            </a:ln>
          </p:spPr>
          <p:txBody>
            <a:bodyPr/>
            <a:lstStyle/>
            <a:p>
              <a:endParaRPr lang="en-US"/>
            </a:p>
          </p:txBody>
        </p:sp>
        <p:sp>
          <p:nvSpPr>
            <p:cNvPr id="26" name="Line 224"/>
            <p:cNvSpPr>
              <a:spLocks noChangeShapeType="1"/>
            </p:cNvSpPr>
            <p:nvPr/>
          </p:nvSpPr>
          <p:spPr bwMode="auto">
            <a:xfrm flipH="1">
              <a:off x="2685" y="1038"/>
              <a:ext cx="16" cy="19"/>
            </a:xfrm>
            <a:prstGeom prst="line">
              <a:avLst/>
            </a:prstGeom>
            <a:noFill/>
            <a:ln w="1">
              <a:solidFill>
                <a:srgbClr val="000BE6"/>
              </a:solidFill>
              <a:round/>
              <a:headEnd/>
              <a:tailEnd/>
            </a:ln>
          </p:spPr>
          <p:txBody>
            <a:bodyPr/>
            <a:lstStyle/>
            <a:p>
              <a:endParaRPr lang="en-US"/>
            </a:p>
          </p:txBody>
        </p:sp>
        <p:sp>
          <p:nvSpPr>
            <p:cNvPr id="27" name="Line 225"/>
            <p:cNvSpPr>
              <a:spLocks noChangeShapeType="1"/>
            </p:cNvSpPr>
            <p:nvPr/>
          </p:nvSpPr>
          <p:spPr bwMode="auto">
            <a:xfrm>
              <a:off x="2824" y="859"/>
              <a:ext cx="17" cy="19"/>
            </a:xfrm>
            <a:prstGeom prst="line">
              <a:avLst/>
            </a:prstGeom>
            <a:noFill/>
            <a:ln w="1">
              <a:solidFill>
                <a:srgbClr val="000BE6"/>
              </a:solidFill>
              <a:round/>
              <a:headEnd/>
              <a:tailEnd/>
            </a:ln>
          </p:spPr>
          <p:txBody>
            <a:bodyPr/>
            <a:lstStyle/>
            <a:p>
              <a:endParaRPr lang="en-US"/>
            </a:p>
          </p:txBody>
        </p:sp>
        <p:sp>
          <p:nvSpPr>
            <p:cNvPr id="28" name="Line 226"/>
            <p:cNvSpPr>
              <a:spLocks noChangeShapeType="1"/>
            </p:cNvSpPr>
            <p:nvPr/>
          </p:nvSpPr>
          <p:spPr bwMode="auto">
            <a:xfrm flipH="1">
              <a:off x="2824" y="859"/>
              <a:ext cx="17" cy="19"/>
            </a:xfrm>
            <a:prstGeom prst="line">
              <a:avLst/>
            </a:prstGeom>
            <a:noFill/>
            <a:ln w="1">
              <a:solidFill>
                <a:srgbClr val="000BE6"/>
              </a:solidFill>
              <a:round/>
              <a:headEnd/>
              <a:tailEnd/>
            </a:ln>
          </p:spPr>
          <p:txBody>
            <a:bodyPr/>
            <a:lstStyle/>
            <a:p>
              <a:endParaRPr lang="en-US"/>
            </a:p>
          </p:txBody>
        </p:sp>
        <p:sp>
          <p:nvSpPr>
            <p:cNvPr id="29" name="Line 227"/>
            <p:cNvSpPr>
              <a:spLocks noChangeShapeType="1"/>
            </p:cNvSpPr>
            <p:nvPr/>
          </p:nvSpPr>
          <p:spPr bwMode="auto">
            <a:xfrm>
              <a:off x="2917" y="848"/>
              <a:ext cx="17" cy="19"/>
            </a:xfrm>
            <a:prstGeom prst="line">
              <a:avLst/>
            </a:prstGeom>
            <a:noFill/>
            <a:ln w="1">
              <a:solidFill>
                <a:srgbClr val="000BE6"/>
              </a:solidFill>
              <a:round/>
              <a:headEnd/>
              <a:tailEnd/>
            </a:ln>
          </p:spPr>
          <p:txBody>
            <a:bodyPr/>
            <a:lstStyle/>
            <a:p>
              <a:endParaRPr lang="en-US"/>
            </a:p>
          </p:txBody>
        </p:sp>
        <p:sp>
          <p:nvSpPr>
            <p:cNvPr id="30" name="Line 228"/>
            <p:cNvSpPr>
              <a:spLocks noChangeShapeType="1"/>
            </p:cNvSpPr>
            <p:nvPr/>
          </p:nvSpPr>
          <p:spPr bwMode="auto">
            <a:xfrm flipH="1">
              <a:off x="2917" y="848"/>
              <a:ext cx="17" cy="19"/>
            </a:xfrm>
            <a:prstGeom prst="line">
              <a:avLst/>
            </a:prstGeom>
            <a:noFill/>
            <a:ln w="1">
              <a:solidFill>
                <a:srgbClr val="000BE6"/>
              </a:solidFill>
              <a:round/>
              <a:headEnd/>
              <a:tailEnd/>
            </a:ln>
          </p:spPr>
          <p:txBody>
            <a:bodyPr/>
            <a:lstStyle/>
            <a:p>
              <a:endParaRPr lang="en-US"/>
            </a:p>
          </p:txBody>
        </p:sp>
        <p:sp>
          <p:nvSpPr>
            <p:cNvPr id="31" name="Line 229"/>
            <p:cNvSpPr>
              <a:spLocks noChangeShapeType="1"/>
            </p:cNvSpPr>
            <p:nvPr/>
          </p:nvSpPr>
          <p:spPr bwMode="auto">
            <a:xfrm>
              <a:off x="2840" y="833"/>
              <a:ext cx="16" cy="20"/>
            </a:xfrm>
            <a:prstGeom prst="line">
              <a:avLst/>
            </a:prstGeom>
            <a:noFill/>
            <a:ln w="1">
              <a:solidFill>
                <a:srgbClr val="000BE6"/>
              </a:solidFill>
              <a:round/>
              <a:headEnd/>
              <a:tailEnd/>
            </a:ln>
          </p:spPr>
          <p:txBody>
            <a:bodyPr/>
            <a:lstStyle/>
            <a:p>
              <a:endParaRPr lang="en-US"/>
            </a:p>
          </p:txBody>
        </p:sp>
        <p:sp>
          <p:nvSpPr>
            <p:cNvPr id="32" name="Line 230"/>
            <p:cNvSpPr>
              <a:spLocks noChangeShapeType="1"/>
            </p:cNvSpPr>
            <p:nvPr/>
          </p:nvSpPr>
          <p:spPr bwMode="auto">
            <a:xfrm flipH="1">
              <a:off x="2840" y="833"/>
              <a:ext cx="16" cy="20"/>
            </a:xfrm>
            <a:prstGeom prst="line">
              <a:avLst/>
            </a:prstGeom>
            <a:noFill/>
            <a:ln w="1">
              <a:solidFill>
                <a:srgbClr val="000BE6"/>
              </a:solidFill>
              <a:round/>
              <a:headEnd/>
              <a:tailEnd/>
            </a:ln>
          </p:spPr>
          <p:txBody>
            <a:bodyPr/>
            <a:lstStyle/>
            <a:p>
              <a:endParaRPr lang="en-US"/>
            </a:p>
          </p:txBody>
        </p:sp>
        <p:sp>
          <p:nvSpPr>
            <p:cNvPr id="33" name="Line 231"/>
            <p:cNvSpPr>
              <a:spLocks noChangeShapeType="1"/>
            </p:cNvSpPr>
            <p:nvPr/>
          </p:nvSpPr>
          <p:spPr bwMode="auto">
            <a:xfrm>
              <a:off x="2531" y="1286"/>
              <a:ext cx="16" cy="19"/>
            </a:xfrm>
            <a:prstGeom prst="line">
              <a:avLst/>
            </a:prstGeom>
            <a:noFill/>
            <a:ln w="1">
              <a:solidFill>
                <a:srgbClr val="000BE6"/>
              </a:solidFill>
              <a:round/>
              <a:headEnd/>
              <a:tailEnd/>
            </a:ln>
          </p:spPr>
          <p:txBody>
            <a:bodyPr/>
            <a:lstStyle/>
            <a:p>
              <a:endParaRPr lang="en-US"/>
            </a:p>
          </p:txBody>
        </p:sp>
        <p:sp>
          <p:nvSpPr>
            <p:cNvPr id="34" name="Line 232"/>
            <p:cNvSpPr>
              <a:spLocks noChangeShapeType="1"/>
            </p:cNvSpPr>
            <p:nvPr/>
          </p:nvSpPr>
          <p:spPr bwMode="auto">
            <a:xfrm flipH="1">
              <a:off x="2531" y="1286"/>
              <a:ext cx="16" cy="19"/>
            </a:xfrm>
            <a:prstGeom prst="line">
              <a:avLst/>
            </a:prstGeom>
            <a:noFill/>
            <a:ln w="1">
              <a:solidFill>
                <a:srgbClr val="000BE6"/>
              </a:solidFill>
              <a:round/>
              <a:headEnd/>
              <a:tailEnd/>
            </a:ln>
          </p:spPr>
          <p:txBody>
            <a:bodyPr/>
            <a:lstStyle/>
            <a:p>
              <a:endParaRPr lang="en-US"/>
            </a:p>
          </p:txBody>
        </p:sp>
        <p:sp>
          <p:nvSpPr>
            <p:cNvPr id="35" name="Line 233"/>
            <p:cNvSpPr>
              <a:spLocks noChangeShapeType="1"/>
            </p:cNvSpPr>
            <p:nvPr/>
          </p:nvSpPr>
          <p:spPr bwMode="auto">
            <a:xfrm>
              <a:off x="2531" y="1334"/>
              <a:ext cx="16" cy="19"/>
            </a:xfrm>
            <a:prstGeom prst="line">
              <a:avLst/>
            </a:prstGeom>
            <a:noFill/>
            <a:ln w="1">
              <a:solidFill>
                <a:srgbClr val="000BE6"/>
              </a:solidFill>
              <a:round/>
              <a:headEnd/>
              <a:tailEnd/>
            </a:ln>
          </p:spPr>
          <p:txBody>
            <a:bodyPr/>
            <a:lstStyle/>
            <a:p>
              <a:endParaRPr lang="en-US"/>
            </a:p>
          </p:txBody>
        </p:sp>
        <p:sp>
          <p:nvSpPr>
            <p:cNvPr id="36" name="Line 234"/>
            <p:cNvSpPr>
              <a:spLocks noChangeShapeType="1"/>
            </p:cNvSpPr>
            <p:nvPr/>
          </p:nvSpPr>
          <p:spPr bwMode="auto">
            <a:xfrm flipH="1">
              <a:off x="2531" y="1334"/>
              <a:ext cx="16" cy="19"/>
            </a:xfrm>
            <a:prstGeom prst="line">
              <a:avLst/>
            </a:prstGeom>
            <a:noFill/>
            <a:ln w="1">
              <a:solidFill>
                <a:srgbClr val="000BE6"/>
              </a:solidFill>
              <a:round/>
              <a:headEnd/>
              <a:tailEnd/>
            </a:ln>
          </p:spPr>
          <p:txBody>
            <a:bodyPr/>
            <a:lstStyle/>
            <a:p>
              <a:endParaRPr lang="en-US"/>
            </a:p>
          </p:txBody>
        </p:sp>
        <p:sp>
          <p:nvSpPr>
            <p:cNvPr id="37" name="Line 235"/>
            <p:cNvSpPr>
              <a:spLocks noChangeShapeType="1"/>
            </p:cNvSpPr>
            <p:nvPr/>
          </p:nvSpPr>
          <p:spPr bwMode="auto">
            <a:xfrm>
              <a:off x="2469" y="1363"/>
              <a:ext cx="16" cy="19"/>
            </a:xfrm>
            <a:prstGeom prst="line">
              <a:avLst/>
            </a:prstGeom>
            <a:noFill/>
            <a:ln w="1">
              <a:solidFill>
                <a:srgbClr val="000BE6"/>
              </a:solidFill>
              <a:round/>
              <a:headEnd/>
              <a:tailEnd/>
            </a:ln>
          </p:spPr>
          <p:txBody>
            <a:bodyPr/>
            <a:lstStyle/>
            <a:p>
              <a:endParaRPr lang="en-US"/>
            </a:p>
          </p:txBody>
        </p:sp>
        <p:sp>
          <p:nvSpPr>
            <p:cNvPr id="38" name="Line 236"/>
            <p:cNvSpPr>
              <a:spLocks noChangeShapeType="1"/>
            </p:cNvSpPr>
            <p:nvPr/>
          </p:nvSpPr>
          <p:spPr bwMode="auto">
            <a:xfrm flipH="1">
              <a:off x="2469" y="1363"/>
              <a:ext cx="16" cy="19"/>
            </a:xfrm>
            <a:prstGeom prst="line">
              <a:avLst/>
            </a:prstGeom>
            <a:noFill/>
            <a:ln w="1">
              <a:solidFill>
                <a:srgbClr val="000BE6"/>
              </a:solidFill>
              <a:round/>
              <a:headEnd/>
              <a:tailEnd/>
            </a:ln>
          </p:spPr>
          <p:txBody>
            <a:bodyPr/>
            <a:lstStyle/>
            <a:p>
              <a:endParaRPr lang="en-US"/>
            </a:p>
          </p:txBody>
        </p:sp>
        <p:sp>
          <p:nvSpPr>
            <p:cNvPr id="39" name="Line 237"/>
            <p:cNvSpPr>
              <a:spLocks noChangeShapeType="1"/>
            </p:cNvSpPr>
            <p:nvPr/>
          </p:nvSpPr>
          <p:spPr bwMode="auto">
            <a:xfrm>
              <a:off x="2531" y="1250"/>
              <a:ext cx="16" cy="19"/>
            </a:xfrm>
            <a:prstGeom prst="line">
              <a:avLst/>
            </a:prstGeom>
            <a:noFill/>
            <a:ln w="1">
              <a:solidFill>
                <a:srgbClr val="000BE6"/>
              </a:solidFill>
              <a:round/>
              <a:headEnd/>
              <a:tailEnd/>
            </a:ln>
          </p:spPr>
          <p:txBody>
            <a:bodyPr/>
            <a:lstStyle/>
            <a:p>
              <a:endParaRPr lang="en-US"/>
            </a:p>
          </p:txBody>
        </p:sp>
        <p:sp>
          <p:nvSpPr>
            <p:cNvPr id="40" name="Line 238"/>
            <p:cNvSpPr>
              <a:spLocks noChangeShapeType="1"/>
            </p:cNvSpPr>
            <p:nvPr/>
          </p:nvSpPr>
          <p:spPr bwMode="auto">
            <a:xfrm flipH="1">
              <a:off x="2531" y="1250"/>
              <a:ext cx="16" cy="19"/>
            </a:xfrm>
            <a:prstGeom prst="line">
              <a:avLst/>
            </a:prstGeom>
            <a:noFill/>
            <a:ln w="1">
              <a:solidFill>
                <a:srgbClr val="000BE6"/>
              </a:solidFill>
              <a:round/>
              <a:headEnd/>
              <a:tailEnd/>
            </a:ln>
          </p:spPr>
          <p:txBody>
            <a:bodyPr/>
            <a:lstStyle/>
            <a:p>
              <a:endParaRPr lang="en-US"/>
            </a:p>
          </p:txBody>
        </p:sp>
        <p:sp>
          <p:nvSpPr>
            <p:cNvPr id="41" name="Line 239"/>
            <p:cNvSpPr>
              <a:spLocks noChangeShapeType="1"/>
            </p:cNvSpPr>
            <p:nvPr/>
          </p:nvSpPr>
          <p:spPr bwMode="auto">
            <a:xfrm>
              <a:off x="2438" y="1377"/>
              <a:ext cx="16" cy="19"/>
            </a:xfrm>
            <a:prstGeom prst="line">
              <a:avLst/>
            </a:prstGeom>
            <a:noFill/>
            <a:ln w="1">
              <a:solidFill>
                <a:srgbClr val="000BE6"/>
              </a:solidFill>
              <a:round/>
              <a:headEnd/>
              <a:tailEnd/>
            </a:ln>
          </p:spPr>
          <p:txBody>
            <a:bodyPr/>
            <a:lstStyle/>
            <a:p>
              <a:endParaRPr lang="en-US"/>
            </a:p>
          </p:txBody>
        </p:sp>
        <p:sp>
          <p:nvSpPr>
            <p:cNvPr id="42" name="Line 240"/>
            <p:cNvSpPr>
              <a:spLocks noChangeShapeType="1"/>
            </p:cNvSpPr>
            <p:nvPr/>
          </p:nvSpPr>
          <p:spPr bwMode="auto">
            <a:xfrm flipH="1">
              <a:off x="2438" y="1377"/>
              <a:ext cx="16" cy="19"/>
            </a:xfrm>
            <a:prstGeom prst="line">
              <a:avLst/>
            </a:prstGeom>
            <a:noFill/>
            <a:ln w="1">
              <a:solidFill>
                <a:srgbClr val="000BE6"/>
              </a:solidFill>
              <a:round/>
              <a:headEnd/>
              <a:tailEnd/>
            </a:ln>
          </p:spPr>
          <p:txBody>
            <a:bodyPr/>
            <a:lstStyle/>
            <a:p>
              <a:endParaRPr lang="en-US"/>
            </a:p>
          </p:txBody>
        </p:sp>
        <p:sp>
          <p:nvSpPr>
            <p:cNvPr id="43" name="Line 241"/>
            <p:cNvSpPr>
              <a:spLocks noChangeShapeType="1"/>
            </p:cNvSpPr>
            <p:nvPr/>
          </p:nvSpPr>
          <p:spPr bwMode="auto">
            <a:xfrm>
              <a:off x="2577" y="1220"/>
              <a:ext cx="16" cy="19"/>
            </a:xfrm>
            <a:prstGeom prst="line">
              <a:avLst/>
            </a:prstGeom>
            <a:noFill/>
            <a:ln w="1">
              <a:solidFill>
                <a:srgbClr val="000BE6"/>
              </a:solidFill>
              <a:round/>
              <a:headEnd/>
              <a:tailEnd/>
            </a:ln>
          </p:spPr>
          <p:txBody>
            <a:bodyPr/>
            <a:lstStyle/>
            <a:p>
              <a:endParaRPr lang="en-US"/>
            </a:p>
          </p:txBody>
        </p:sp>
        <p:sp>
          <p:nvSpPr>
            <p:cNvPr id="44" name="Line 242"/>
            <p:cNvSpPr>
              <a:spLocks noChangeShapeType="1"/>
            </p:cNvSpPr>
            <p:nvPr/>
          </p:nvSpPr>
          <p:spPr bwMode="auto">
            <a:xfrm flipH="1">
              <a:off x="2577" y="1220"/>
              <a:ext cx="16" cy="19"/>
            </a:xfrm>
            <a:prstGeom prst="line">
              <a:avLst/>
            </a:prstGeom>
            <a:noFill/>
            <a:ln w="1">
              <a:solidFill>
                <a:srgbClr val="000BE6"/>
              </a:solidFill>
              <a:round/>
              <a:headEnd/>
              <a:tailEnd/>
            </a:ln>
          </p:spPr>
          <p:txBody>
            <a:bodyPr/>
            <a:lstStyle/>
            <a:p>
              <a:endParaRPr lang="en-US"/>
            </a:p>
          </p:txBody>
        </p:sp>
        <p:sp>
          <p:nvSpPr>
            <p:cNvPr id="45" name="Line 243"/>
            <p:cNvSpPr>
              <a:spLocks noChangeShapeType="1"/>
            </p:cNvSpPr>
            <p:nvPr/>
          </p:nvSpPr>
          <p:spPr bwMode="auto">
            <a:xfrm>
              <a:off x="2608" y="1206"/>
              <a:ext cx="16" cy="19"/>
            </a:xfrm>
            <a:prstGeom prst="line">
              <a:avLst/>
            </a:prstGeom>
            <a:noFill/>
            <a:ln w="1">
              <a:solidFill>
                <a:srgbClr val="000BE6"/>
              </a:solidFill>
              <a:round/>
              <a:headEnd/>
              <a:tailEnd/>
            </a:ln>
          </p:spPr>
          <p:txBody>
            <a:bodyPr/>
            <a:lstStyle/>
            <a:p>
              <a:endParaRPr lang="en-US"/>
            </a:p>
          </p:txBody>
        </p:sp>
        <p:sp>
          <p:nvSpPr>
            <p:cNvPr id="46" name="Line 244"/>
            <p:cNvSpPr>
              <a:spLocks noChangeShapeType="1"/>
            </p:cNvSpPr>
            <p:nvPr/>
          </p:nvSpPr>
          <p:spPr bwMode="auto">
            <a:xfrm flipH="1">
              <a:off x="2608" y="1206"/>
              <a:ext cx="16" cy="19"/>
            </a:xfrm>
            <a:prstGeom prst="line">
              <a:avLst/>
            </a:prstGeom>
            <a:noFill/>
            <a:ln w="1">
              <a:solidFill>
                <a:srgbClr val="000BE6"/>
              </a:solidFill>
              <a:round/>
              <a:headEnd/>
              <a:tailEnd/>
            </a:ln>
          </p:spPr>
          <p:txBody>
            <a:bodyPr/>
            <a:lstStyle/>
            <a:p>
              <a:endParaRPr lang="en-US"/>
            </a:p>
          </p:txBody>
        </p:sp>
        <p:sp>
          <p:nvSpPr>
            <p:cNvPr id="47" name="Line 245"/>
            <p:cNvSpPr>
              <a:spLocks noChangeShapeType="1"/>
            </p:cNvSpPr>
            <p:nvPr/>
          </p:nvSpPr>
          <p:spPr bwMode="auto">
            <a:xfrm>
              <a:off x="2221" y="1512"/>
              <a:ext cx="16" cy="19"/>
            </a:xfrm>
            <a:prstGeom prst="line">
              <a:avLst/>
            </a:prstGeom>
            <a:noFill/>
            <a:ln w="1">
              <a:solidFill>
                <a:srgbClr val="000BE6"/>
              </a:solidFill>
              <a:round/>
              <a:headEnd/>
              <a:tailEnd/>
            </a:ln>
          </p:spPr>
          <p:txBody>
            <a:bodyPr/>
            <a:lstStyle/>
            <a:p>
              <a:endParaRPr lang="en-US"/>
            </a:p>
          </p:txBody>
        </p:sp>
        <p:sp>
          <p:nvSpPr>
            <p:cNvPr id="48" name="Line 246"/>
            <p:cNvSpPr>
              <a:spLocks noChangeShapeType="1"/>
            </p:cNvSpPr>
            <p:nvPr/>
          </p:nvSpPr>
          <p:spPr bwMode="auto">
            <a:xfrm flipH="1">
              <a:off x="2221" y="1512"/>
              <a:ext cx="16" cy="19"/>
            </a:xfrm>
            <a:prstGeom prst="line">
              <a:avLst/>
            </a:prstGeom>
            <a:noFill/>
            <a:ln w="1">
              <a:solidFill>
                <a:srgbClr val="000BE6"/>
              </a:solidFill>
              <a:round/>
              <a:headEnd/>
              <a:tailEnd/>
            </a:ln>
          </p:spPr>
          <p:txBody>
            <a:bodyPr/>
            <a:lstStyle/>
            <a:p>
              <a:endParaRPr lang="en-US"/>
            </a:p>
          </p:txBody>
        </p:sp>
        <p:sp>
          <p:nvSpPr>
            <p:cNvPr id="49" name="Line 247"/>
            <p:cNvSpPr>
              <a:spLocks noChangeShapeType="1"/>
            </p:cNvSpPr>
            <p:nvPr/>
          </p:nvSpPr>
          <p:spPr bwMode="auto">
            <a:xfrm>
              <a:off x="2623" y="1257"/>
              <a:ext cx="17" cy="19"/>
            </a:xfrm>
            <a:prstGeom prst="line">
              <a:avLst/>
            </a:prstGeom>
            <a:noFill/>
            <a:ln w="1">
              <a:solidFill>
                <a:srgbClr val="000BE6"/>
              </a:solidFill>
              <a:round/>
              <a:headEnd/>
              <a:tailEnd/>
            </a:ln>
          </p:spPr>
          <p:txBody>
            <a:bodyPr/>
            <a:lstStyle/>
            <a:p>
              <a:endParaRPr lang="en-US"/>
            </a:p>
          </p:txBody>
        </p:sp>
        <p:sp>
          <p:nvSpPr>
            <p:cNvPr id="50" name="Line 248"/>
            <p:cNvSpPr>
              <a:spLocks noChangeShapeType="1"/>
            </p:cNvSpPr>
            <p:nvPr/>
          </p:nvSpPr>
          <p:spPr bwMode="auto">
            <a:xfrm flipH="1">
              <a:off x="2623" y="1257"/>
              <a:ext cx="17" cy="19"/>
            </a:xfrm>
            <a:prstGeom prst="line">
              <a:avLst/>
            </a:prstGeom>
            <a:noFill/>
            <a:ln w="1">
              <a:solidFill>
                <a:srgbClr val="000BE6"/>
              </a:solidFill>
              <a:round/>
              <a:headEnd/>
              <a:tailEnd/>
            </a:ln>
          </p:spPr>
          <p:txBody>
            <a:bodyPr/>
            <a:lstStyle/>
            <a:p>
              <a:endParaRPr lang="en-US"/>
            </a:p>
          </p:txBody>
        </p:sp>
        <p:sp>
          <p:nvSpPr>
            <p:cNvPr id="51" name="Line 249"/>
            <p:cNvSpPr>
              <a:spLocks noChangeShapeType="1"/>
            </p:cNvSpPr>
            <p:nvPr/>
          </p:nvSpPr>
          <p:spPr bwMode="auto">
            <a:xfrm>
              <a:off x="2701" y="1038"/>
              <a:ext cx="16" cy="19"/>
            </a:xfrm>
            <a:prstGeom prst="line">
              <a:avLst/>
            </a:prstGeom>
            <a:noFill/>
            <a:ln w="1">
              <a:solidFill>
                <a:srgbClr val="000BE6"/>
              </a:solidFill>
              <a:round/>
              <a:headEnd/>
              <a:tailEnd/>
            </a:ln>
          </p:spPr>
          <p:txBody>
            <a:bodyPr/>
            <a:lstStyle/>
            <a:p>
              <a:endParaRPr lang="en-US"/>
            </a:p>
          </p:txBody>
        </p:sp>
        <p:sp>
          <p:nvSpPr>
            <p:cNvPr id="52" name="Line 250"/>
            <p:cNvSpPr>
              <a:spLocks noChangeShapeType="1"/>
            </p:cNvSpPr>
            <p:nvPr/>
          </p:nvSpPr>
          <p:spPr bwMode="auto">
            <a:xfrm flipH="1">
              <a:off x="2701" y="1038"/>
              <a:ext cx="16" cy="19"/>
            </a:xfrm>
            <a:prstGeom prst="line">
              <a:avLst/>
            </a:prstGeom>
            <a:noFill/>
            <a:ln w="1">
              <a:solidFill>
                <a:srgbClr val="000BE6"/>
              </a:solidFill>
              <a:round/>
              <a:headEnd/>
              <a:tailEnd/>
            </a:ln>
          </p:spPr>
          <p:txBody>
            <a:bodyPr/>
            <a:lstStyle/>
            <a:p>
              <a:endParaRPr lang="en-US"/>
            </a:p>
          </p:txBody>
        </p:sp>
        <p:sp>
          <p:nvSpPr>
            <p:cNvPr id="53" name="Line 251"/>
            <p:cNvSpPr>
              <a:spLocks noChangeShapeType="1"/>
            </p:cNvSpPr>
            <p:nvPr/>
          </p:nvSpPr>
          <p:spPr bwMode="auto">
            <a:xfrm>
              <a:off x="2608" y="1166"/>
              <a:ext cx="16" cy="19"/>
            </a:xfrm>
            <a:prstGeom prst="line">
              <a:avLst/>
            </a:prstGeom>
            <a:noFill/>
            <a:ln w="1">
              <a:solidFill>
                <a:srgbClr val="000BE6"/>
              </a:solidFill>
              <a:round/>
              <a:headEnd/>
              <a:tailEnd/>
            </a:ln>
          </p:spPr>
          <p:txBody>
            <a:bodyPr/>
            <a:lstStyle/>
            <a:p>
              <a:endParaRPr lang="en-US"/>
            </a:p>
          </p:txBody>
        </p:sp>
        <p:sp>
          <p:nvSpPr>
            <p:cNvPr id="54" name="Line 252"/>
            <p:cNvSpPr>
              <a:spLocks noChangeShapeType="1"/>
            </p:cNvSpPr>
            <p:nvPr/>
          </p:nvSpPr>
          <p:spPr bwMode="auto">
            <a:xfrm flipH="1">
              <a:off x="2608" y="1166"/>
              <a:ext cx="16" cy="19"/>
            </a:xfrm>
            <a:prstGeom prst="line">
              <a:avLst/>
            </a:prstGeom>
            <a:noFill/>
            <a:ln w="1">
              <a:solidFill>
                <a:srgbClr val="000BE6"/>
              </a:solidFill>
              <a:round/>
              <a:headEnd/>
              <a:tailEnd/>
            </a:ln>
          </p:spPr>
          <p:txBody>
            <a:bodyPr/>
            <a:lstStyle/>
            <a:p>
              <a:endParaRPr lang="en-US"/>
            </a:p>
          </p:txBody>
        </p:sp>
        <p:sp>
          <p:nvSpPr>
            <p:cNvPr id="55" name="Line 253"/>
            <p:cNvSpPr>
              <a:spLocks noChangeShapeType="1"/>
            </p:cNvSpPr>
            <p:nvPr/>
          </p:nvSpPr>
          <p:spPr bwMode="auto">
            <a:xfrm>
              <a:off x="2685" y="1115"/>
              <a:ext cx="16" cy="19"/>
            </a:xfrm>
            <a:prstGeom prst="line">
              <a:avLst/>
            </a:prstGeom>
            <a:noFill/>
            <a:ln w="1">
              <a:solidFill>
                <a:srgbClr val="000BE6"/>
              </a:solidFill>
              <a:round/>
              <a:headEnd/>
              <a:tailEnd/>
            </a:ln>
          </p:spPr>
          <p:txBody>
            <a:bodyPr/>
            <a:lstStyle/>
            <a:p>
              <a:endParaRPr lang="en-US"/>
            </a:p>
          </p:txBody>
        </p:sp>
        <p:sp>
          <p:nvSpPr>
            <p:cNvPr id="56" name="Line 254"/>
            <p:cNvSpPr>
              <a:spLocks noChangeShapeType="1"/>
            </p:cNvSpPr>
            <p:nvPr/>
          </p:nvSpPr>
          <p:spPr bwMode="auto">
            <a:xfrm flipH="1">
              <a:off x="2685" y="1115"/>
              <a:ext cx="16" cy="19"/>
            </a:xfrm>
            <a:prstGeom prst="line">
              <a:avLst/>
            </a:prstGeom>
            <a:noFill/>
            <a:ln w="1">
              <a:solidFill>
                <a:srgbClr val="000BE6"/>
              </a:solidFill>
              <a:round/>
              <a:headEnd/>
              <a:tailEnd/>
            </a:ln>
          </p:spPr>
          <p:txBody>
            <a:bodyPr/>
            <a:lstStyle/>
            <a:p>
              <a:endParaRPr lang="en-US"/>
            </a:p>
          </p:txBody>
        </p:sp>
        <p:sp>
          <p:nvSpPr>
            <p:cNvPr id="57" name="Line 255"/>
            <p:cNvSpPr>
              <a:spLocks noChangeShapeType="1"/>
            </p:cNvSpPr>
            <p:nvPr/>
          </p:nvSpPr>
          <p:spPr bwMode="auto">
            <a:xfrm>
              <a:off x="2732" y="903"/>
              <a:ext cx="16" cy="19"/>
            </a:xfrm>
            <a:prstGeom prst="line">
              <a:avLst/>
            </a:prstGeom>
            <a:noFill/>
            <a:ln w="1">
              <a:solidFill>
                <a:srgbClr val="000BE6"/>
              </a:solidFill>
              <a:round/>
              <a:headEnd/>
              <a:tailEnd/>
            </a:ln>
          </p:spPr>
          <p:txBody>
            <a:bodyPr/>
            <a:lstStyle/>
            <a:p>
              <a:endParaRPr lang="en-US"/>
            </a:p>
          </p:txBody>
        </p:sp>
        <p:sp>
          <p:nvSpPr>
            <p:cNvPr id="58" name="Line 256"/>
            <p:cNvSpPr>
              <a:spLocks noChangeShapeType="1"/>
            </p:cNvSpPr>
            <p:nvPr/>
          </p:nvSpPr>
          <p:spPr bwMode="auto">
            <a:xfrm flipH="1">
              <a:off x="2732" y="903"/>
              <a:ext cx="16" cy="19"/>
            </a:xfrm>
            <a:prstGeom prst="line">
              <a:avLst/>
            </a:prstGeom>
            <a:noFill/>
            <a:ln w="1">
              <a:solidFill>
                <a:srgbClr val="000BE6"/>
              </a:solidFill>
              <a:round/>
              <a:headEnd/>
              <a:tailEnd/>
            </a:ln>
          </p:spPr>
          <p:txBody>
            <a:bodyPr/>
            <a:lstStyle/>
            <a:p>
              <a:endParaRPr lang="en-US"/>
            </a:p>
          </p:txBody>
        </p:sp>
        <p:sp>
          <p:nvSpPr>
            <p:cNvPr id="59" name="Line 257"/>
            <p:cNvSpPr>
              <a:spLocks noChangeShapeType="1"/>
            </p:cNvSpPr>
            <p:nvPr/>
          </p:nvSpPr>
          <p:spPr bwMode="auto">
            <a:xfrm>
              <a:off x="2732" y="990"/>
              <a:ext cx="16" cy="20"/>
            </a:xfrm>
            <a:prstGeom prst="line">
              <a:avLst/>
            </a:prstGeom>
            <a:noFill/>
            <a:ln w="1">
              <a:solidFill>
                <a:srgbClr val="000BE6"/>
              </a:solidFill>
              <a:round/>
              <a:headEnd/>
              <a:tailEnd/>
            </a:ln>
          </p:spPr>
          <p:txBody>
            <a:bodyPr/>
            <a:lstStyle/>
            <a:p>
              <a:endParaRPr lang="en-US"/>
            </a:p>
          </p:txBody>
        </p:sp>
        <p:sp>
          <p:nvSpPr>
            <p:cNvPr id="60" name="Line 258"/>
            <p:cNvSpPr>
              <a:spLocks noChangeShapeType="1"/>
            </p:cNvSpPr>
            <p:nvPr/>
          </p:nvSpPr>
          <p:spPr bwMode="auto">
            <a:xfrm flipH="1">
              <a:off x="2732" y="990"/>
              <a:ext cx="16" cy="20"/>
            </a:xfrm>
            <a:prstGeom prst="line">
              <a:avLst/>
            </a:prstGeom>
            <a:noFill/>
            <a:ln w="1">
              <a:solidFill>
                <a:srgbClr val="000BE6"/>
              </a:solidFill>
              <a:round/>
              <a:headEnd/>
              <a:tailEnd/>
            </a:ln>
          </p:spPr>
          <p:txBody>
            <a:bodyPr/>
            <a:lstStyle/>
            <a:p>
              <a:endParaRPr lang="en-US"/>
            </a:p>
          </p:txBody>
        </p:sp>
        <p:sp>
          <p:nvSpPr>
            <p:cNvPr id="61" name="Line 259"/>
            <p:cNvSpPr>
              <a:spLocks noChangeShapeType="1"/>
            </p:cNvSpPr>
            <p:nvPr/>
          </p:nvSpPr>
          <p:spPr bwMode="auto">
            <a:xfrm>
              <a:off x="2623" y="1173"/>
              <a:ext cx="17" cy="19"/>
            </a:xfrm>
            <a:prstGeom prst="line">
              <a:avLst/>
            </a:prstGeom>
            <a:noFill/>
            <a:ln w="1">
              <a:solidFill>
                <a:srgbClr val="000BE6"/>
              </a:solidFill>
              <a:round/>
              <a:headEnd/>
              <a:tailEnd/>
            </a:ln>
          </p:spPr>
          <p:txBody>
            <a:bodyPr/>
            <a:lstStyle/>
            <a:p>
              <a:endParaRPr lang="en-US"/>
            </a:p>
          </p:txBody>
        </p:sp>
        <p:sp>
          <p:nvSpPr>
            <p:cNvPr id="62" name="Line 260"/>
            <p:cNvSpPr>
              <a:spLocks noChangeShapeType="1"/>
            </p:cNvSpPr>
            <p:nvPr/>
          </p:nvSpPr>
          <p:spPr bwMode="auto">
            <a:xfrm flipH="1">
              <a:off x="2623" y="1173"/>
              <a:ext cx="17" cy="19"/>
            </a:xfrm>
            <a:prstGeom prst="line">
              <a:avLst/>
            </a:prstGeom>
            <a:noFill/>
            <a:ln w="1">
              <a:solidFill>
                <a:srgbClr val="000BE6"/>
              </a:solidFill>
              <a:round/>
              <a:headEnd/>
              <a:tailEnd/>
            </a:ln>
          </p:spPr>
          <p:txBody>
            <a:bodyPr/>
            <a:lstStyle/>
            <a:p>
              <a:endParaRPr lang="en-US"/>
            </a:p>
          </p:txBody>
        </p:sp>
        <p:sp>
          <p:nvSpPr>
            <p:cNvPr id="63" name="Line 261"/>
            <p:cNvSpPr>
              <a:spLocks noChangeShapeType="1"/>
            </p:cNvSpPr>
            <p:nvPr/>
          </p:nvSpPr>
          <p:spPr bwMode="auto">
            <a:xfrm>
              <a:off x="2531" y="1271"/>
              <a:ext cx="16" cy="20"/>
            </a:xfrm>
            <a:prstGeom prst="line">
              <a:avLst/>
            </a:prstGeom>
            <a:noFill/>
            <a:ln w="1">
              <a:solidFill>
                <a:srgbClr val="000BE6"/>
              </a:solidFill>
              <a:round/>
              <a:headEnd/>
              <a:tailEnd/>
            </a:ln>
          </p:spPr>
          <p:txBody>
            <a:bodyPr/>
            <a:lstStyle/>
            <a:p>
              <a:endParaRPr lang="en-US"/>
            </a:p>
          </p:txBody>
        </p:sp>
        <p:sp>
          <p:nvSpPr>
            <p:cNvPr id="64" name="Line 262"/>
            <p:cNvSpPr>
              <a:spLocks noChangeShapeType="1"/>
            </p:cNvSpPr>
            <p:nvPr/>
          </p:nvSpPr>
          <p:spPr bwMode="auto">
            <a:xfrm flipH="1">
              <a:off x="2531" y="1271"/>
              <a:ext cx="16" cy="20"/>
            </a:xfrm>
            <a:prstGeom prst="line">
              <a:avLst/>
            </a:prstGeom>
            <a:noFill/>
            <a:ln w="1">
              <a:solidFill>
                <a:srgbClr val="000BE6"/>
              </a:solidFill>
              <a:round/>
              <a:headEnd/>
              <a:tailEnd/>
            </a:ln>
          </p:spPr>
          <p:txBody>
            <a:bodyPr/>
            <a:lstStyle/>
            <a:p>
              <a:endParaRPr lang="en-US"/>
            </a:p>
          </p:txBody>
        </p:sp>
        <p:sp>
          <p:nvSpPr>
            <p:cNvPr id="65" name="Line 263"/>
            <p:cNvSpPr>
              <a:spLocks noChangeShapeType="1"/>
            </p:cNvSpPr>
            <p:nvPr/>
          </p:nvSpPr>
          <p:spPr bwMode="auto">
            <a:xfrm>
              <a:off x="2221" y="1520"/>
              <a:ext cx="16" cy="19"/>
            </a:xfrm>
            <a:prstGeom prst="line">
              <a:avLst/>
            </a:prstGeom>
            <a:noFill/>
            <a:ln w="1">
              <a:solidFill>
                <a:srgbClr val="000BE6"/>
              </a:solidFill>
              <a:round/>
              <a:headEnd/>
              <a:tailEnd/>
            </a:ln>
          </p:spPr>
          <p:txBody>
            <a:bodyPr/>
            <a:lstStyle/>
            <a:p>
              <a:endParaRPr lang="en-US"/>
            </a:p>
          </p:txBody>
        </p:sp>
        <p:sp>
          <p:nvSpPr>
            <p:cNvPr id="66" name="Line 264"/>
            <p:cNvSpPr>
              <a:spLocks noChangeShapeType="1"/>
            </p:cNvSpPr>
            <p:nvPr/>
          </p:nvSpPr>
          <p:spPr bwMode="auto">
            <a:xfrm flipH="1">
              <a:off x="2221" y="1520"/>
              <a:ext cx="16" cy="19"/>
            </a:xfrm>
            <a:prstGeom prst="line">
              <a:avLst/>
            </a:prstGeom>
            <a:noFill/>
            <a:ln w="1">
              <a:solidFill>
                <a:srgbClr val="000BE6"/>
              </a:solidFill>
              <a:round/>
              <a:headEnd/>
              <a:tailEnd/>
            </a:ln>
          </p:spPr>
          <p:txBody>
            <a:bodyPr/>
            <a:lstStyle/>
            <a:p>
              <a:endParaRPr lang="en-US"/>
            </a:p>
          </p:txBody>
        </p:sp>
        <p:sp>
          <p:nvSpPr>
            <p:cNvPr id="67" name="Line 265"/>
            <p:cNvSpPr>
              <a:spLocks noChangeShapeType="1"/>
            </p:cNvSpPr>
            <p:nvPr/>
          </p:nvSpPr>
          <p:spPr bwMode="auto">
            <a:xfrm>
              <a:off x="2438" y="1388"/>
              <a:ext cx="16" cy="19"/>
            </a:xfrm>
            <a:prstGeom prst="line">
              <a:avLst/>
            </a:prstGeom>
            <a:noFill/>
            <a:ln w="1">
              <a:solidFill>
                <a:srgbClr val="000BE6"/>
              </a:solidFill>
              <a:round/>
              <a:headEnd/>
              <a:tailEnd/>
            </a:ln>
          </p:spPr>
          <p:txBody>
            <a:bodyPr/>
            <a:lstStyle/>
            <a:p>
              <a:endParaRPr lang="en-US"/>
            </a:p>
          </p:txBody>
        </p:sp>
        <p:sp>
          <p:nvSpPr>
            <p:cNvPr id="68" name="Line 266"/>
            <p:cNvSpPr>
              <a:spLocks noChangeShapeType="1"/>
            </p:cNvSpPr>
            <p:nvPr/>
          </p:nvSpPr>
          <p:spPr bwMode="auto">
            <a:xfrm flipH="1">
              <a:off x="2438" y="1388"/>
              <a:ext cx="16" cy="19"/>
            </a:xfrm>
            <a:prstGeom prst="line">
              <a:avLst/>
            </a:prstGeom>
            <a:noFill/>
            <a:ln w="1">
              <a:solidFill>
                <a:srgbClr val="000BE6"/>
              </a:solidFill>
              <a:round/>
              <a:headEnd/>
              <a:tailEnd/>
            </a:ln>
          </p:spPr>
          <p:txBody>
            <a:bodyPr/>
            <a:lstStyle/>
            <a:p>
              <a:endParaRPr lang="en-US"/>
            </a:p>
          </p:txBody>
        </p:sp>
        <p:sp>
          <p:nvSpPr>
            <p:cNvPr id="69" name="Line 267"/>
            <p:cNvSpPr>
              <a:spLocks noChangeShapeType="1"/>
            </p:cNvSpPr>
            <p:nvPr/>
          </p:nvSpPr>
          <p:spPr bwMode="auto">
            <a:xfrm>
              <a:off x="2561" y="1297"/>
              <a:ext cx="17" cy="19"/>
            </a:xfrm>
            <a:prstGeom prst="line">
              <a:avLst/>
            </a:prstGeom>
            <a:noFill/>
            <a:ln w="1">
              <a:solidFill>
                <a:srgbClr val="000BE6"/>
              </a:solidFill>
              <a:round/>
              <a:headEnd/>
              <a:tailEnd/>
            </a:ln>
          </p:spPr>
          <p:txBody>
            <a:bodyPr/>
            <a:lstStyle/>
            <a:p>
              <a:endParaRPr lang="en-US"/>
            </a:p>
          </p:txBody>
        </p:sp>
        <p:sp>
          <p:nvSpPr>
            <p:cNvPr id="70" name="Line 268"/>
            <p:cNvSpPr>
              <a:spLocks noChangeShapeType="1"/>
            </p:cNvSpPr>
            <p:nvPr/>
          </p:nvSpPr>
          <p:spPr bwMode="auto">
            <a:xfrm flipH="1">
              <a:off x="2561" y="1297"/>
              <a:ext cx="17" cy="19"/>
            </a:xfrm>
            <a:prstGeom prst="line">
              <a:avLst/>
            </a:prstGeom>
            <a:noFill/>
            <a:ln w="1">
              <a:solidFill>
                <a:srgbClr val="000BE6"/>
              </a:solidFill>
              <a:round/>
              <a:headEnd/>
              <a:tailEnd/>
            </a:ln>
          </p:spPr>
          <p:txBody>
            <a:bodyPr/>
            <a:lstStyle/>
            <a:p>
              <a:endParaRPr lang="en-US"/>
            </a:p>
          </p:txBody>
        </p:sp>
        <p:sp>
          <p:nvSpPr>
            <p:cNvPr id="71" name="Line 269"/>
            <p:cNvSpPr>
              <a:spLocks noChangeShapeType="1"/>
            </p:cNvSpPr>
            <p:nvPr/>
          </p:nvSpPr>
          <p:spPr bwMode="auto">
            <a:xfrm>
              <a:off x="2407" y="1428"/>
              <a:ext cx="16" cy="20"/>
            </a:xfrm>
            <a:prstGeom prst="line">
              <a:avLst/>
            </a:prstGeom>
            <a:noFill/>
            <a:ln w="1">
              <a:solidFill>
                <a:srgbClr val="000BE6"/>
              </a:solidFill>
              <a:round/>
              <a:headEnd/>
              <a:tailEnd/>
            </a:ln>
          </p:spPr>
          <p:txBody>
            <a:bodyPr/>
            <a:lstStyle/>
            <a:p>
              <a:endParaRPr lang="en-US"/>
            </a:p>
          </p:txBody>
        </p:sp>
        <p:sp>
          <p:nvSpPr>
            <p:cNvPr id="72" name="Line 270"/>
            <p:cNvSpPr>
              <a:spLocks noChangeShapeType="1"/>
            </p:cNvSpPr>
            <p:nvPr/>
          </p:nvSpPr>
          <p:spPr bwMode="auto">
            <a:xfrm flipH="1">
              <a:off x="2407" y="1428"/>
              <a:ext cx="16" cy="20"/>
            </a:xfrm>
            <a:prstGeom prst="line">
              <a:avLst/>
            </a:prstGeom>
            <a:noFill/>
            <a:ln w="1">
              <a:solidFill>
                <a:srgbClr val="000BE6"/>
              </a:solidFill>
              <a:round/>
              <a:headEnd/>
              <a:tailEnd/>
            </a:ln>
          </p:spPr>
          <p:txBody>
            <a:bodyPr/>
            <a:lstStyle/>
            <a:p>
              <a:endParaRPr lang="en-US"/>
            </a:p>
          </p:txBody>
        </p:sp>
        <p:sp>
          <p:nvSpPr>
            <p:cNvPr id="73" name="Line 271"/>
            <p:cNvSpPr>
              <a:spLocks noChangeShapeType="1"/>
            </p:cNvSpPr>
            <p:nvPr/>
          </p:nvSpPr>
          <p:spPr bwMode="auto">
            <a:xfrm>
              <a:off x="2639" y="1235"/>
              <a:ext cx="16" cy="19"/>
            </a:xfrm>
            <a:prstGeom prst="line">
              <a:avLst/>
            </a:prstGeom>
            <a:noFill/>
            <a:ln w="1">
              <a:solidFill>
                <a:srgbClr val="000BE6"/>
              </a:solidFill>
              <a:round/>
              <a:headEnd/>
              <a:tailEnd/>
            </a:ln>
          </p:spPr>
          <p:txBody>
            <a:bodyPr/>
            <a:lstStyle/>
            <a:p>
              <a:endParaRPr lang="en-US"/>
            </a:p>
          </p:txBody>
        </p:sp>
        <p:sp>
          <p:nvSpPr>
            <p:cNvPr id="74" name="Line 272"/>
            <p:cNvSpPr>
              <a:spLocks noChangeShapeType="1"/>
            </p:cNvSpPr>
            <p:nvPr/>
          </p:nvSpPr>
          <p:spPr bwMode="auto">
            <a:xfrm flipH="1">
              <a:off x="2639" y="1235"/>
              <a:ext cx="16" cy="19"/>
            </a:xfrm>
            <a:prstGeom prst="line">
              <a:avLst/>
            </a:prstGeom>
            <a:noFill/>
            <a:ln w="1">
              <a:solidFill>
                <a:srgbClr val="000BE6"/>
              </a:solidFill>
              <a:round/>
              <a:headEnd/>
              <a:tailEnd/>
            </a:ln>
          </p:spPr>
          <p:txBody>
            <a:bodyPr/>
            <a:lstStyle/>
            <a:p>
              <a:endParaRPr lang="en-US"/>
            </a:p>
          </p:txBody>
        </p:sp>
        <p:sp>
          <p:nvSpPr>
            <p:cNvPr id="75" name="Line 273"/>
            <p:cNvSpPr>
              <a:spLocks noChangeShapeType="1"/>
            </p:cNvSpPr>
            <p:nvPr/>
          </p:nvSpPr>
          <p:spPr bwMode="auto">
            <a:xfrm>
              <a:off x="2531" y="1315"/>
              <a:ext cx="16" cy="19"/>
            </a:xfrm>
            <a:prstGeom prst="line">
              <a:avLst/>
            </a:prstGeom>
            <a:noFill/>
            <a:ln w="1">
              <a:solidFill>
                <a:srgbClr val="000BE6"/>
              </a:solidFill>
              <a:round/>
              <a:headEnd/>
              <a:tailEnd/>
            </a:ln>
          </p:spPr>
          <p:txBody>
            <a:bodyPr/>
            <a:lstStyle/>
            <a:p>
              <a:endParaRPr lang="en-US"/>
            </a:p>
          </p:txBody>
        </p:sp>
        <p:sp>
          <p:nvSpPr>
            <p:cNvPr id="76" name="Line 274"/>
            <p:cNvSpPr>
              <a:spLocks noChangeShapeType="1"/>
            </p:cNvSpPr>
            <p:nvPr/>
          </p:nvSpPr>
          <p:spPr bwMode="auto">
            <a:xfrm flipH="1">
              <a:off x="2531" y="1315"/>
              <a:ext cx="16" cy="19"/>
            </a:xfrm>
            <a:prstGeom prst="line">
              <a:avLst/>
            </a:prstGeom>
            <a:noFill/>
            <a:ln w="1">
              <a:solidFill>
                <a:srgbClr val="000BE6"/>
              </a:solidFill>
              <a:round/>
              <a:headEnd/>
              <a:tailEnd/>
            </a:ln>
          </p:spPr>
          <p:txBody>
            <a:bodyPr/>
            <a:lstStyle/>
            <a:p>
              <a:endParaRPr lang="en-US"/>
            </a:p>
          </p:txBody>
        </p:sp>
        <p:sp>
          <p:nvSpPr>
            <p:cNvPr id="77" name="Line 275"/>
            <p:cNvSpPr>
              <a:spLocks noChangeShapeType="1"/>
            </p:cNvSpPr>
            <p:nvPr/>
          </p:nvSpPr>
          <p:spPr bwMode="auto">
            <a:xfrm>
              <a:off x="2592" y="1261"/>
              <a:ext cx="17" cy="19"/>
            </a:xfrm>
            <a:prstGeom prst="line">
              <a:avLst/>
            </a:prstGeom>
            <a:noFill/>
            <a:ln w="1">
              <a:solidFill>
                <a:srgbClr val="000BE6"/>
              </a:solidFill>
              <a:round/>
              <a:headEnd/>
              <a:tailEnd/>
            </a:ln>
          </p:spPr>
          <p:txBody>
            <a:bodyPr/>
            <a:lstStyle/>
            <a:p>
              <a:endParaRPr lang="en-US"/>
            </a:p>
          </p:txBody>
        </p:sp>
        <p:sp>
          <p:nvSpPr>
            <p:cNvPr id="78" name="Line 276"/>
            <p:cNvSpPr>
              <a:spLocks noChangeShapeType="1"/>
            </p:cNvSpPr>
            <p:nvPr/>
          </p:nvSpPr>
          <p:spPr bwMode="auto">
            <a:xfrm flipH="1">
              <a:off x="2592" y="1261"/>
              <a:ext cx="17" cy="19"/>
            </a:xfrm>
            <a:prstGeom prst="line">
              <a:avLst/>
            </a:prstGeom>
            <a:noFill/>
            <a:ln w="1">
              <a:solidFill>
                <a:srgbClr val="000BE6"/>
              </a:solidFill>
              <a:round/>
              <a:headEnd/>
              <a:tailEnd/>
            </a:ln>
          </p:spPr>
          <p:txBody>
            <a:bodyPr/>
            <a:lstStyle/>
            <a:p>
              <a:endParaRPr lang="en-US"/>
            </a:p>
          </p:txBody>
        </p:sp>
        <p:sp>
          <p:nvSpPr>
            <p:cNvPr id="79" name="Line 277"/>
            <p:cNvSpPr>
              <a:spLocks noChangeShapeType="1"/>
            </p:cNvSpPr>
            <p:nvPr/>
          </p:nvSpPr>
          <p:spPr bwMode="auto">
            <a:xfrm>
              <a:off x="2484" y="1381"/>
              <a:ext cx="16" cy="19"/>
            </a:xfrm>
            <a:prstGeom prst="line">
              <a:avLst/>
            </a:prstGeom>
            <a:noFill/>
            <a:ln w="1">
              <a:solidFill>
                <a:srgbClr val="000BE6"/>
              </a:solidFill>
              <a:round/>
              <a:headEnd/>
              <a:tailEnd/>
            </a:ln>
          </p:spPr>
          <p:txBody>
            <a:bodyPr/>
            <a:lstStyle/>
            <a:p>
              <a:endParaRPr lang="en-US"/>
            </a:p>
          </p:txBody>
        </p:sp>
        <p:sp>
          <p:nvSpPr>
            <p:cNvPr id="80" name="Line 278"/>
            <p:cNvSpPr>
              <a:spLocks noChangeShapeType="1"/>
            </p:cNvSpPr>
            <p:nvPr/>
          </p:nvSpPr>
          <p:spPr bwMode="auto">
            <a:xfrm flipH="1">
              <a:off x="2484" y="1381"/>
              <a:ext cx="16" cy="19"/>
            </a:xfrm>
            <a:prstGeom prst="line">
              <a:avLst/>
            </a:prstGeom>
            <a:noFill/>
            <a:ln w="1">
              <a:solidFill>
                <a:srgbClr val="000BE6"/>
              </a:solidFill>
              <a:round/>
              <a:headEnd/>
              <a:tailEnd/>
            </a:ln>
          </p:spPr>
          <p:txBody>
            <a:bodyPr/>
            <a:lstStyle/>
            <a:p>
              <a:endParaRPr lang="en-US"/>
            </a:p>
          </p:txBody>
        </p:sp>
        <p:sp>
          <p:nvSpPr>
            <p:cNvPr id="81" name="Line 279"/>
            <p:cNvSpPr>
              <a:spLocks noChangeShapeType="1"/>
            </p:cNvSpPr>
            <p:nvPr/>
          </p:nvSpPr>
          <p:spPr bwMode="auto">
            <a:xfrm>
              <a:off x="2252" y="1505"/>
              <a:ext cx="16" cy="19"/>
            </a:xfrm>
            <a:prstGeom prst="line">
              <a:avLst/>
            </a:prstGeom>
            <a:noFill/>
            <a:ln w="1">
              <a:solidFill>
                <a:srgbClr val="000BE6"/>
              </a:solidFill>
              <a:round/>
              <a:headEnd/>
              <a:tailEnd/>
            </a:ln>
          </p:spPr>
          <p:txBody>
            <a:bodyPr/>
            <a:lstStyle/>
            <a:p>
              <a:endParaRPr lang="en-US"/>
            </a:p>
          </p:txBody>
        </p:sp>
        <p:sp>
          <p:nvSpPr>
            <p:cNvPr id="82" name="Line 280"/>
            <p:cNvSpPr>
              <a:spLocks noChangeShapeType="1"/>
            </p:cNvSpPr>
            <p:nvPr/>
          </p:nvSpPr>
          <p:spPr bwMode="auto">
            <a:xfrm flipH="1">
              <a:off x="2252" y="1505"/>
              <a:ext cx="16" cy="19"/>
            </a:xfrm>
            <a:prstGeom prst="line">
              <a:avLst/>
            </a:prstGeom>
            <a:noFill/>
            <a:ln w="1">
              <a:solidFill>
                <a:srgbClr val="000BE6"/>
              </a:solidFill>
              <a:round/>
              <a:headEnd/>
              <a:tailEnd/>
            </a:ln>
          </p:spPr>
          <p:txBody>
            <a:bodyPr/>
            <a:lstStyle/>
            <a:p>
              <a:endParaRPr lang="en-US"/>
            </a:p>
          </p:txBody>
        </p:sp>
        <p:sp>
          <p:nvSpPr>
            <p:cNvPr id="83" name="Line 281"/>
            <p:cNvSpPr>
              <a:spLocks noChangeShapeType="1"/>
            </p:cNvSpPr>
            <p:nvPr/>
          </p:nvSpPr>
          <p:spPr bwMode="auto">
            <a:xfrm>
              <a:off x="2407" y="1425"/>
              <a:ext cx="16" cy="19"/>
            </a:xfrm>
            <a:prstGeom prst="line">
              <a:avLst/>
            </a:prstGeom>
            <a:noFill/>
            <a:ln w="1">
              <a:solidFill>
                <a:srgbClr val="000BE6"/>
              </a:solidFill>
              <a:round/>
              <a:headEnd/>
              <a:tailEnd/>
            </a:ln>
          </p:spPr>
          <p:txBody>
            <a:bodyPr/>
            <a:lstStyle/>
            <a:p>
              <a:endParaRPr lang="en-US"/>
            </a:p>
          </p:txBody>
        </p:sp>
        <p:sp>
          <p:nvSpPr>
            <p:cNvPr id="84" name="Line 282"/>
            <p:cNvSpPr>
              <a:spLocks noChangeShapeType="1"/>
            </p:cNvSpPr>
            <p:nvPr/>
          </p:nvSpPr>
          <p:spPr bwMode="auto">
            <a:xfrm flipH="1">
              <a:off x="2407" y="1425"/>
              <a:ext cx="16" cy="19"/>
            </a:xfrm>
            <a:prstGeom prst="line">
              <a:avLst/>
            </a:prstGeom>
            <a:noFill/>
            <a:ln w="1">
              <a:solidFill>
                <a:srgbClr val="000BE6"/>
              </a:solidFill>
              <a:round/>
              <a:headEnd/>
              <a:tailEnd/>
            </a:ln>
          </p:spPr>
          <p:txBody>
            <a:bodyPr/>
            <a:lstStyle/>
            <a:p>
              <a:endParaRPr lang="en-US"/>
            </a:p>
          </p:txBody>
        </p:sp>
        <p:sp>
          <p:nvSpPr>
            <p:cNvPr id="85" name="Line 283"/>
            <p:cNvSpPr>
              <a:spLocks noChangeShapeType="1"/>
            </p:cNvSpPr>
            <p:nvPr/>
          </p:nvSpPr>
          <p:spPr bwMode="auto">
            <a:xfrm>
              <a:off x="2329" y="1472"/>
              <a:ext cx="17" cy="19"/>
            </a:xfrm>
            <a:prstGeom prst="line">
              <a:avLst/>
            </a:prstGeom>
            <a:noFill/>
            <a:ln w="1">
              <a:solidFill>
                <a:srgbClr val="000BE6"/>
              </a:solidFill>
              <a:round/>
              <a:headEnd/>
              <a:tailEnd/>
            </a:ln>
          </p:spPr>
          <p:txBody>
            <a:bodyPr/>
            <a:lstStyle/>
            <a:p>
              <a:endParaRPr lang="en-US"/>
            </a:p>
          </p:txBody>
        </p:sp>
        <p:sp>
          <p:nvSpPr>
            <p:cNvPr id="86" name="Line 284"/>
            <p:cNvSpPr>
              <a:spLocks noChangeShapeType="1"/>
            </p:cNvSpPr>
            <p:nvPr/>
          </p:nvSpPr>
          <p:spPr bwMode="auto">
            <a:xfrm flipH="1">
              <a:off x="2329" y="1472"/>
              <a:ext cx="17" cy="19"/>
            </a:xfrm>
            <a:prstGeom prst="line">
              <a:avLst/>
            </a:prstGeom>
            <a:noFill/>
            <a:ln w="1">
              <a:solidFill>
                <a:srgbClr val="000BE6"/>
              </a:solidFill>
              <a:round/>
              <a:headEnd/>
              <a:tailEnd/>
            </a:ln>
          </p:spPr>
          <p:txBody>
            <a:bodyPr/>
            <a:lstStyle/>
            <a:p>
              <a:endParaRPr lang="en-US"/>
            </a:p>
          </p:txBody>
        </p:sp>
        <p:sp>
          <p:nvSpPr>
            <p:cNvPr id="87" name="Line 285"/>
            <p:cNvSpPr>
              <a:spLocks noChangeShapeType="1"/>
            </p:cNvSpPr>
            <p:nvPr/>
          </p:nvSpPr>
          <p:spPr bwMode="auto">
            <a:xfrm>
              <a:off x="2546" y="1235"/>
              <a:ext cx="16" cy="19"/>
            </a:xfrm>
            <a:prstGeom prst="line">
              <a:avLst/>
            </a:prstGeom>
            <a:noFill/>
            <a:ln w="1">
              <a:solidFill>
                <a:srgbClr val="000BE6"/>
              </a:solidFill>
              <a:round/>
              <a:headEnd/>
              <a:tailEnd/>
            </a:ln>
          </p:spPr>
          <p:txBody>
            <a:bodyPr/>
            <a:lstStyle/>
            <a:p>
              <a:endParaRPr lang="en-US"/>
            </a:p>
          </p:txBody>
        </p:sp>
        <p:sp>
          <p:nvSpPr>
            <p:cNvPr id="88" name="Line 286"/>
            <p:cNvSpPr>
              <a:spLocks noChangeShapeType="1"/>
            </p:cNvSpPr>
            <p:nvPr/>
          </p:nvSpPr>
          <p:spPr bwMode="auto">
            <a:xfrm flipH="1">
              <a:off x="2546" y="1235"/>
              <a:ext cx="16" cy="19"/>
            </a:xfrm>
            <a:prstGeom prst="line">
              <a:avLst/>
            </a:prstGeom>
            <a:noFill/>
            <a:ln w="1">
              <a:solidFill>
                <a:srgbClr val="000BE6"/>
              </a:solidFill>
              <a:round/>
              <a:headEnd/>
              <a:tailEnd/>
            </a:ln>
          </p:spPr>
          <p:txBody>
            <a:bodyPr/>
            <a:lstStyle/>
            <a:p>
              <a:endParaRPr lang="en-US"/>
            </a:p>
          </p:txBody>
        </p:sp>
        <p:sp>
          <p:nvSpPr>
            <p:cNvPr id="89" name="Line 287"/>
            <p:cNvSpPr>
              <a:spLocks noChangeShapeType="1"/>
            </p:cNvSpPr>
            <p:nvPr/>
          </p:nvSpPr>
          <p:spPr bwMode="auto">
            <a:xfrm>
              <a:off x="2701" y="1133"/>
              <a:ext cx="16" cy="19"/>
            </a:xfrm>
            <a:prstGeom prst="line">
              <a:avLst/>
            </a:prstGeom>
            <a:noFill/>
            <a:ln w="1">
              <a:solidFill>
                <a:srgbClr val="000BE6"/>
              </a:solidFill>
              <a:round/>
              <a:headEnd/>
              <a:tailEnd/>
            </a:ln>
          </p:spPr>
          <p:txBody>
            <a:bodyPr/>
            <a:lstStyle/>
            <a:p>
              <a:endParaRPr lang="en-US"/>
            </a:p>
          </p:txBody>
        </p:sp>
        <p:sp>
          <p:nvSpPr>
            <p:cNvPr id="90" name="Line 288"/>
            <p:cNvSpPr>
              <a:spLocks noChangeShapeType="1"/>
            </p:cNvSpPr>
            <p:nvPr/>
          </p:nvSpPr>
          <p:spPr bwMode="auto">
            <a:xfrm flipH="1">
              <a:off x="2701" y="1133"/>
              <a:ext cx="16" cy="19"/>
            </a:xfrm>
            <a:prstGeom prst="line">
              <a:avLst/>
            </a:prstGeom>
            <a:noFill/>
            <a:ln w="1">
              <a:solidFill>
                <a:srgbClr val="000BE6"/>
              </a:solidFill>
              <a:round/>
              <a:headEnd/>
              <a:tailEnd/>
            </a:ln>
          </p:spPr>
          <p:txBody>
            <a:bodyPr/>
            <a:lstStyle/>
            <a:p>
              <a:endParaRPr lang="en-US"/>
            </a:p>
          </p:txBody>
        </p:sp>
        <p:sp>
          <p:nvSpPr>
            <p:cNvPr id="91" name="Line 289"/>
            <p:cNvSpPr>
              <a:spLocks noChangeShapeType="1"/>
            </p:cNvSpPr>
            <p:nvPr/>
          </p:nvSpPr>
          <p:spPr bwMode="auto">
            <a:xfrm>
              <a:off x="2747" y="1052"/>
              <a:ext cx="16" cy="20"/>
            </a:xfrm>
            <a:prstGeom prst="line">
              <a:avLst/>
            </a:prstGeom>
            <a:noFill/>
            <a:ln w="1">
              <a:solidFill>
                <a:srgbClr val="000BE6"/>
              </a:solidFill>
              <a:round/>
              <a:headEnd/>
              <a:tailEnd/>
            </a:ln>
          </p:spPr>
          <p:txBody>
            <a:bodyPr/>
            <a:lstStyle/>
            <a:p>
              <a:endParaRPr lang="en-US"/>
            </a:p>
          </p:txBody>
        </p:sp>
        <p:sp>
          <p:nvSpPr>
            <p:cNvPr id="92" name="Line 290"/>
            <p:cNvSpPr>
              <a:spLocks noChangeShapeType="1"/>
            </p:cNvSpPr>
            <p:nvPr/>
          </p:nvSpPr>
          <p:spPr bwMode="auto">
            <a:xfrm flipH="1">
              <a:off x="2747" y="1052"/>
              <a:ext cx="16" cy="20"/>
            </a:xfrm>
            <a:prstGeom prst="line">
              <a:avLst/>
            </a:prstGeom>
            <a:noFill/>
            <a:ln w="1">
              <a:solidFill>
                <a:srgbClr val="000BE6"/>
              </a:solidFill>
              <a:round/>
              <a:headEnd/>
              <a:tailEnd/>
            </a:ln>
          </p:spPr>
          <p:txBody>
            <a:bodyPr/>
            <a:lstStyle/>
            <a:p>
              <a:endParaRPr lang="en-US"/>
            </a:p>
          </p:txBody>
        </p:sp>
        <p:sp>
          <p:nvSpPr>
            <p:cNvPr id="93" name="Freeform 291"/>
            <p:cNvSpPr>
              <a:spLocks/>
            </p:cNvSpPr>
            <p:nvPr/>
          </p:nvSpPr>
          <p:spPr bwMode="auto">
            <a:xfrm>
              <a:off x="2121" y="467"/>
              <a:ext cx="928" cy="1090"/>
            </a:xfrm>
            <a:custGeom>
              <a:avLst/>
              <a:gdLst>
                <a:gd name="T0" fmla="*/ 0 w 5760"/>
                <a:gd name="T1" fmla="*/ 0 h 5732"/>
                <a:gd name="T2" fmla="*/ 0 w 5760"/>
                <a:gd name="T3" fmla="*/ 0 h 5732"/>
                <a:gd name="T4" fmla="*/ 0 w 5760"/>
                <a:gd name="T5" fmla="*/ 0 h 5732"/>
                <a:gd name="T6" fmla="*/ 0 w 5760"/>
                <a:gd name="T7" fmla="*/ 0 h 5732"/>
                <a:gd name="T8" fmla="*/ 0 w 5760"/>
                <a:gd name="T9" fmla="*/ 0 h 5732"/>
                <a:gd name="T10" fmla="*/ 0 w 5760"/>
                <a:gd name="T11" fmla="*/ 0 h 5732"/>
                <a:gd name="T12" fmla="*/ 0 w 5760"/>
                <a:gd name="T13" fmla="*/ 0 h 5732"/>
                <a:gd name="T14" fmla="*/ 0 w 5760"/>
                <a:gd name="T15" fmla="*/ 0 h 5732"/>
                <a:gd name="T16" fmla="*/ 0 w 5760"/>
                <a:gd name="T17" fmla="*/ 0 h 5732"/>
                <a:gd name="T18" fmla="*/ 0 w 5760"/>
                <a:gd name="T19" fmla="*/ 0 h 5732"/>
                <a:gd name="T20" fmla="*/ 0 w 5760"/>
                <a:gd name="T21" fmla="*/ 0 h 5732"/>
                <a:gd name="T22" fmla="*/ 0 w 5760"/>
                <a:gd name="T23" fmla="*/ 0 h 5732"/>
                <a:gd name="T24" fmla="*/ 0 w 5760"/>
                <a:gd name="T25" fmla="*/ 0 h 5732"/>
                <a:gd name="T26" fmla="*/ 0 w 5760"/>
                <a:gd name="T27" fmla="*/ 0 h 5732"/>
                <a:gd name="T28" fmla="*/ 0 w 5760"/>
                <a:gd name="T29" fmla="*/ 0 h 5732"/>
                <a:gd name="T30" fmla="*/ 0 w 5760"/>
                <a:gd name="T31" fmla="*/ 0 h 5732"/>
                <a:gd name="T32" fmla="*/ 0 w 5760"/>
                <a:gd name="T33" fmla="*/ 0 h 5732"/>
                <a:gd name="T34" fmla="*/ 0 w 5760"/>
                <a:gd name="T35" fmla="*/ 0 h 5732"/>
                <a:gd name="T36" fmla="*/ 0 w 5760"/>
                <a:gd name="T37" fmla="*/ 0 h 5732"/>
                <a:gd name="T38" fmla="*/ 0 w 5760"/>
                <a:gd name="T39" fmla="*/ 0 h 5732"/>
                <a:gd name="T40" fmla="*/ 0 w 5760"/>
                <a:gd name="T41" fmla="*/ 0 h 5732"/>
                <a:gd name="T42" fmla="*/ 0 w 5760"/>
                <a:gd name="T43" fmla="*/ 0 h 5732"/>
                <a:gd name="T44" fmla="*/ 0 w 5760"/>
                <a:gd name="T45" fmla="*/ 0 h 5732"/>
                <a:gd name="T46" fmla="*/ 0 w 5760"/>
                <a:gd name="T47" fmla="*/ 0 h 5732"/>
                <a:gd name="T48" fmla="*/ 0 w 5760"/>
                <a:gd name="T49" fmla="*/ 0 h 5732"/>
                <a:gd name="T50" fmla="*/ 0 w 5760"/>
                <a:gd name="T51" fmla="*/ 0 h 5732"/>
                <a:gd name="T52" fmla="*/ 0 w 5760"/>
                <a:gd name="T53" fmla="*/ 0 h 5732"/>
                <a:gd name="T54" fmla="*/ 0 w 5760"/>
                <a:gd name="T55" fmla="*/ 0 h 5732"/>
                <a:gd name="T56" fmla="*/ 0 w 5760"/>
                <a:gd name="T57" fmla="*/ 0 h 5732"/>
                <a:gd name="T58" fmla="*/ 0 w 5760"/>
                <a:gd name="T59" fmla="*/ 0 h 5732"/>
                <a:gd name="T60" fmla="*/ 0 w 5760"/>
                <a:gd name="T61" fmla="*/ 0 h 5732"/>
                <a:gd name="T62" fmla="*/ 0 w 5760"/>
                <a:gd name="T63" fmla="*/ 0 h 5732"/>
                <a:gd name="T64" fmla="*/ 0 w 5760"/>
                <a:gd name="T65" fmla="*/ 0 h 5732"/>
                <a:gd name="T66" fmla="*/ 0 w 5760"/>
                <a:gd name="T67" fmla="*/ 0 h 5732"/>
                <a:gd name="T68" fmla="*/ 0 w 5760"/>
                <a:gd name="T69" fmla="*/ 0 h 5732"/>
                <a:gd name="T70" fmla="*/ 0 w 5760"/>
                <a:gd name="T71" fmla="*/ 0 h 5732"/>
                <a:gd name="T72" fmla="*/ 0 w 5760"/>
                <a:gd name="T73" fmla="*/ 0 h 5732"/>
                <a:gd name="T74" fmla="*/ 0 w 5760"/>
                <a:gd name="T75" fmla="*/ 0 h 5732"/>
                <a:gd name="T76" fmla="*/ 0 w 5760"/>
                <a:gd name="T77" fmla="*/ 0 h 5732"/>
                <a:gd name="T78" fmla="*/ 0 w 5760"/>
                <a:gd name="T79" fmla="*/ 0 h 5732"/>
                <a:gd name="T80" fmla="*/ 0 w 5760"/>
                <a:gd name="T81" fmla="*/ 0 h 5732"/>
                <a:gd name="T82" fmla="*/ 0 w 5760"/>
                <a:gd name="T83" fmla="*/ 0 h 5732"/>
                <a:gd name="T84" fmla="*/ 0 w 5760"/>
                <a:gd name="T85" fmla="*/ 0 h 5732"/>
                <a:gd name="T86" fmla="*/ 0 w 5760"/>
                <a:gd name="T87" fmla="*/ 0 h 5732"/>
                <a:gd name="T88" fmla="*/ 0 w 5760"/>
                <a:gd name="T89" fmla="*/ 0 h 5732"/>
                <a:gd name="T90" fmla="*/ 0 w 5760"/>
                <a:gd name="T91" fmla="*/ 0 h 5732"/>
                <a:gd name="T92" fmla="*/ 0 w 5760"/>
                <a:gd name="T93" fmla="*/ 0 h 5732"/>
                <a:gd name="T94" fmla="*/ 0 w 5760"/>
                <a:gd name="T95" fmla="*/ 0 h 5732"/>
                <a:gd name="T96" fmla="*/ 0 w 5760"/>
                <a:gd name="T97" fmla="*/ 0 h 5732"/>
                <a:gd name="T98" fmla="*/ 0 w 5760"/>
                <a:gd name="T99" fmla="*/ 0 h 5732"/>
                <a:gd name="T100" fmla="*/ 0 w 5760"/>
                <a:gd name="T101" fmla="*/ 0 h 5732"/>
                <a:gd name="T102" fmla="*/ 0 w 5760"/>
                <a:gd name="T103" fmla="*/ 0 h 5732"/>
                <a:gd name="T104" fmla="*/ 0 w 5760"/>
                <a:gd name="T105" fmla="*/ 0 h 5732"/>
                <a:gd name="T106" fmla="*/ 0 w 5760"/>
                <a:gd name="T107" fmla="*/ 0 h 5732"/>
                <a:gd name="T108" fmla="*/ 0 w 5760"/>
                <a:gd name="T109" fmla="*/ 0 h 57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60"/>
                <a:gd name="T166" fmla="*/ 0 h 5732"/>
                <a:gd name="T167" fmla="*/ 5760 w 5760"/>
                <a:gd name="T168" fmla="*/ 5732 h 573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60" h="5732">
                  <a:moveTo>
                    <a:pt x="0" y="5732"/>
                  </a:moveTo>
                  <a:lnTo>
                    <a:pt x="107" y="5719"/>
                  </a:lnTo>
                  <a:lnTo>
                    <a:pt x="213" y="5703"/>
                  </a:lnTo>
                  <a:lnTo>
                    <a:pt x="320" y="5684"/>
                  </a:lnTo>
                  <a:lnTo>
                    <a:pt x="427" y="5661"/>
                  </a:lnTo>
                  <a:lnTo>
                    <a:pt x="533" y="5635"/>
                  </a:lnTo>
                  <a:lnTo>
                    <a:pt x="640" y="5605"/>
                  </a:lnTo>
                  <a:lnTo>
                    <a:pt x="747" y="5571"/>
                  </a:lnTo>
                  <a:lnTo>
                    <a:pt x="853" y="5534"/>
                  </a:lnTo>
                  <a:lnTo>
                    <a:pt x="960" y="5493"/>
                  </a:lnTo>
                  <a:lnTo>
                    <a:pt x="1067" y="5449"/>
                  </a:lnTo>
                  <a:lnTo>
                    <a:pt x="1173" y="5401"/>
                  </a:lnTo>
                  <a:lnTo>
                    <a:pt x="1280" y="5349"/>
                  </a:lnTo>
                  <a:lnTo>
                    <a:pt x="1387" y="5294"/>
                  </a:lnTo>
                  <a:lnTo>
                    <a:pt x="1493" y="5236"/>
                  </a:lnTo>
                  <a:lnTo>
                    <a:pt x="1600" y="5173"/>
                  </a:lnTo>
                  <a:lnTo>
                    <a:pt x="1707" y="5108"/>
                  </a:lnTo>
                  <a:lnTo>
                    <a:pt x="1813" y="5038"/>
                  </a:lnTo>
                  <a:lnTo>
                    <a:pt x="1920" y="4965"/>
                  </a:lnTo>
                  <a:lnTo>
                    <a:pt x="2027" y="4889"/>
                  </a:lnTo>
                  <a:lnTo>
                    <a:pt x="2133" y="4809"/>
                  </a:lnTo>
                  <a:lnTo>
                    <a:pt x="2240" y="4725"/>
                  </a:lnTo>
                  <a:lnTo>
                    <a:pt x="2347" y="4638"/>
                  </a:lnTo>
                  <a:lnTo>
                    <a:pt x="2453" y="4547"/>
                  </a:lnTo>
                  <a:lnTo>
                    <a:pt x="2560" y="4453"/>
                  </a:lnTo>
                  <a:lnTo>
                    <a:pt x="2667" y="4355"/>
                  </a:lnTo>
                  <a:lnTo>
                    <a:pt x="2773" y="4254"/>
                  </a:lnTo>
                  <a:lnTo>
                    <a:pt x="2880" y="4149"/>
                  </a:lnTo>
                  <a:lnTo>
                    <a:pt x="2987" y="4040"/>
                  </a:lnTo>
                  <a:lnTo>
                    <a:pt x="3093" y="3928"/>
                  </a:lnTo>
                  <a:lnTo>
                    <a:pt x="3200" y="3813"/>
                  </a:lnTo>
                  <a:lnTo>
                    <a:pt x="3307" y="3693"/>
                  </a:lnTo>
                  <a:lnTo>
                    <a:pt x="3413" y="3570"/>
                  </a:lnTo>
                  <a:lnTo>
                    <a:pt x="3520" y="3444"/>
                  </a:lnTo>
                  <a:lnTo>
                    <a:pt x="3627" y="3314"/>
                  </a:lnTo>
                  <a:lnTo>
                    <a:pt x="3733" y="3181"/>
                  </a:lnTo>
                  <a:lnTo>
                    <a:pt x="3840" y="3044"/>
                  </a:lnTo>
                  <a:lnTo>
                    <a:pt x="3947" y="2903"/>
                  </a:lnTo>
                  <a:lnTo>
                    <a:pt x="4053" y="2759"/>
                  </a:lnTo>
                  <a:lnTo>
                    <a:pt x="4160" y="2611"/>
                  </a:lnTo>
                  <a:lnTo>
                    <a:pt x="4267" y="2459"/>
                  </a:lnTo>
                  <a:lnTo>
                    <a:pt x="4373" y="2305"/>
                  </a:lnTo>
                  <a:lnTo>
                    <a:pt x="4480" y="2146"/>
                  </a:lnTo>
                  <a:lnTo>
                    <a:pt x="4587" y="1984"/>
                  </a:lnTo>
                  <a:lnTo>
                    <a:pt x="4693" y="1818"/>
                  </a:lnTo>
                  <a:lnTo>
                    <a:pt x="4800" y="1649"/>
                  </a:lnTo>
                  <a:lnTo>
                    <a:pt x="4907" y="1476"/>
                  </a:lnTo>
                  <a:lnTo>
                    <a:pt x="5013" y="1300"/>
                  </a:lnTo>
                  <a:lnTo>
                    <a:pt x="5120" y="1120"/>
                  </a:lnTo>
                  <a:lnTo>
                    <a:pt x="5227" y="937"/>
                  </a:lnTo>
                  <a:lnTo>
                    <a:pt x="5333" y="750"/>
                  </a:lnTo>
                  <a:lnTo>
                    <a:pt x="5440" y="559"/>
                  </a:lnTo>
                  <a:lnTo>
                    <a:pt x="5547" y="365"/>
                  </a:lnTo>
                  <a:lnTo>
                    <a:pt x="5653" y="167"/>
                  </a:lnTo>
                  <a:lnTo>
                    <a:pt x="5760" y="0"/>
                  </a:lnTo>
                </a:path>
              </a:pathLst>
            </a:custGeom>
            <a:noFill/>
            <a:ln w="4">
              <a:solidFill>
                <a:srgbClr val="000BE6"/>
              </a:solidFill>
              <a:prstDash val="solid"/>
              <a:round/>
              <a:headEnd/>
              <a:tailEnd/>
            </a:ln>
          </p:spPr>
          <p:txBody>
            <a:bodyPr/>
            <a:lstStyle/>
            <a:p>
              <a:endParaRPr lang="en-US"/>
            </a:p>
          </p:txBody>
        </p:sp>
        <p:sp>
          <p:nvSpPr>
            <p:cNvPr id="94" name="Line 292"/>
            <p:cNvSpPr>
              <a:spLocks noChangeShapeType="1"/>
            </p:cNvSpPr>
            <p:nvPr/>
          </p:nvSpPr>
          <p:spPr bwMode="auto">
            <a:xfrm>
              <a:off x="2295" y="755"/>
              <a:ext cx="23" cy="27"/>
            </a:xfrm>
            <a:prstGeom prst="line">
              <a:avLst/>
            </a:prstGeom>
            <a:noFill/>
            <a:ln w="1">
              <a:solidFill>
                <a:srgbClr val="000BE6"/>
              </a:solidFill>
              <a:round/>
              <a:headEnd/>
              <a:tailEnd/>
            </a:ln>
          </p:spPr>
          <p:txBody>
            <a:bodyPr/>
            <a:lstStyle/>
            <a:p>
              <a:endParaRPr lang="en-US"/>
            </a:p>
          </p:txBody>
        </p:sp>
        <p:sp>
          <p:nvSpPr>
            <p:cNvPr id="95" name="Line 293"/>
            <p:cNvSpPr>
              <a:spLocks noChangeShapeType="1"/>
            </p:cNvSpPr>
            <p:nvPr/>
          </p:nvSpPr>
          <p:spPr bwMode="auto">
            <a:xfrm flipH="1">
              <a:off x="2295" y="755"/>
              <a:ext cx="23" cy="27"/>
            </a:xfrm>
            <a:prstGeom prst="line">
              <a:avLst/>
            </a:prstGeom>
            <a:noFill/>
            <a:ln w="1">
              <a:solidFill>
                <a:srgbClr val="000BE6"/>
              </a:solidFill>
              <a:round/>
              <a:headEnd/>
              <a:tailEnd/>
            </a:ln>
          </p:spPr>
          <p:txBody>
            <a:bodyPr/>
            <a:lstStyle/>
            <a:p>
              <a:endParaRPr lang="en-US"/>
            </a:p>
          </p:txBody>
        </p:sp>
        <p:sp>
          <p:nvSpPr>
            <p:cNvPr id="96" name="Rectangle 294"/>
            <p:cNvSpPr>
              <a:spLocks noChangeArrowheads="1"/>
            </p:cNvSpPr>
            <p:nvPr/>
          </p:nvSpPr>
          <p:spPr bwMode="auto">
            <a:xfrm>
              <a:off x="2353" y="732"/>
              <a:ext cx="458" cy="96"/>
            </a:xfrm>
            <a:prstGeom prst="rect">
              <a:avLst/>
            </a:prstGeom>
            <a:noFill/>
            <a:ln w="9525">
              <a:noFill/>
              <a:miter lim="800000"/>
              <a:headEnd/>
              <a:tailEnd/>
            </a:ln>
          </p:spPr>
          <p:txBody>
            <a:bodyPr wrap="none" lIns="0" tIns="0" rIns="0" bIns="0">
              <a:spAutoFit/>
            </a:bodyPr>
            <a:lstStyle/>
            <a:p>
              <a:r>
                <a:rPr lang="en-US" sz="900">
                  <a:solidFill>
                    <a:srgbClr val="000000"/>
                  </a:solidFill>
                </a:rPr>
                <a:t>Piermont Marsh</a:t>
              </a:r>
              <a:endParaRPr lang="en-US"/>
            </a:p>
          </p:txBody>
        </p:sp>
        <p:sp>
          <p:nvSpPr>
            <p:cNvPr id="97" name="Arc 295"/>
            <p:cNvSpPr>
              <a:spLocks/>
            </p:cNvSpPr>
            <p:nvPr/>
          </p:nvSpPr>
          <p:spPr bwMode="auto">
            <a:xfrm>
              <a:off x="2306" y="692"/>
              <a:ext cx="1" cy="15"/>
            </a:xfrm>
            <a:custGeom>
              <a:avLst/>
              <a:gdLst>
                <a:gd name="T0" fmla="*/ 0 w 2224"/>
                <a:gd name="T1" fmla="*/ 0 h 21600"/>
                <a:gd name="T2" fmla="*/ 0 w 2224"/>
                <a:gd name="T3" fmla="*/ 0 h 21600"/>
                <a:gd name="T4" fmla="*/ 0 w 2224"/>
                <a:gd name="T5" fmla="*/ 0 h 21600"/>
                <a:gd name="T6" fmla="*/ 0 60000 65536"/>
                <a:gd name="T7" fmla="*/ 0 60000 65536"/>
                <a:gd name="T8" fmla="*/ 0 60000 65536"/>
                <a:gd name="T9" fmla="*/ 0 w 2224"/>
                <a:gd name="T10" fmla="*/ 0 h 21600"/>
                <a:gd name="T11" fmla="*/ 2224 w 2224"/>
                <a:gd name="T12" fmla="*/ 21600 h 21600"/>
              </a:gdLst>
              <a:ahLst/>
              <a:cxnLst>
                <a:cxn ang="T6">
                  <a:pos x="T0" y="T1"/>
                </a:cxn>
                <a:cxn ang="T7">
                  <a:pos x="T2" y="T3"/>
                </a:cxn>
                <a:cxn ang="T8">
                  <a:pos x="T4" y="T5"/>
                </a:cxn>
              </a:cxnLst>
              <a:rect l="T9" t="T10" r="T11" b="T12"/>
              <a:pathLst>
                <a:path w="2224" h="21600" fill="none" extrusionOk="0">
                  <a:moveTo>
                    <a:pt x="2223" y="21573"/>
                  </a:moveTo>
                  <a:cubicBezTo>
                    <a:pt x="1868" y="21591"/>
                    <a:pt x="1512" y="21599"/>
                    <a:pt x="1156" y="21600"/>
                  </a:cubicBezTo>
                  <a:cubicBezTo>
                    <a:pt x="770" y="21600"/>
                    <a:pt x="384" y="21589"/>
                    <a:pt x="-1" y="21569"/>
                  </a:cubicBezTo>
                </a:path>
                <a:path w="2224" h="21600" stroke="0" extrusionOk="0">
                  <a:moveTo>
                    <a:pt x="2223" y="21573"/>
                  </a:moveTo>
                  <a:cubicBezTo>
                    <a:pt x="1868" y="21591"/>
                    <a:pt x="1512" y="21599"/>
                    <a:pt x="1156" y="21600"/>
                  </a:cubicBezTo>
                  <a:cubicBezTo>
                    <a:pt x="770" y="21600"/>
                    <a:pt x="384" y="21589"/>
                    <a:pt x="-1" y="21569"/>
                  </a:cubicBezTo>
                  <a:lnTo>
                    <a:pt x="1156" y="0"/>
                  </a:lnTo>
                  <a:close/>
                </a:path>
              </a:pathLst>
            </a:custGeom>
            <a:noFill/>
            <a:ln w="1">
              <a:solidFill>
                <a:srgbClr val="E62E00"/>
              </a:solidFill>
              <a:prstDash val="solid"/>
              <a:round/>
              <a:headEnd/>
              <a:tailEnd/>
            </a:ln>
          </p:spPr>
          <p:txBody>
            <a:bodyPr/>
            <a:lstStyle/>
            <a:p>
              <a:endParaRPr lang="en-US"/>
            </a:p>
          </p:txBody>
        </p:sp>
        <p:sp>
          <p:nvSpPr>
            <p:cNvPr id="98" name="Arc 296"/>
            <p:cNvSpPr>
              <a:spLocks/>
            </p:cNvSpPr>
            <p:nvPr/>
          </p:nvSpPr>
          <p:spPr bwMode="auto">
            <a:xfrm>
              <a:off x="2294" y="677"/>
              <a:ext cx="25" cy="30"/>
            </a:xfrm>
            <a:custGeom>
              <a:avLst/>
              <a:gdLst>
                <a:gd name="T0" fmla="*/ 0 w 43200"/>
                <a:gd name="T1" fmla="*/ 0 h 43174"/>
                <a:gd name="T2" fmla="*/ 0 w 43200"/>
                <a:gd name="T3" fmla="*/ 0 h 43174"/>
                <a:gd name="T4" fmla="*/ 0 w 43200"/>
                <a:gd name="T5" fmla="*/ 0 h 43174"/>
                <a:gd name="T6" fmla="*/ 0 60000 65536"/>
                <a:gd name="T7" fmla="*/ 0 60000 65536"/>
                <a:gd name="T8" fmla="*/ 0 60000 65536"/>
                <a:gd name="T9" fmla="*/ 0 w 43200"/>
                <a:gd name="T10" fmla="*/ 0 h 43174"/>
                <a:gd name="T11" fmla="*/ 43200 w 43200"/>
                <a:gd name="T12" fmla="*/ 43174 h 43174"/>
              </a:gdLst>
              <a:ahLst/>
              <a:cxnLst>
                <a:cxn ang="T6">
                  <a:pos x="T0" y="T1"/>
                </a:cxn>
                <a:cxn ang="T7">
                  <a:pos x="T2" y="T3"/>
                </a:cxn>
                <a:cxn ang="T8">
                  <a:pos x="T4" y="T5"/>
                </a:cxn>
              </a:cxnLst>
              <a:rect l="T9" t="T10" r="T11" b="T12"/>
              <a:pathLst>
                <a:path w="43200" h="43174" fill="none" extrusionOk="0">
                  <a:moveTo>
                    <a:pt x="20443" y="43169"/>
                  </a:moveTo>
                  <a:cubicBezTo>
                    <a:pt x="8980" y="42554"/>
                    <a:pt x="0" y="33080"/>
                    <a:pt x="0" y="21600"/>
                  </a:cubicBezTo>
                  <a:cubicBezTo>
                    <a:pt x="0" y="9670"/>
                    <a:pt x="9670" y="0"/>
                    <a:pt x="21600" y="0"/>
                  </a:cubicBezTo>
                  <a:cubicBezTo>
                    <a:pt x="33529" y="0"/>
                    <a:pt x="43200" y="9670"/>
                    <a:pt x="43200" y="21600"/>
                  </a:cubicBezTo>
                  <a:cubicBezTo>
                    <a:pt x="43200" y="33114"/>
                    <a:pt x="34168" y="42604"/>
                    <a:pt x="22667" y="43173"/>
                  </a:cubicBezTo>
                </a:path>
                <a:path w="43200" h="43174" stroke="0" extrusionOk="0">
                  <a:moveTo>
                    <a:pt x="20443" y="43169"/>
                  </a:moveTo>
                  <a:cubicBezTo>
                    <a:pt x="8980" y="42554"/>
                    <a:pt x="0" y="33080"/>
                    <a:pt x="0" y="21600"/>
                  </a:cubicBezTo>
                  <a:cubicBezTo>
                    <a:pt x="0" y="9670"/>
                    <a:pt x="9670" y="0"/>
                    <a:pt x="21600" y="0"/>
                  </a:cubicBezTo>
                  <a:cubicBezTo>
                    <a:pt x="33529" y="0"/>
                    <a:pt x="43200" y="9670"/>
                    <a:pt x="43200" y="21600"/>
                  </a:cubicBezTo>
                  <a:cubicBezTo>
                    <a:pt x="43200" y="33114"/>
                    <a:pt x="34168" y="42604"/>
                    <a:pt x="22667" y="43173"/>
                  </a:cubicBezTo>
                  <a:lnTo>
                    <a:pt x="21600" y="21600"/>
                  </a:lnTo>
                  <a:close/>
                </a:path>
              </a:pathLst>
            </a:custGeom>
            <a:noFill/>
            <a:ln w="1">
              <a:solidFill>
                <a:srgbClr val="E62E00"/>
              </a:solidFill>
              <a:prstDash val="solid"/>
              <a:round/>
              <a:headEnd/>
              <a:tailEnd/>
            </a:ln>
          </p:spPr>
          <p:txBody>
            <a:bodyPr/>
            <a:lstStyle/>
            <a:p>
              <a:endParaRPr lang="en-US"/>
            </a:p>
          </p:txBody>
        </p:sp>
        <p:sp>
          <p:nvSpPr>
            <p:cNvPr id="99" name="Rectangle 297"/>
            <p:cNvSpPr>
              <a:spLocks noChangeArrowheads="1"/>
            </p:cNvSpPr>
            <p:nvPr/>
          </p:nvSpPr>
          <p:spPr bwMode="auto">
            <a:xfrm>
              <a:off x="2353" y="656"/>
              <a:ext cx="482" cy="96"/>
            </a:xfrm>
            <a:prstGeom prst="rect">
              <a:avLst/>
            </a:prstGeom>
            <a:noFill/>
            <a:ln w="9525">
              <a:noFill/>
              <a:miter lim="800000"/>
              <a:headEnd/>
              <a:tailEnd/>
            </a:ln>
          </p:spPr>
          <p:txBody>
            <a:bodyPr wrap="none" lIns="0" tIns="0" rIns="0" bIns="0">
              <a:spAutoFit/>
            </a:bodyPr>
            <a:lstStyle/>
            <a:p>
              <a:r>
                <a:rPr lang="en-US" sz="900">
                  <a:solidFill>
                    <a:srgbClr val="000000"/>
                  </a:solidFill>
                </a:rPr>
                <a:t>Horseshoe Cove</a:t>
              </a:r>
              <a:endParaRPr lang="en-US"/>
            </a:p>
          </p:txBody>
        </p:sp>
        <p:sp>
          <p:nvSpPr>
            <p:cNvPr id="100" name="Rectangle 298"/>
            <p:cNvSpPr>
              <a:spLocks noChangeArrowheads="1"/>
            </p:cNvSpPr>
            <p:nvPr/>
          </p:nvSpPr>
          <p:spPr bwMode="auto">
            <a:xfrm>
              <a:off x="2307" y="542"/>
              <a:ext cx="258" cy="96"/>
            </a:xfrm>
            <a:prstGeom prst="rect">
              <a:avLst/>
            </a:prstGeom>
            <a:noFill/>
            <a:ln w="9525">
              <a:noFill/>
              <a:miter lim="800000"/>
              <a:headEnd/>
              <a:tailEnd/>
            </a:ln>
          </p:spPr>
          <p:txBody>
            <a:bodyPr wrap="none" lIns="0" tIns="0" rIns="0" bIns="0">
              <a:spAutoFit/>
            </a:bodyPr>
            <a:lstStyle/>
            <a:p>
              <a:r>
                <a:rPr lang="en-US" sz="900">
                  <a:solidFill>
                    <a:srgbClr val="000000"/>
                  </a:solidFill>
                </a:rPr>
                <a:t>Location</a:t>
              </a:r>
              <a:endParaRPr lang="en-US"/>
            </a:p>
          </p:txBody>
        </p:sp>
      </p:grpSp>
      <p:graphicFrame>
        <p:nvGraphicFramePr>
          <p:cNvPr id="17409" name="Object 299"/>
          <p:cNvGraphicFramePr>
            <a:graphicFrameLocks noChangeAspect="1"/>
          </p:cNvGraphicFramePr>
          <p:nvPr/>
        </p:nvGraphicFramePr>
        <p:xfrm>
          <a:off x="3886200" y="2819400"/>
          <a:ext cx="4953000" cy="3714750"/>
        </p:xfrm>
        <a:graphic>
          <a:graphicData uri="http://schemas.openxmlformats.org/presentationml/2006/ole">
            <p:oleObj spid="_x0000_s17409" name="Slide" r:id="rId6" imgW="4220126" imgH="3163668" progId="PowerPoint.Slide.12">
              <p:embed/>
            </p:oleObj>
          </a:graphicData>
        </a:graphic>
      </p:graphicFrame>
      <p:pic>
        <p:nvPicPr>
          <p:cNvPr id="302" name="Picture 4" descr="C:\Users\Public\Downloads\Pictures\Restoration\Kneib_photo.GIF"/>
          <p:cNvPicPr>
            <a:picLocks noChangeAspect="1" noChangeArrowheads="1"/>
          </p:cNvPicPr>
          <p:nvPr/>
        </p:nvPicPr>
        <p:blipFill>
          <a:blip r:embed="rId7" cstate="print"/>
          <a:srcRect/>
          <a:stretch>
            <a:fillRect/>
          </a:stretch>
        </p:blipFill>
        <p:spPr bwMode="auto">
          <a:xfrm>
            <a:off x="152400" y="3581400"/>
            <a:ext cx="2236788" cy="2211521"/>
          </a:xfrm>
          <a:prstGeom prst="rect">
            <a:avLst/>
          </a:prstGeom>
          <a:noFill/>
          <a:ln w="9525">
            <a:noFill/>
            <a:miter lim="800000"/>
            <a:headEnd/>
            <a:tailEnd/>
          </a:ln>
        </p:spPr>
      </p:pic>
      <p:sp>
        <p:nvSpPr>
          <p:cNvPr id="303" name="Rectangle 302"/>
          <p:cNvSpPr/>
          <p:nvPr/>
        </p:nvSpPr>
        <p:spPr>
          <a:xfrm>
            <a:off x="3200400" y="1143000"/>
            <a:ext cx="5334000" cy="4275016"/>
          </a:xfrm>
          <a:prstGeom prst="rect">
            <a:avLst/>
          </a:prstGeom>
          <a:blipFill>
            <a:blip r:embed="rId8" cstate="print"/>
            <a:tile tx="0" ty="0" sx="100000" sy="100000" flip="none" algn="tl"/>
          </a:blipFill>
        </p:spPr>
        <p:txBody>
          <a:bodyPr wrap="square">
            <a:spAutoFit/>
          </a:bodyPr>
          <a:lstStyle/>
          <a:p>
            <a:pPr lvl="1">
              <a:lnSpc>
                <a:spcPct val="90000"/>
              </a:lnSpc>
              <a:buClr>
                <a:schemeClr val="bg1"/>
              </a:buClr>
            </a:pPr>
            <a:r>
              <a:rPr lang="en-US" sz="2400" b="1" dirty="0" smtClean="0">
                <a:latin typeface="Times New Roman" pitchFamily="18" charset="0"/>
                <a:cs typeface="Times New Roman" pitchFamily="18" charset="0"/>
              </a:rPr>
              <a:t>BIOCHEMICAL  CONDITION</a:t>
            </a:r>
            <a:endParaRPr lang="en-US" sz="2400" dirty="0" smtClean="0">
              <a:latin typeface="Times New Roman" pitchFamily="18" charset="0"/>
              <a:cs typeface="Times New Roman" pitchFamily="18" charset="0"/>
            </a:endParaRPr>
          </a:p>
          <a:p>
            <a:pPr lvl="1">
              <a:lnSpc>
                <a:spcPct val="90000"/>
              </a:lnSpc>
              <a:buClr>
                <a:schemeClr val="bg1"/>
              </a:buClr>
            </a:pPr>
            <a:endParaRPr lang="en-US" sz="2000" b="1" dirty="0" smtClean="0">
              <a:latin typeface="Times New Roman" pitchFamily="18" charset="0"/>
              <a:cs typeface="Times New Roman" pitchFamily="18" charset="0"/>
            </a:endParaRPr>
          </a:p>
          <a:p>
            <a:pPr lvl="1">
              <a:lnSpc>
                <a:spcPct val="90000"/>
              </a:lnSpc>
              <a:buClr>
                <a:schemeClr val="bg1"/>
              </a:buClr>
            </a:pPr>
            <a:r>
              <a:rPr lang="en-US" sz="2000" b="1" dirty="0" smtClean="0">
                <a:latin typeface="Times New Roman" pitchFamily="18" charset="0"/>
                <a:cs typeface="Times New Roman" pitchFamily="18" charset="0"/>
              </a:rPr>
              <a:t>Biochemical Condition of  Predators Integrates Environmental and Biotic Interactions at Lower </a:t>
            </a:r>
            <a:r>
              <a:rPr lang="en-US" sz="2000" b="1" dirty="0" err="1" smtClean="0">
                <a:latin typeface="Times New Roman" pitchFamily="18" charset="0"/>
                <a:cs typeface="Times New Roman" pitchFamily="18" charset="0"/>
              </a:rPr>
              <a:t>Trophic</a:t>
            </a:r>
            <a:r>
              <a:rPr lang="en-US" sz="2000" b="1" dirty="0" smtClean="0">
                <a:latin typeface="Times New Roman" pitchFamily="18" charset="0"/>
                <a:cs typeface="Times New Roman" pitchFamily="18" charset="0"/>
              </a:rPr>
              <a:t> Levels and Reflects the Value of Habitats in Their Production and Survival. </a:t>
            </a:r>
          </a:p>
          <a:p>
            <a:pPr lvl="1">
              <a:lnSpc>
                <a:spcPct val="90000"/>
              </a:lnSpc>
              <a:buClr>
                <a:srgbClr val="0000FF"/>
              </a:buClr>
              <a:buFont typeface="Symbol" pitchFamily="18" charset="2"/>
              <a:buNone/>
            </a:pPr>
            <a:endParaRPr lang="en-US" sz="2000" dirty="0" smtClean="0">
              <a:latin typeface="Times New Roman" pitchFamily="18" charset="0"/>
              <a:cs typeface="Times New Roman" pitchFamily="18" charset="0"/>
            </a:endParaRPr>
          </a:p>
          <a:p>
            <a:pPr algn="ctr">
              <a:lnSpc>
                <a:spcPct val="90000"/>
              </a:lnSpc>
            </a:pPr>
            <a:r>
              <a:rPr lang="en-US" sz="2000" b="1" dirty="0" smtClean="0">
                <a:latin typeface="Times New Roman" pitchFamily="18" charset="0"/>
                <a:cs typeface="Times New Roman" pitchFamily="18" charset="0"/>
              </a:rPr>
              <a:t>Premise</a:t>
            </a:r>
          </a:p>
          <a:p>
            <a:pPr algn="ctr">
              <a:lnSpc>
                <a:spcPct val="90000"/>
              </a:lnSpc>
            </a:pPr>
            <a:endParaRPr lang="en-US" sz="2000" b="1" dirty="0" smtClean="0">
              <a:latin typeface="Times New Roman" pitchFamily="18" charset="0"/>
              <a:cs typeface="Times New Roman" pitchFamily="18" charset="0"/>
            </a:endParaRPr>
          </a:p>
          <a:p>
            <a:pPr lvl="1">
              <a:lnSpc>
                <a:spcPct val="90000"/>
              </a:lnSpc>
            </a:pPr>
            <a:r>
              <a:rPr lang="en-US" sz="2000" b="1" dirty="0" smtClean="0">
                <a:latin typeface="Times New Roman" pitchFamily="18" charset="0"/>
                <a:cs typeface="Times New Roman" pitchFamily="18" charset="0"/>
              </a:rPr>
              <a:t>Levels of Fat and Protein Reserves Reflect the “Well Being” of Individuals, and May Infer Overall Value of Habitats in Secondary Production.</a:t>
            </a:r>
            <a:r>
              <a:rPr lang="en-US" sz="2000" dirty="0" smtClean="0">
                <a:latin typeface="Times New Roman" pitchFamily="18" charset="0"/>
                <a:cs typeface="Times New Roman" pitchFamily="18" charset="0"/>
              </a:rPr>
              <a:t>  </a:t>
            </a:r>
          </a:p>
          <a:p>
            <a:pPr>
              <a:lnSpc>
                <a:spcPct val="90000"/>
              </a:lnSpc>
            </a:pP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1000"/>
                                        <p:tgtEl>
                                          <p:spTgt spid="30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303"/>
                                        </p:tgtEl>
                                        <p:attrNameLst>
                                          <p:attrName>ppt_x</p:attrName>
                                        </p:attrNameLst>
                                      </p:cBhvr>
                                      <p:tavLst>
                                        <p:tav tm="0">
                                          <p:val>
                                            <p:strVal val="ppt_x"/>
                                          </p:val>
                                        </p:tav>
                                        <p:tav tm="100000">
                                          <p:val>
                                            <p:strVal val="ppt_x"/>
                                          </p:val>
                                        </p:tav>
                                      </p:tavLst>
                                    </p:anim>
                                    <p:anim calcmode="lin" valueType="num">
                                      <p:cBhvr additive="base">
                                        <p:cTn id="12" dur="500"/>
                                        <p:tgtEl>
                                          <p:spTgt spid="303"/>
                                        </p:tgtEl>
                                        <p:attrNameLst>
                                          <p:attrName>ppt_y</p:attrName>
                                        </p:attrNameLst>
                                      </p:cBhvr>
                                      <p:tavLst>
                                        <p:tav tm="0">
                                          <p:val>
                                            <p:strVal val="ppt_y"/>
                                          </p:val>
                                        </p:tav>
                                        <p:tav tm="100000">
                                          <p:val>
                                            <p:strVal val="1+ppt_h/2"/>
                                          </p:val>
                                        </p:tav>
                                      </p:tavLst>
                                    </p:anim>
                                    <p:set>
                                      <p:cBhvr>
                                        <p:cTn id="13" dur="1" fill="hold">
                                          <p:stCondLst>
                                            <p:cond delay="499"/>
                                          </p:stCondLst>
                                        </p:cTn>
                                        <p:tgtEl>
                                          <p:spTgt spid="30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409"/>
                                        </p:tgtEl>
                                        <p:attrNameLst>
                                          <p:attrName>style.visibility</p:attrName>
                                        </p:attrNameLst>
                                      </p:cBhvr>
                                      <p:to>
                                        <p:strVal val="visible"/>
                                      </p:to>
                                    </p:set>
                                    <p:animEffect transition="in" filter="fade">
                                      <p:cBhvr>
                                        <p:cTn id="23" dur="1000"/>
                                        <p:tgtEl>
                                          <p:spTgt spid="17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animBg="1"/>
      <p:bldP spid="30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52400"/>
            <a:ext cx="5791200" cy="990600"/>
          </a:xfrm>
        </p:spPr>
        <p:txBody>
          <a:bodyPr/>
          <a:lstStyle/>
          <a:p>
            <a:pPr algn="ctr"/>
            <a:r>
              <a:rPr lang="en-US" sz="2000" dirty="0" smtClean="0">
                <a:ln w="500">
                  <a:noFill/>
                </a:ln>
                <a:solidFill>
                  <a:srgbClr val="FFFF00"/>
                </a:solidFill>
                <a:latin typeface="Times New Roman" pitchFamily="18" charset="0"/>
                <a:cs typeface="Times New Roman" pitchFamily="18" charset="0"/>
              </a:rPr>
              <a:t/>
            </a:r>
            <a:br>
              <a:rPr lang="en-US" sz="2000" dirty="0" smtClean="0">
                <a:ln w="500">
                  <a:noFill/>
                </a:ln>
                <a:solidFill>
                  <a:srgbClr val="FFFF00"/>
                </a:solidFill>
                <a:latin typeface="Times New Roman" pitchFamily="18" charset="0"/>
                <a:cs typeface="Times New Roman" pitchFamily="18" charset="0"/>
              </a:rPr>
            </a:br>
            <a:r>
              <a:rPr lang="en-US" sz="2000" dirty="0" smtClean="0">
                <a:ln w="500">
                  <a:noFill/>
                </a:ln>
                <a:solidFill>
                  <a:srgbClr val="FFFF00"/>
                </a:solidFill>
                <a:latin typeface="Times New Roman" pitchFamily="18" charset="0"/>
                <a:cs typeface="Times New Roman" pitchFamily="18" charset="0"/>
              </a:rPr>
              <a:t/>
            </a:r>
            <a:br>
              <a:rPr lang="en-US" sz="2000" dirty="0" smtClean="0">
                <a:ln w="500">
                  <a:noFill/>
                </a:ln>
                <a:solidFill>
                  <a:srgbClr val="FFFF00"/>
                </a:solidFill>
                <a:latin typeface="Times New Roman" pitchFamily="18" charset="0"/>
                <a:cs typeface="Times New Roman" pitchFamily="18" charset="0"/>
              </a:rPr>
            </a:br>
            <a:r>
              <a:rPr lang="en-US" sz="2000" dirty="0" smtClean="0">
                <a:ln w="500">
                  <a:noFill/>
                </a:ln>
                <a:solidFill>
                  <a:srgbClr val="FFFF00"/>
                </a:solidFill>
                <a:latin typeface="Times New Roman" pitchFamily="18" charset="0"/>
                <a:cs typeface="Times New Roman" pitchFamily="18" charset="0"/>
              </a:rPr>
              <a:t/>
            </a:r>
            <a:br>
              <a:rPr lang="en-US" sz="2000" dirty="0" smtClean="0">
                <a:ln w="500">
                  <a:noFill/>
                </a:ln>
                <a:solidFill>
                  <a:srgbClr val="FFFF00"/>
                </a:solidFill>
                <a:latin typeface="Times New Roman" pitchFamily="18" charset="0"/>
                <a:cs typeface="Times New Roman" pitchFamily="18" charset="0"/>
              </a:rPr>
            </a:br>
            <a:r>
              <a:rPr lang="en-US" sz="2000" dirty="0" smtClean="0">
                <a:ln w="500">
                  <a:noFill/>
                </a:ln>
                <a:solidFill>
                  <a:srgbClr val="FFFF00"/>
                </a:solidFill>
                <a:latin typeface="Times New Roman" pitchFamily="18" charset="0"/>
                <a:cs typeface="Times New Roman" pitchFamily="18" charset="0"/>
              </a:rPr>
              <a:t>The Entire estuary is “programmed to produce fish and shellfish</a:t>
            </a:r>
            <a:br>
              <a:rPr lang="en-US" sz="2000" dirty="0" smtClean="0">
                <a:ln w="500">
                  <a:noFill/>
                </a:ln>
                <a:solidFill>
                  <a:srgbClr val="FFFF00"/>
                </a:solidFill>
                <a:latin typeface="Times New Roman" pitchFamily="18" charset="0"/>
                <a:cs typeface="Times New Roman" pitchFamily="18" charset="0"/>
              </a:rPr>
            </a:br>
            <a:endParaRPr lang="en-US" sz="2000" dirty="0">
              <a:ln w="500">
                <a:noFill/>
              </a:ln>
              <a:solidFill>
                <a:srgbClr val="FFFF00"/>
              </a:solidFill>
              <a:latin typeface="Times New Roman" pitchFamily="18" charset="0"/>
              <a:cs typeface="Times New Roman" pitchFamily="18" charset="0"/>
            </a:endParaRPr>
          </a:p>
        </p:txBody>
      </p:sp>
      <p:sp>
        <p:nvSpPr>
          <p:cNvPr id="3" name="Subtitle 2"/>
          <p:cNvSpPr>
            <a:spLocks noGrp="1"/>
          </p:cNvSpPr>
          <p:nvPr>
            <p:ph type="subTitle" idx="1"/>
          </p:nvPr>
        </p:nvSpPr>
        <p:spPr>
          <a:xfrm>
            <a:off x="3048000" y="1600200"/>
            <a:ext cx="5638800" cy="3810000"/>
          </a:xfrm>
        </p:spPr>
        <p:txBody>
          <a:bodyPr>
            <a:normAutofit fontScale="92500" lnSpcReduction="20000"/>
          </a:bodyPr>
          <a:lstStyle/>
          <a:p>
            <a:pPr algn="just">
              <a:buClr>
                <a:srgbClr val="FFFF00"/>
              </a:buClr>
              <a:buSzPct val="100000"/>
              <a:buFont typeface="Arial" pitchFamily="34" charset="0"/>
              <a:buChar char="•"/>
            </a:pPr>
            <a:r>
              <a:rPr lang="en-US" sz="2400" b="1" dirty="0" smtClean="0">
                <a:solidFill>
                  <a:srgbClr val="FFFF00"/>
                </a:solidFill>
                <a:latin typeface="Times New Roman" pitchFamily="18" charset="0"/>
                <a:cs typeface="Times New Roman" pitchFamily="18" charset="0"/>
              </a:rPr>
              <a:t>  Coastal Habitats Including Salt marshes do</a:t>
            </a:r>
          </a:p>
          <a:p>
            <a:pPr algn="just">
              <a:buClr>
                <a:srgbClr val="FFFF00"/>
              </a:buClr>
              <a:buSzPct val="100000"/>
            </a:pPr>
            <a:r>
              <a:rPr lang="en-US" sz="2400" b="1" dirty="0" smtClean="0">
                <a:solidFill>
                  <a:srgbClr val="FFFF00"/>
                </a:solidFill>
                <a:latin typeface="Times New Roman" pitchFamily="18" charset="0"/>
                <a:cs typeface="Times New Roman" pitchFamily="18" charset="0"/>
              </a:rPr>
              <a:t>   not Function in Isolation when Supporting</a:t>
            </a:r>
          </a:p>
          <a:p>
            <a:pPr algn="just">
              <a:buClr>
                <a:srgbClr val="FFFF00"/>
              </a:buClr>
              <a:buSzPct val="100000"/>
            </a:pPr>
            <a:r>
              <a:rPr lang="en-US" sz="2400" b="1" dirty="0" smtClean="0">
                <a:solidFill>
                  <a:srgbClr val="FFFF00"/>
                </a:solidFill>
                <a:latin typeface="Times New Roman" pitchFamily="18" charset="0"/>
                <a:cs typeface="Times New Roman" pitchFamily="18" charset="0"/>
              </a:rPr>
              <a:t>   Estuarine Secondary Production, but</a:t>
            </a:r>
          </a:p>
          <a:p>
            <a:pPr algn="just">
              <a:buClr>
                <a:srgbClr val="FFFF00"/>
              </a:buClr>
              <a:buSzPct val="100000"/>
            </a:pPr>
            <a:r>
              <a:rPr lang="en-US" sz="2400" b="1" dirty="0" smtClean="0">
                <a:solidFill>
                  <a:srgbClr val="FFFF00"/>
                </a:solidFill>
                <a:latin typeface="Times New Roman" pitchFamily="18" charset="0"/>
                <a:cs typeface="Times New Roman" pitchFamily="18" charset="0"/>
              </a:rPr>
              <a:t>   Rather are Integrated Components of</a:t>
            </a:r>
          </a:p>
          <a:p>
            <a:pPr algn="just">
              <a:buClr>
                <a:srgbClr val="FFFF00"/>
              </a:buClr>
              <a:buSzPct val="100000"/>
            </a:pPr>
            <a:r>
              <a:rPr lang="en-US" sz="2400" b="1" dirty="0" smtClean="0">
                <a:solidFill>
                  <a:srgbClr val="FFFF00"/>
                </a:solidFill>
                <a:latin typeface="Times New Roman" pitchFamily="18" charset="0"/>
                <a:cs typeface="Times New Roman" pitchFamily="18" charset="0"/>
              </a:rPr>
              <a:t>   Larger Systems</a:t>
            </a:r>
          </a:p>
          <a:p>
            <a:pPr algn="just"/>
            <a:endParaRPr lang="en-US" sz="2400" b="1" dirty="0" smtClean="0">
              <a:solidFill>
                <a:srgbClr val="FFFF00"/>
              </a:solidFill>
              <a:latin typeface="Times New Roman" pitchFamily="18" charset="0"/>
              <a:cs typeface="Times New Roman" pitchFamily="18" charset="0"/>
            </a:endParaRPr>
          </a:p>
          <a:p>
            <a:pPr algn="l">
              <a:buClr>
                <a:srgbClr val="FFFF00"/>
              </a:buClr>
              <a:buSzPct val="100000"/>
              <a:buFont typeface="Arial" pitchFamily="34" charset="0"/>
              <a:buChar char="•"/>
            </a:pPr>
            <a:r>
              <a:rPr lang="en-US" sz="2400" b="1" dirty="0" smtClean="0">
                <a:solidFill>
                  <a:srgbClr val="FFFF00"/>
                </a:solidFill>
                <a:latin typeface="Times New Roman" pitchFamily="18" charset="0"/>
                <a:cs typeface="Times New Roman" pitchFamily="18" charset="0"/>
              </a:rPr>
              <a:t>  Estuary as a Whole is Characterized by</a:t>
            </a:r>
          </a:p>
          <a:p>
            <a:pPr algn="l">
              <a:buClr>
                <a:srgbClr val="FFFF00"/>
              </a:buClr>
              <a:buSzPct val="100000"/>
            </a:pPr>
            <a:r>
              <a:rPr lang="en-US" sz="2400" b="1" dirty="0" smtClean="0">
                <a:solidFill>
                  <a:srgbClr val="FFFF00"/>
                </a:solidFill>
                <a:latin typeface="Times New Roman" pitchFamily="18" charset="0"/>
                <a:cs typeface="Times New Roman" pitchFamily="18" charset="0"/>
              </a:rPr>
              <a:t>   Gradients in Available Organic Matter, a</a:t>
            </a:r>
          </a:p>
          <a:p>
            <a:pPr algn="l">
              <a:buClr>
                <a:srgbClr val="FFFF00"/>
              </a:buClr>
              <a:buSzPct val="100000"/>
            </a:pP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Boundaryless</a:t>
            </a:r>
            <a:r>
              <a:rPr lang="en-US" sz="2400" b="1" dirty="0" smtClean="0">
                <a:solidFill>
                  <a:srgbClr val="FFFF00"/>
                </a:solidFill>
                <a:latin typeface="Times New Roman" pitchFamily="18" charset="0"/>
                <a:cs typeface="Times New Roman" pitchFamily="18" charset="0"/>
              </a:rPr>
              <a:t>” State, rather than Sharp</a:t>
            </a:r>
          </a:p>
          <a:p>
            <a:pPr algn="l">
              <a:buClr>
                <a:srgbClr val="FFFF00"/>
              </a:buClr>
              <a:buSzPct val="100000"/>
            </a:pPr>
            <a:r>
              <a:rPr lang="en-US" sz="2400" b="1" dirty="0" smtClean="0">
                <a:solidFill>
                  <a:srgbClr val="FFFF00"/>
                </a:solidFill>
                <a:latin typeface="Times New Roman" pitchFamily="18" charset="0"/>
                <a:cs typeface="Times New Roman" pitchFamily="18" charset="0"/>
              </a:rPr>
              <a:t>   Transitions from One Food Source to the</a:t>
            </a:r>
          </a:p>
          <a:p>
            <a:pPr algn="l">
              <a:buClr>
                <a:srgbClr val="FFFF00"/>
              </a:buClr>
              <a:buSzPct val="100000"/>
            </a:pPr>
            <a:r>
              <a:rPr lang="en-US" sz="2400" b="1" dirty="0" smtClean="0">
                <a:solidFill>
                  <a:srgbClr val="FFFF00"/>
                </a:solidFill>
                <a:latin typeface="Times New Roman" pitchFamily="18" charset="0"/>
                <a:cs typeface="Times New Roman" pitchFamily="18" charset="0"/>
              </a:rPr>
              <a:t>   Next</a:t>
            </a:r>
          </a:p>
          <a:p>
            <a:pPr algn="l"/>
            <a:endParaRPr lang="en-US" sz="2400" dirty="0">
              <a:latin typeface="Times New Roman" pitchFamily="18" charset="0"/>
              <a:cs typeface="Times New Roman" pitchFamily="18" charset="0"/>
            </a:endParaRPr>
          </a:p>
        </p:txBody>
      </p:sp>
      <p:pic>
        <p:nvPicPr>
          <p:cNvPr id="4" name="Picture 5" descr="diagram"/>
          <p:cNvPicPr>
            <a:picLocks noChangeAspect="1" noChangeArrowheads="1"/>
          </p:cNvPicPr>
          <p:nvPr/>
        </p:nvPicPr>
        <p:blipFill>
          <a:blip r:embed="rId3" cstate="print"/>
          <a:srcRect/>
          <a:stretch>
            <a:fillRect/>
          </a:stretch>
        </p:blipFill>
        <p:spPr bwMode="auto">
          <a:xfrm>
            <a:off x="228600" y="152400"/>
            <a:ext cx="2362200" cy="3276600"/>
          </a:xfrm>
          <a:prstGeom prst="rect">
            <a:avLst/>
          </a:prstGeom>
          <a:noFill/>
          <a:ln w="9525">
            <a:noFill/>
            <a:miter lim="800000"/>
            <a:headEnd/>
            <a:tailEnd/>
          </a:ln>
        </p:spPr>
      </p:pic>
      <p:pic>
        <p:nvPicPr>
          <p:cNvPr id="5" name="Picture 5" descr="DELBAYGRADIENTLARGE"/>
          <p:cNvPicPr>
            <a:picLocks noChangeAspect="1" noChangeArrowheads="1"/>
          </p:cNvPicPr>
          <p:nvPr/>
        </p:nvPicPr>
        <p:blipFill>
          <a:blip r:embed="rId4" cstate="print"/>
          <a:srcRect/>
          <a:stretch>
            <a:fillRect/>
          </a:stretch>
        </p:blipFill>
        <p:spPr>
          <a:xfrm>
            <a:off x="152400" y="3505199"/>
            <a:ext cx="2438400" cy="3205397"/>
          </a:xfrm>
          <a:prstGeom prst="rect">
            <a:avLst/>
          </a:prstGeom>
        </p:spPr>
      </p:pic>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0177" name="Object 1"/>
          <p:cNvGraphicFramePr>
            <a:graphicFrameLocks noChangeAspect="1"/>
          </p:cNvGraphicFramePr>
          <p:nvPr/>
        </p:nvGraphicFramePr>
        <p:xfrm>
          <a:off x="3352800" y="1371600"/>
          <a:ext cx="5803266" cy="4343400"/>
        </p:xfrm>
        <a:graphic>
          <a:graphicData uri="http://schemas.openxmlformats.org/presentationml/2006/ole">
            <p:oleObj spid="_x0000_s50177" name="Slide" r:id="rId5" imgW="4570486" imgH="3427546" progId="PowerPoint.Slide.12">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77"/>
                                        </p:tgtEl>
                                        <p:attrNameLst>
                                          <p:attrName>style.visibility</p:attrName>
                                        </p:attrNameLst>
                                      </p:cBhvr>
                                      <p:to>
                                        <p:strVal val="visible"/>
                                      </p:to>
                                    </p:set>
                                    <p:animEffect transition="in" filter="fade">
                                      <p:cBhvr>
                                        <p:cTn id="7" dur="2000"/>
                                        <p:tgtEl>
                                          <p:spTgt spid="5017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1000"/>
                                        <p:tgtEl>
                                          <p:spTgt spid="50177"/>
                                        </p:tgtEl>
                                        <p:attrNameLst>
                                          <p:attrName>ppt_x</p:attrName>
                                        </p:attrNameLst>
                                      </p:cBhvr>
                                      <p:tavLst>
                                        <p:tav tm="0">
                                          <p:val>
                                            <p:strVal val="ppt_x"/>
                                          </p:val>
                                        </p:tav>
                                        <p:tav tm="100000">
                                          <p:val>
                                            <p:strVal val="ppt_x"/>
                                          </p:val>
                                        </p:tav>
                                      </p:tavLst>
                                    </p:anim>
                                    <p:anim calcmode="lin" valueType="num">
                                      <p:cBhvr additive="base">
                                        <p:cTn id="12" dur="1000"/>
                                        <p:tgtEl>
                                          <p:spTgt spid="50177"/>
                                        </p:tgtEl>
                                        <p:attrNameLst>
                                          <p:attrName>ppt_y</p:attrName>
                                        </p:attrNameLst>
                                      </p:cBhvr>
                                      <p:tavLst>
                                        <p:tav tm="0">
                                          <p:val>
                                            <p:strVal val="ppt_y"/>
                                          </p:val>
                                        </p:tav>
                                        <p:tav tm="100000">
                                          <p:val>
                                            <p:strVal val="1+ppt_h/2"/>
                                          </p:val>
                                        </p:tav>
                                      </p:tavLst>
                                    </p:anim>
                                    <p:set>
                                      <p:cBhvr>
                                        <p:cTn id="13" dur="1" fill="hold">
                                          <p:stCondLst>
                                            <p:cond delay="999"/>
                                          </p:stCondLst>
                                        </p:cTn>
                                        <p:tgtEl>
                                          <p:spTgt spid="5017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mweinstein\Documents\My Scans\2008-03 (Mar)\scan0017.jpg"/>
          <p:cNvPicPr/>
          <p:nvPr/>
        </p:nvPicPr>
        <p:blipFill>
          <a:blip r:embed="rId2" cstate="print">
            <a:grayscl/>
          </a:blip>
          <a:srcRect l="12463" t="6056"/>
          <a:stretch>
            <a:fillRect/>
          </a:stretch>
        </p:blipFill>
        <p:spPr bwMode="auto">
          <a:xfrm>
            <a:off x="381000" y="228600"/>
            <a:ext cx="1562100" cy="2380341"/>
          </a:xfrm>
          <a:prstGeom prst="rect">
            <a:avLst/>
          </a:prstGeom>
          <a:noFill/>
          <a:ln w="9525">
            <a:noFill/>
            <a:miter lim="800000"/>
            <a:headEnd/>
            <a:tailEnd/>
          </a:ln>
        </p:spPr>
      </p:pic>
      <p:pic>
        <p:nvPicPr>
          <p:cNvPr id="3" name="Picture 2" descr="scan0006.jpg"/>
          <p:cNvPicPr/>
          <p:nvPr/>
        </p:nvPicPr>
        <p:blipFill>
          <a:blip r:embed="rId3" cstate="print">
            <a:grayscl/>
          </a:blip>
          <a:srcRect t="26733" r="8012"/>
          <a:stretch>
            <a:fillRect/>
          </a:stretch>
        </p:blipFill>
        <p:spPr bwMode="auto">
          <a:xfrm>
            <a:off x="3581400" y="381000"/>
            <a:ext cx="4389120" cy="2743200"/>
          </a:xfrm>
          <a:prstGeom prst="rect">
            <a:avLst/>
          </a:prstGeom>
          <a:noFill/>
          <a:ln w="9525">
            <a:noFill/>
            <a:miter lim="800000"/>
            <a:headEnd/>
            <a:tailEnd/>
          </a:ln>
        </p:spPr>
      </p:pic>
      <p:pic>
        <p:nvPicPr>
          <p:cNvPr id="4" name="Picture 3" descr="scan0003.jpg"/>
          <p:cNvPicPr/>
          <p:nvPr/>
        </p:nvPicPr>
        <p:blipFill>
          <a:blip r:embed="rId4" cstate="print">
            <a:grayscl/>
          </a:blip>
          <a:srcRect t="26854" r="9296"/>
          <a:stretch>
            <a:fillRect/>
          </a:stretch>
        </p:blipFill>
        <p:spPr bwMode="auto">
          <a:xfrm>
            <a:off x="3581400" y="3657600"/>
            <a:ext cx="4391025" cy="2436687"/>
          </a:xfrm>
          <a:prstGeom prst="rect">
            <a:avLst/>
          </a:prstGeom>
          <a:noFill/>
          <a:ln w="9525">
            <a:noFill/>
            <a:miter lim="800000"/>
            <a:headEnd/>
            <a:tailEnd/>
          </a:ln>
        </p:spPr>
      </p:pic>
      <p:pic>
        <p:nvPicPr>
          <p:cNvPr id="35842" name="Picture 2" descr="https://georgiaseagrant.uga.edu/images/sized/images/uploads/article_images/Spot-471x228.jpg"/>
          <p:cNvPicPr>
            <a:picLocks noChangeAspect="1" noChangeArrowheads="1"/>
          </p:cNvPicPr>
          <p:nvPr/>
        </p:nvPicPr>
        <p:blipFill>
          <a:blip r:embed="rId5" cstate="print"/>
          <a:srcRect/>
          <a:stretch>
            <a:fillRect/>
          </a:stretch>
        </p:blipFill>
        <p:spPr bwMode="auto">
          <a:xfrm>
            <a:off x="1981200" y="2667000"/>
            <a:ext cx="1541337" cy="746125"/>
          </a:xfrm>
          <a:prstGeom prst="rect">
            <a:avLst/>
          </a:prstGeom>
          <a:noFill/>
        </p:spPr>
      </p:pic>
      <p:pic>
        <p:nvPicPr>
          <p:cNvPr id="35844" name="Picture 4" descr="https://encrypted-tbn0.gstatic.com/images?q=tbn:ANd9GcTqfQpYToio30F2VcJ5DKAYYkLetSFeFm5oLuiXCUP4O134q7dHYOTgZyHA"/>
          <p:cNvPicPr>
            <a:picLocks noChangeAspect="1" noChangeArrowheads="1"/>
          </p:cNvPicPr>
          <p:nvPr/>
        </p:nvPicPr>
        <p:blipFill>
          <a:blip r:embed="rId6" cstate="print"/>
          <a:srcRect/>
          <a:stretch>
            <a:fillRect/>
          </a:stretch>
        </p:blipFill>
        <p:spPr bwMode="auto">
          <a:xfrm>
            <a:off x="1752600" y="5105400"/>
            <a:ext cx="1814732" cy="914400"/>
          </a:xfrm>
          <a:prstGeom prst="rect">
            <a:avLst/>
          </a:prstGeom>
          <a:noFill/>
        </p:spPr>
      </p:pic>
      <p:pic>
        <p:nvPicPr>
          <p:cNvPr id="7" name="Picture 6" descr="C:\Users\mweinstein\Documents\My Scans\2008-03 (Mar)\scan0021.jpg"/>
          <p:cNvPicPr/>
          <p:nvPr/>
        </p:nvPicPr>
        <p:blipFill>
          <a:blip r:embed="rId7" cstate="print"/>
          <a:srcRect t="8683" b="2395"/>
          <a:stretch>
            <a:fillRect/>
          </a:stretch>
        </p:blipFill>
        <p:spPr bwMode="auto">
          <a:xfrm>
            <a:off x="228600" y="3505200"/>
            <a:ext cx="26670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Picture 1" descr="C:\Users\mweinstein\Documents\Spot 1977 CFE.jpg"/>
          <p:cNvPicPr/>
          <p:nvPr/>
        </p:nvPicPr>
        <p:blipFill>
          <a:blip r:embed="rId3" cstate="print"/>
          <a:srcRect/>
          <a:stretch>
            <a:fillRect/>
          </a:stretch>
        </p:blipFill>
        <p:spPr bwMode="auto">
          <a:xfrm>
            <a:off x="2133600" y="1447800"/>
            <a:ext cx="3048000" cy="2438400"/>
          </a:xfrm>
          <a:prstGeom prst="rect">
            <a:avLst/>
          </a:prstGeom>
          <a:noFill/>
          <a:ln w="9525">
            <a:noFill/>
            <a:miter lim="800000"/>
            <a:headEnd/>
            <a:tailEnd/>
          </a:ln>
        </p:spPr>
      </p:pic>
      <p:pic>
        <p:nvPicPr>
          <p:cNvPr id="3" name="Picture 2" descr="C:\Users\mweinstein\Documents\Atlantic croaker 1977 CFE.jpg"/>
          <p:cNvPicPr/>
          <p:nvPr/>
        </p:nvPicPr>
        <p:blipFill>
          <a:blip r:embed="rId4" cstate="print"/>
          <a:srcRect t="-1600" r="25893" b="-7707"/>
          <a:stretch>
            <a:fillRect/>
          </a:stretch>
        </p:blipFill>
        <p:spPr bwMode="auto">
          <a:xfrm>
            <a:off x="5334000" y="1371600"/>
            <a:ext cx="2209800" cy="2514600"/>
          </a:xfrm>
          <a:prstGeom prst="rect">
            <a:avLst/>
          </a:prstGeom>
          <a:noFill/>
          <a:ln w="9525">
            <a:noFill/>
            <a:miter lim="800000"/>
            <a:headEnd/>
            <a:tailEnd/>
          </a:ln>
        </p:spPr>
      </p:pic>
      <p:pic>
        <p:nvPicPr>
          <p:cNvPr id="4" name="Picture 3" descr="C:\Users\mweinstein\Documents\Spot 1978 CFE.jpg"/>
          <p:cNvPicPr/>
          <p:nvPr/>
        </p:nvPicPr>
        <p:blipFill>
          <a:blip r:embed="rId5" cstate="print"/>
          <a:srcRect r="25680"/>
          <a:stretch>
            <a:fillRect/>
          </a:stretch>
        </p:blipFill>
        <p:spPr bwMode="auto">
          <a:xfrm>
            <a:off x="2133600" y="4191000"/>
            <a:ext cx="2462212" cy="2209800"/>
          </a:xfrm>
          <a:prstGeom prst="rect">
            <a:avLst/>
          </a:prstGeom>
          <a:noFill/>
          <a:ln w="9525">
            <a:noFill/>
            <a:miter lim="800000"/>
            <a:headEnd/>
            <a:tailEnd/>
          </a:ln>
        </p:spPr>
      </p:pic>
      <p:pic>
        <p:nvPicPr>
          <p:cNvPr id="5" name="Picture 4" descr="C:\Users\mweinstein\Documents\Atlantic Croaker - 1978 CFE.jpg"/>
          <p:cNvPicPr/>
          <p:nvPr/>
        </p:nvPicPr>
        <p:blipFill>
          <a:blip r:embed="rId6" cstate="print"/>
          <a:srcRect t="-2611" r="26398"/>
          <a:stretch>
            <a:fillRect/>
          </a:stretch>
        </p:blipFill>
        <p:spPr bwMode="auto">
          <a:xfrm>
            <a:off x="5334000" y="3886200"/>
            <a:ext cx="2209800" cy="2514600"/>
          </a:xfrm>
          <a:prstGeom prst="rect">
            <a:avLst/>
          </a:prstGeom>
          <a:noFill/>
          <a:ln w="9525">
            <a:noFill/>
            <a:miter lim="800000"/>
            <a:headEnd/>
            <a:tailEnd/>
          </a:ln>
        </p:spPr>
      </p:pic>
      <p:pic>
        <p:nvPicPr>
          <p:cNvPr id="6" name="Picture 5" descr="C:\Users\mweinstein\Documents\My Scans\CFETransects\scan0001.tif"/>
          <p:cNvPicPr/>
          <p:nvPr/>
        </p:nvPicPr>
        <p:blipFill>
          <a:blip r:embed="rId7" cstate="print"/>
          <a:srcRect/>
          <a:stretch>
            <a:fillRect/>
          </a:stretch>
        </p:blipFill>
        <p:spPr bwMode="auto">
          <a:xfrm>
            <a:off x="228600" y="381000"/>
            <a:ext cx="1600200" cy="2895600"/>
          </a:xfrm>
          <a:prstGeom prst="rect">
            <a:avLst/>
          </a:prstGeom>
          <a:noFill/>
          <a:ln w="9525">
            <a:noFill/>
            <a:miter lim="800000"/>
            <a:headEnd/>
            <a:tailEnd/>
          </a:ln>
        </p:spPr>
      </p:pic>
      <p:pic>
        <p:nvPicPr>
          <p:cNvPr id="7" name="Picture 2" descr="https://georgiaseagrant.uga.edu/images/sized/images/uploads/article_images/Spot-471x228.jpg"/>
          <p:cNvPicPr>
            <a:picLocks noChangeAspect="1" noChangeArrowheads="1"/>
          </p:cNvPicPr>
          <p:nvPr/>
        </p:nvPicPr>
        <p:blipFill>
          <a:blip r:embed="rId8" cstate="print"/>
          <a:srcRect/>
          <a:stretch>
            <a:fillRect/>
          </a:stretch>
        </p:blipFill>
        <p:spPr bwMode="auto">
          <a:xfrm>
            <a:off x="2438400" y="609600"/>
            <a:ext cx="1541337" cy="746125"/>
          </a:xfrm>
          <a:prstGeom prst="rect">
            <a:avLst/>
          </a:prstGeom>
          <a:noFill/>
        </p:spPr>
      </p:pic>
      <p:pic>
        <p:nvPicPr>
          <p:cNvPr id="9" name="Picture 4" descr="https://encrypted-tbn0.gstatic.com/images?q=tbn:ANd9GcTqfQpYToio30F2VcJ5DKAYYkLetSFeFm5oLuiXCUP4O134q7dHYOTgZyHA"/>
          <p:cNvPicPr>
            <a:picLocks noChangeAspect="1" noChangeArrowheads="1"/>
          </p:cNvPicPr>
          <p:nvPr/>
        </p:nvPicPr>
        <p:blipFill>
          <a:blip r:embed="rId9" cstate="print"/>
          <a:srcRect/>
          <a:stretch>
            <a:fillRect/>
          </a:stretch>
        </p:blipFill>
        <p:spPr bwMode="auto">
          <a:xfrm>
            <a:off x="5486400" y="533400"/>
            <a:ext cx="1524000" cy="76790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weinstein\Documents\MitschEcosummit\EcoSummit\Final Figures\steve_slides_final_black.jpg"/>
          <p:cNvPicPr>
            <a:picLocks noChangeAspect="1" noChangeArrowheads="1"/>
          </p:cNvPicPr>
          <p:nvPr/>
        </p:nvPicPr>
        <p:blipFill>
          <a:blip r:embed="rId2" cstate="print"/>
          <a:srcRect/>
          <a:stretch>
            <a:fillRect/>
          </a:stretch>
        </p:blipFill>
        <p:spPr bwMode="auto">
          <a:xfrm>
            <a:off x="381000" y="304800"/>
            <a:ext cx="7297270" cy="5638800"/>
          </a:xfrm>
          <a:prstGeom prst="rect">
            <a:avLst/>
          </a:prstGeom>
          <a:noFill/>
        </p:spPr>
      </p:pic>
      <p:pic>
        <p:nvPicPr>
          <p:cNvPr id="1028" name="Picture 4" descr="https://encrypted-tbn3.gstatic.com/images?q=tbn:ANd9GcQf1OvOelN6gMWOJ-VnltqjDU4tB-n04RZe7ch8DX3bGY66ZZBxEw"/>
          <p:cNvPicPr>
            <a:picLocks noChangeAspect="1" noChangeArrowheads="1"/>
          </p:cNvPicPr>
          <p:nvPr/>
        </p:nvPicPr>
        <p:blipFill>
          <a:blip r:embed="rId3" cstate="print"/>
          <a:srcRect/>
          <a:stretch>
            <a:fillRect/>
          </a:stretch>
        </p:blipFill>
        <p:spPr bwMode="auto">
          <a:xfrm>
            <a:off x="6705600" y="3886200"/>
            <a:ext cx="1185332" cy="762000"/>
          </a:xfrm>
          <a:prstGeom prst="rect">
            <a:avLst/>
          </a:prstGeom>
          <a:noFill/>
        </p:spPr>
      </p:pic>
      <p:pic>
        <p:nvPicPr>
          <p:cNvPr id="1030" name="Picture 6" descr="https://encrypted-tbn3.gstatic.com/images?q=tbn:ANd9GcT77xRn3troKHfzMp96Hx8zSunXb0tV7W_tzAbNbgoEJxO27lu2"/>
          <p:cNvPicPr>
            <a:picLocks noChangeAspect="1" noChangeArrowheads="1"/>
          </p:cNvPicPr>
          <p:nvPr/>
        </p:nvPicPr>
        <p:blipFill>
          <a:blip r:embed="rId4" cstate="print"/>
          <a:srcRect/>
          <a:stretch>
            <a:fillRect/>
          </a:stretch>
        </p:blipFill>
        <p:spPr bwMode="auto">
          <a:xfrm>
            <a:off x="685800" y="533400"/>
            <a:ext cx="1046707" cy="838200"/>
          </a:xfrm>
          <a:prstGeom prst="rect">
            <a:avLst/>
          </a:prstGeom>
          <a:noFill/>
        </p:spPr>
      </p:pic>
      <p:pic>
        <p:nvPicPr>
          <p:cNvPr id="1032" name="Picture 8" descr="https://encrypted-tbn3.gstatic.com/images?q=tbn:ANd9GcRvmJUY0g-MDNkJmipp_Q1uPu71AC0s2J7bi-YWlB3A8anloFz8"/>
          <p:cNvPicPr>
            <a:picLocks noChangeAspect="1" noChangeArrowheads="1"/>
          </p:cNvPicPr>
          <p:nvPr/>
        </p:nvPicPr>
        <p:blipFill>
          <a:blip r:embed="rId5" cstate="print"/>
          <a:srcRect/>
          <a:stretch>
            <a:fillRect/>
          </a:stretch>
        </p:blipFill>
        <p:spPr bwMode="auto">
          <a:xfrm>
            <a:off x="6248400" y="1368037"/>
            <a:ext cx="1219200" cy="793796"/>
          </a:xfrm>
          <a:prstGeom prst="rect">
            <a:avLst/>
          </a:prstGeom>
          <a:noFill/>
        </p:spPr>
      </p:pic>
      <p:pic>
        <p:nvPicPr>
          <p:cNvPr id="1034" name="Picture 10" descr="https://encrypted-tbn3.gstatic.com/images?q=tbn:ANd9GcTNGQ8QB1ohN8TVrLibdmKROpdOKflS1MJMYCg_bQxoBQPw3R5vqw"/>
          <p:cNvPicPr>
            <a:picLocks noChangeAspect="1" noChangeArrowheads="1"/>
          </p:cNvPicPr>
          <p:nvPr/>
        </p:nvPicPr>
        <p:blipFill>
          <a:blip r:embed="rId6" cstate="print"/>
          <a:srcRect/>
          <a:stretch>
            <a:fillRect/>
          </a:stretch>
        </p:blipFill>
        <p:spPr bwMode="auto">
          <a:xfrm>
            <a:off x="533400" y="1447800"/>
            <a:ext cx="1143000" cy="539353"/>
          </a:xfrm>
          <a:prstGeom prst="rect">
            <a:avLst/>
          </a:prstGeom>
          <a:noFill/>
        </p:spPr>
      </p:pic>
      <p:pic>
        <p:nvPicPr>
          <p:cNvPr id="7" name="Picture 2" descr="http://branding.njit.edu/branding/image/logos/njit_rgb_139x75.gif"/>
          <p:cNvPicPr>
            <a:picLocks noChangeAspect="1" noChangeArrowheads="1"/>
          </p:cNvPicPr>
          <p:nvPr/>
        </p:nvPicPr>
        <p:blipFill>
          <a:blip r:embed="rId7" cstate="print"/>
          <a:srcRect/>
          <a:stretch>
            <a:fillRect/>
          </a:stretch>
        </p:blipFill>
        <p:spPr bwMode="auto">
          <a:xfrm>
            <a:off x="381000" y="5943600"/>
            <a:ext cx="1323975" cy="714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10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fade">
                                      <p:cBhvr>
                                        <p:cTn id="17" dur="1000"/>
                                        <p:tgtEl>
                                          <p:spTgt spid="10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4"/>
                                        </p:tgtEl>
                                        <p:attrNameLst>
                                          <p:attrName>style.visibility</p:attrName>
                                        </p:attrNameLst>
                                      </p:cBhvr>
                                      <p:to>
                                        <p:strVal val="visible"/>
                                      </p:to>
                                    </p:set>
                                    <p:animEffect transition="in" filter="fade">
                                      <p:cBhvr>
                                        <p:cTn id="22" dur="1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52400" y="0"/>
            <a:ext cx="7924800" cy="5909310"/>
          </a:xfrm>
          <a:prstGeom prst="rect">
            <a:avLst/>
          </a:prstGeom>
        </p:spPr>
        <p:txBody>
          <a:bodyPr wrap="square">
            <a:spAutoFit/>
          </a:bodyPr>
          <a:lstStyle/>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pPr algn="ctr"/>
            <a:r>
              <a:rPr lang="en-US" b="1" dirty="0" smtClean="0">
                <a:solidFill>
                  <a:srgbClr val="0000FF"/>
                </a:solidFill>
                <a:latin typeface="Times New Roman" pitchFamily="18" charset="0"/>
                <a:cs typeface="Times New Roman" pitchFamily="18" charset="0"/>
              </a:rPr>
              <a:t>NRC </a:t>
            </a:r>
            <a:r>
              <a:rPr lang="en-US" b="1" dirty="0" smtClean="0">
                <a:latin typeface="Times New Roman" pitchFamily="18" charset="0"/>
                <a:cs typeface="Times New Roman" pitchFamily="18" charset="0"/>
              </a:rPr>
              <a:t>Committee for </a:t>
            </a:r>
            <a:r>
              <a:rPr lang="en-US" b="1" u="sng" dirty="0" smtClean="0">
                <a:solidFill>
                  <a:srgbClr val="0000FF"/>
                </a:solidFill>
                <a:latin typeface="Times New Roman" pitchFamily="18" charset="0"/>
                <a:cs typeface="Times New Roman" pitchFamily="18" charset="0"/>
              </a:rPr>
              <a:t>U.S. ARMY CORPS OF ENGINEERS</a:t>
            </a:r>
            <a:r>
              <a:rPr lang="en-US" b="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Reducing Coastal Risks from Climate Change Impacts</a:t>
            </a:r>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1.    What </a:t>
            </a:r>
            <a:r>
              <a:rPr lang="en-US" b="1" dirty="0" smtClean="0">
                <a:solidFill>
                  <a:srgbClr val="0000FF"/>
                </a:solidFill>
                <a:latin typeface="Times New Roman" pitchFamily="18" charset="0"/>
                <a:cs typeface="Times New Roman" pitchFamily="18" charset="0"/>
              </a:rPr>
              <a:t>RISK-REDUCTION STRATEGIES </a:t>
            </a:r>
            <a:r>
              <a:rPr lang="en-US" b="1" dirty="0" smtClean="0">
                <a:latin typeface="Times New Roman" pitchFamily="18" charset="0"/>
                <a:cs typeface="Times New Roman" pitchFamily="18" charset="0"/>
              </a:rPr>
              <a:t>and </a:t>
            </a:r>
            <a:r>
              <a:rPr lang="en-US" b="1" dirty="0" smtClean="0">
                <a:solidFill>
                  <a:srgbClr val="0000FF"/>
                </a:solidFill>
                <a:latin typeface="Times New Roman" pitchFamily="18" charset="0"/>
                <a:cs typeface="Times New Roman" pitchFamily="18" charset="0"/>
              </a:rPr>
              <a:t>DESIGN STANDARDS</a:t>
            </a:r>
          </a:p>
          <a:p>
            <a:r>
              <a:rPr lang="en-US" b="1" dirty="0" smtClean="0">
                <a:solidFill>
                  <a:srgbClr val="0000FF"/>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have been Used?  </a:t>
            </a:r>
          </a:p>
          <a:p>
            <a:pPr marL="342900" indent="-342900">
              <a:buAutoNum type="arabicPeriod" startAt="2"/>
            </a:pPr>
            <a:r>
              <a:rPr lang="en-US" b="1" dirty="0" smtClean="0">
                <a:latin typeface="Times New Roman" pitchFamily="18" charset="0"/>
                <a:cs typeface="Times New Roman" pitchFamily="18" charset="0"/>
              </a:rPr>
              <a:t> Have they </a:t>
            </a:r>
            <a:r>
              <a:rPr lang="en-US" b="1" dirty="0" smtClean="0">
                <a:solidFill>
                  <a:srgbClr val="0000FF"/>
                </a:solidFill>
                <a:latin typeface="Times New Roman" pitchFamily="18" charset="0"/>
                <a:cs typeface="Times New Roman" pitchFamily="18" charset="0"/>
              </a:rPr>
              <a:t>PROVEN EFFECTIVE </a:t>
            </a:r>
            <a:r>
              <a:rPr lang="en-US" b="1" dirty="0" smtClean="0">
                <a:latin typeface="Times New Roman" pitchFamily="18" charset="0"/>
                <a:cs typeface="Times New Roman" pitchFamily="18" charset="0"/>
              </a:rPr>
              <a:t>in </a:t>
            </a:r>
            <a:r>
              <a:rPr lang="en-US" b="1" dirty="0" smtClean="0">
                <a:solidFill>
                  <a:srgbClr val="0000FF"/>
                </a:solidFill>
                <a:latin typeface="Times New Roman" pitchFamily="18" charset="0"/>
                <a:cs typeface="Times New Roman" pitchFamily="18" charset="0"/>
              </a:rPr>
              <a:t>ECONOMIC, HUMAN</a:t>
            </a:r>
          </a:p>
          <a:p>
            <a:pPr marL="342900" indent="-342900"/>
            <a:r>
              <a:rPr lang="en-US" b="1" dirty="0" smtClean="0">
                <a:solidFill>
                  <a:srgbClr val="0000FF"/>
                </a:solidFill>
                <a:latin typeface="Times New Roman" pitchFamily="18" charset="0"/>
                <a:cs typeface="Times New Roman" pitchFamily="18" charset="0"/>
              </a:rPr>
              <a:t>       SAFETY, </a:t>
            </a:r>
            <a:r>
              <a:rPr lang="en-US" b="1" dirty="0" smtClean="0">
                <a:latin typeface="Times New Roman" pitchFamily="18" charset="0"/>
                <a:cs typeface="Times New Roman" pitchFamily="18" charset="0"/>
              </a:rPr>
              <a:t>and </a:t>
            </a:r>
            <a:r>
              <a:rPr lang="en-US" b="1" i="1" dirty="0" smtClean="0">
                <a:solidFill>
                  <a:srgbClr val="FF0000"/>
                </a:solidFill>
                <a:latin typeface="Times New Roman" pitchFamily="18" charset="0"/>
                <a:cs typeface="Times New Roman" pitchFamily="18" charset="0"/>
              </a:rPr>
              <a:t>ENVIRONMENTAL TERMS</a:t>
            </a:r>
            <a:r>
              <a:rPr lang="en-US" b="1" dirty="0" smtClean="0">
                <a:latin typeface="Times New Roman" pitchFamily="18" charset="0"/>
                <a:cs typeface="Times New Roman" pitchFamily="18" charset="0"/>
              </a:rPr>
              <a:t>?</a:t>
            </a:r>
            <a:r>
              <a:rPr lang="en-US" b="1" dirty="0" smtClean="0">
                <a:solidFill>
                  <a:srgbClr val="FF0000"/>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 </a:t>
            </a:r>
          </a:p>
          <a:p>
            <a:r>
              <a:rPr lang="en-US" b="1" dirty="0" smtClean="0">
                <a:latin typeface="Times New Roman" pitchFamily="18" charset="0"/>
                <a:cs typeface="Times New Roman" pitchFamily="18" charset="0"/>
              </a:rPr>
              <a:t>3.    What are </a:t>
            </a:r>
            <a:r>
              <a:rPr lang="en-US" b="1" dirty="0" smtClean="0">
                <a:solidFill>
                  <a:srgbClr val="0000FF"/>
                </a:solidFill>
                <a:latin typeface="Times New Roman" pitchFamily="18" charset="0"/>
                <a:cs typeface="Times New Roman" pitchFamily="18" charset="0"/>
              </a:rPr>
              <a:t>IMPLICATIONS OF EXPANDING THE EXTENT AND</a:t>
            </a:r>
          </a:p>
          <a:p>
            <a:r>
              <a:rPr lang="en-US" b="1" dirty="0" smtClean="0">
                <a:solidFill>
                  <a:srgbClr val="0000FF"/>
                </a:solidFill>
                <a:latin typeface="Times New Roman" pitchFamily="18" charset="0"/>
                <a:cs typeface="Times New Roman" pitchFamily="18" charset="0"/>
              </a:rPr>
              <a:t>        LEVEL OF COASTAL STORM PROTECTION</a:t>
            </a:r>
            <a:r>
              <a:rPr lang="en-US" b="1" dirty="0" smtClean="0">
                <a:latin typeface="Times New Roman" pitchFamily="18" charset="0"/>
                <a:cs typeface="Times New Roman" pitchFamily="18" charset="0"/>
              </a:rPr>
              <a:t>; e.g., Operations and</a:t>
            </a:r>
          </a:p>
          <a:p>
            <a:r>
              <a:rPr lang="en-US" b="1" dirty="0" smtClean="0">
                <a:latin typeface="Times New Roman" pitchFamily="18" charset="0"/>
                <a:cs typeface="Times New Roman" pitchFamily="18" charset="0"/>
              </a:rPr>
              <a:t>        Maintenance Costs, Sediment Availability and Dynamics?</a:t>
            </a:r>
          </a:p>
          <a:p>
            <a:r>
              <a:rPr lang="en-US" b="1" dirty="0" smtClean="0">
                <a:latin typeface="Times New Roman" pitchFamily="18" charset="0"/>
                <a:cs typeface="Times New Roman" pitchFamily="18" charset="0"/>
              </a:rPr>
              <a:t>4     How do </a:t>
            </a:r>
            <a:r>
              <a:rPr lang="en-US" b="1" i="1" dirty="0" smtClean="0">
                <a:solidFill>
                  <a:srgbClr val="FF0000"/>
                </a:solidFill>
                <a:latin typeface="Times New Roman" pitchFamily="18" charset="0"/>
                <a:cs typeface="Times New Roman" pitchFamily="18" charset="0"/>
              </a:rPr>
              <a:t>RISK-RELATED</a:t>
            </a:r>
            <a:r>
              <a:rPr lang="en-US" b="1" dirty="0" smtClean="0">
                <a:solidFill>
                  <a:srgbClr val="0000FF"/>
                </a:solidFill>
                <a:latin typeface="Times New Roman" pitchFamily="18" charset="0"/>
                <a:cs typeface="Times New Roman" pitchFamily="18" charset="0"/>
              </a:rPr>
              <a:t> PRINCIPLES</a:t>
            </a:r>
            <a:r>
              <a:rPr lang="en-US" b="1" dirty="0" smtClean="0">
                <a:latin typeface="Times New Roman" pitchFamily="18" charset="0"/>
                <a:cs typeface="Times New Roman" pitchFamily="18" charset="0"/>
              </a:rPr>
              <a:t> Contribute to Design</a:t>
            </a:r>
          </a:p>
          <a:p>
            <a:r>
              <a:rPr lang="en-US" b="1" dirty="0" smtClean="0">
                <a:latin typeface="Times New Roman" pitchFamily="18" charset="0"/>
                <a:cs typeface="Times New Roman" pitchFamily="18" charset="0"/>
              </a:rPr>
              <a:t>       Standards for Coastal Risk Reduction?  </a:t>
            </a:r>
          </a:p>
          <a:p>
            <a:pPr marL="342900" indent="-342900">
              <a:buAutoNum type="arabicPeriod" startAt="5"/>
            </a:pPr>
            <a:r>
              <a:rPr lang="en-US" b="1" dirty="0" smtClean="0">
                <a:latin typeface="Times New Roman" pitchFamily="18" charset="0"/>
                <a:cs typeface="Times New Roman" pitchFamily="18" charset="0"/>
              </a:rPr>
              <a:t> Do these Principles Improve the </a:t>
            </a:r>
            <a:r>
              <a:rPr lang="en-US" b="1" dirty="0" smtClean="0">
                <a:solidFill>
                  <a:srgbClr val="0000FF"/>
                </a:solidFill>
                <a:latin typeface="Times New Roman" pitchFamily="18" charset="0"/>
                <a:cs typeface="Times New Roman" pitchFamily="18" charset="0"/>
              </a:rPr>
              <a:t>ABILITY OF COASTAL</a:t>
            </a:r>
          </a:p>
          <a:p>
            <a:pPr marL="342900" indent="-342900"/>
            <a:r>
              <a:rPr lang="en-US" b="1" dirty="0" smtClean="0">
                <a:solidFill>
                  <a:srgbClr val="0000FF"/>
                </a:solidFill>
                <a:latin typeface="Times New Roman" pitchFamily="18" charset="0"/>
                <a:cs typeface="Times New Roman" pitchFamily="18" charset="0"/>
              </a:rPr>
              <a:t>       COMMUNITIES TO PREPARE</a:t>
            </a:r>
            <a:r>
              <a:rPr lang="en-US" b="1" dirty="0" smtClean="0">
                <a:latin typeface="Times New Roman" pitchFamily="18" charset="0"/>
                <a:cs typeface="Times New Roman" pitchFamily="18" charset="0"/>
              </a:rPr>
              <a:t> for Coastal Storms and Sea Level Rise?</a:t>
            </a:r>
          </a:p>
          <a:p>
            <a:r>
              <a:rPr lang="en-US" b="1" dirty="0" smtClean="0">
                <a:latin typeface="Times New Roman" pitchFamily="18" charset="0"/>
                <a:cs typeface="Times New Roman" pitchFamily="18" charset="0"/>
              </a:rPr>
              <a:t>6.    How might these Principles be used to </a:t>
            </a:r>
            <a:r>
              <a:rPr lang="en-US" b="1" dirty="0" smtClean="0">
                <a:solidFill>
                  <a:srgbClr val="0000FF"/>
                </a:solidFill>
                <a:latin typeface="Times New Roman" pitchFamily="18" charset="0"/>
                <a:cs typeface="Times New Roman" pitchFamily="18" charset="0"/>
              </a:rPr>
              <a:t>GUIDE INVESTMENTS </a:t>
            </a:r>
            <a:r>
              <a:rPr lang="en-US" b="1" dirty="0" smtClean="0">
                <a:latin typeface="Times New Roman" pitchFamily="18" charset="0"/>
                <a:cs typeface="Times New Roman" pitchFamily="18" charset="0"/>
              </a:rPr>
              <a:t>in U.S.</a:t>
            </a:r>
          </a:p>
          <a:p>
            <a:r>
              <a:rPr lang="en-US" b="1" dirty="0" smtClean="0">
                <a:latin typeface="Times New Roman" pitchFamily="18" charset="0"/>
                <a:cs typeface="Times New Roman" pitchFamily="18" charset="0"/>
              </a:rPr>
              <a:t>       Coastal Risk Reduction?  </a:t>
            </a:r>
          </a:p>
          <a:p>
            <a:r>
              <a:rPr lang="en-US" b="1" dirty="0" smtClean="0">
                <a:latin typeface="Times New Roman" pitchFamily="18" charset="0"/>
                <a:cs typeface="Times New Roman" pitchFamily="18" charset="0"/>
              </a:rPr>
              <a:t> </a:t>
            </a:r>
          </a:p>
          <a:p>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pic>
        <p:nvPicPr>
          <p:cNvPr id="3" name="Picture 2" descr="http://branding.njit.edu/branding/image/logos/njit_rgb_139x75.gif"/>
          <p:cNvPicPr>
            <a:picLocks noChangeAspect="1" noChangeArrowheads="1"/>
          </p:cNvPicPr>
          <p:nvPr/>
        </p:nvPicPr>
        <p:blipFill>
          <a:blip r:embed="rId3" cstate="print"/>
          <a:srcRect/>
          <a:stretch>
            <a:fillRect/>
          </a:stretch>
        </p:blipFill>
        <p:spPr bwMode="auto">
          <a:xfrm>
            <a:off x="381000" y="5943600"/>
            <a:ext cx="1323975" cy="714375"/>
          </a:xfrm>
          <a:prstGeom prst="rect">
            <a:avLst/>
          </a:prstGeom>
          <a:noFill/>
        </p:spPr>
      </p:pic>
      <p:sp>
        <p:nvSpPr>
          <p:cNvPr id="4" name="TextBox 3"/>
          <p:cNvSpPr txBox="1"/>
          <p:nvPr/>
        </p:nvSpPr>
        <p:spPr>
          <a:xfrm>
            <a:off x="381000" y="1676400"/>
            <a:ext cx="7239000" cy="2585323"/>
          </a:xfrm>
          <a:prstGeom prst="rect">
            <a:avLst/>
          </a:prstGeom>
          <a:solidFill>
            <a:srgbClr val="2BE2F5"/>
          </a:solidFill>
          <a:ln>
            <a:solidFill>
              <a:schemeClr val="tx1"/>
            </a:solidFill>
          </a:ln>
        </p:spPr>
        <p:txBody>
          <a:bodyPr wrap="square" rtlCol="0">
            <a:spAutoFit/>
          </a:bodyPr>
          <a:lstStyle/>
          <a:p>
            <a:pPr algn="just"/>
            <a:r>
              <a:rPr lang="en-US" b="1" u="sng" dirty="0" smtClean="0">
                <a:latin typeface="Times New Roman" pitchFamily="18" charset="0"/>
                <a:cs typeface="Times New Roman" pitchFamily="18" charset="0"/>
              </a:rPr>
              <a:t>Risk Assessment </a:t>
            </a:r>
            <a:r>
              <a:rPr lang="en-US" b="1" dirty="0" smtClean="0">
                <a:latin typeface="Times New Roman" pitchFamily="18" charset="0"/>
                <a:cs typeface="Times New Roman" pitchFamily="18" charset="0"/>
              </a:rPr>
              <a:t>- Addresses the Likelihood and Magnitude of an Environmental Effects Event, Based on </a:t>
            </a:r>
            <a:r>
              <a:rPr lang="en-US" b="1" u="sng" dirty="0" smtClean="0">
                <a:solidFill>
                  <a:srgbClr val="FF0000"/>
                </a:solidFill>
                <a:latin typeface="Times New Roman" pitchFamily="18" charset="0"/>
                <a:cs typeface="Times New Roman" pitchFamily="18" charset="0"/>
              </a:rPr>
              <a:t>Vulnerabilities within the Boundaries of the Ecosystem</a:t>
            </a:r>
            <a:r>
              <a:rPr lang="en-US" b="1" dirty="0" smtClean="0">
                <a:latin typeface="Times New Roman" pitchFamily="18" charset="0"/>
                <a:cs typeface="Times New Roman" pitchFamily="18" charset="0"/>
              </a:rPr>
              <a:t> and the </a:t>
            </a:r>
            <a:r>
              <a:rPr lang="en-US" b="1" u="sng" dirty="0" smtClean="0">
                <a:solidFill>
                  <a:srgbClr val="FF0000"/>
                </a:solidFill>
                <a:latin typeface="Times New Roman" pitchFamily="18" charset="0"/>
                <a:cs typeface="Times New Roman" pitchFamily="18" charset="0"/>
              </a:rPr>
              <a:t>Zone of Influence </a:t>
            </a:r>
            <a:r>
              <a:rPr lang="en-US" b="1" dirty="0" smtClean="0">
                <a:latin typeface="Times New Roman" pitchFamily="18" charset="0"/>
                <a:cs typeface="Times New Roman" pitchFamily="18" charset="0"/>
              </a:rPr>
              <a:t>of the Drivers. </a:t>
            </a:r>
          </a:p>
          <a:p>
            <a:pPr algn="just"/>
            <a:endParaRPr lang="en-US" b="1"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Also Identifies the </a:t>
            </a:r>
            <a:r>
              <a:rPr lang="en-US" b="1" u="sng" dirty="0" smtClean="0">
                <a:solidFill>
                  <a:srgbClr val="FF0000"/>
                </a:solidFill>
                <a:latin typeface="Times New Roman" pitchFamily="18" charset="0"/>
                <a:cs typeface="Times New Roman" pitchFamily="18" charset="0"/>
              </a:rPr>
              <a:t>Consequences of not Taking Appropriate Management Action </a:t>
            </a:r>
            <a:r>
              <a:rPr lang="en-US" b="1" dirty="0" smtClean="0">
                <a:latin typeface="Times New Roman" pitchFamily="18" charset="0"/>
                <a:cs typeface="Times New Roman" pitchFamily="18" charset="0"/>
              </a:rPr>
              <a:t>to Avoid the </a:t>
            </a:r>
            <a:r>
              <a:rPr lang="en-US" b="1" u="sng" dirty="0" smtClean="0">
                <a:solidFill>
                  <a:srgbClr val="FF0000"/>
                </a:solidFill>
                <a:latin typeface="Times New Roman" pitchFamily="18" charset="0"/>
                <a:cs typeface="Times New Roman" pitchFamily="18" charset="0"/>
              </a:rPr>
              <a:t>Effects in Terms of Ecological, Social, Cultural, and Economic Impacts </a:t>
            </a:r>
            <a:r>
              <a:rPr lang="en-US" b="1" dirty="0" smtClean="0">
                <a:latin typeface="Times New Roman" pitchFamily="18" charset="0"/>
                <a:cs typeface="Times New Roman" pitchFamily="18" charset="0"/>
              </a:rPr>
              <a:t>as well as Institutional Policy and Governance Repercussions.</a:t>
            </a:r>
          </a:p>
          <a:p>
            <a:pPr algn="just"/>
            <a:r>
              <a:rPr lang="en-US" b="1" dirty="0" smtClean="0">
                <a:latin typeface="Times New Roman" pitchFamily="18" charset="0"/>
                <a:cs typeface="Times New Roman" pitchFamily="18" charset="0"/>
              </a:rPr>
              <a:t>                                                                                        Cormier et al. 2013</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1000"/>
                                        <p:tgtEl>
                                          <p:spTgt spid="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1000"/>
                                        <p:tgtEl>
                                          <p:spTgt spid="2">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Effect transition="in" filter="fade">
                                      <p:cBhvr>
                                        <p:cTn id="15" dur="1000"/>
                                        <p:tgtEl>
                                          <p:spTgt spid="2">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9" end="9"/>
                                            </p:txEl>
                                          </p:spTgt>
                                        </p:tgtEl>
                                        <p:attrNameLst>
                                          <p:attrName>style.visibility</p:attrName>
                                        </p:attrNameLst>
                                      </p:cBhvr>
                                      <p:to>
                                        <p:strVal val="visible"/>
                                      </p:to>
                                    </p:set>
                                    <p:animEffect transition="in" filter="fade">
                                      <p:cBhvr>
                                        <p:cTn id="18" dur="1000"/>
                                        <p:tgtEl>
                                          <p:spTgt spid="2">
                                            <p:txEl>
                                              <p:pRg st="9" end="9"/>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animEffect transition="in" filter="fade">
                                      <p:cBhvr>
                                        <p:cTn id="23" dur="1000"/>
                                        <p:tgtEl>
                                          <p:spTgt spid="2">
                                            <p:txEl>
                                              <p:pRg st="10" end="1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11" end="11"/>
                                            </p:txEl>
                                          </p:spTgt>
                                        </p:tgtEl>
                                        <p:attrNameLst>
                                          <p:attrName>style.visibility</p:attrName>
                                        </p:attrNameLst>
                                      </p:cBhvr>
                                      <p:to>
                                        <p:strVal val="visible"/>
                                      </p:to>
                                    </p:set>
                                    <p:animEffect transition="in" filter="fade">
                                      <p:cBhvr>
                                        <p:cTn id="26" dur="1000"/>
                                        <p:tgtEl>
                                          <p:spTgt spid="2">
                                            <p:txEl>
                                              <p:pRg st="11" end="1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animEffect transition="in" filter="fade">
                                      <p:cBhvr>
                                        <p:cTn id="29" dur="1000"/>
                                        <p:tgtEl>
                                          <p:spTgt spid="2">
                                            <p:txEl>
                                              <p:pRg st="12" end="1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13" end="13"/>
                                            </p:txEl>
                                          </p:spTgt>
                                        </p:tgtEl>
                                        <p:attrNameLst>
                                          <p:attrName>style.visibility</p:attrName>
                                        </p:attrNameLst>
                                      </p:cBhvr>
                                      <p:to>
                                        <p:strVal val="visible"/>
                                      </p:to>
                                    </p:set>
                                    <p:animEffect transition="in" filter="fade">
                                      <p:cBhvr>
                                        <p:cTn id="34" dur="1000"/>
                                        <p:tgtEl>
                                          <p:spTgt spid="2">
                                            <p:txEl>
                                              <p:pRg st="13" end="1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14" end="14"/>
                                            </p:txEl>
                                          </p:spTgt>
                                        </p:tgtEl>
                                        <p:attrNameLst>
                                          <p:attrName>style.visibility</p:attrName>
                                        </p:attrNameLst>
                                      </p:cBhvr>
                                      <p:to>
                                        <p:strVal val="visible"/>
                                      </p:to>
                                    </p:set>
                                    <p:animEffect transition="in" filter="fade">
                                      <p:cBhvr>
                                        <p:cTn id="37" dur="1000"/>
                                        <p:tgtEl>
                                          <p:spTgt spid="2">
                                            <p:txEl>
                                              <p:pRg st="14" end="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1000" fill="hold"/>
                                        <p:tgtEl>
                                          <p:spTgt spid="4"/>
                                        </p:tgtEl>
                                        <p:attrNameLst>
                                          <p:attrName>ppt_x</p:attrName>
                                        </p:attrNameLst>
                                      </p:cBhvr>
                                      <p:tavLst>
                                        <p:tav tm="0">
                                          <p:val>
                                            <p:strVal val="#ppt_x"/>
                                          </p:val>
                                        </p:tav>
                                        <p:tav tm="100000">
                                          <p:val>
                                            <p:strVal val="#ppt_x"/>
                                          </p:val>
                                        </p:tav>
                                      </p:tavLst>
                                    </p:anim>
                                    <p:anim calcmode="lin" valueType="num">
                                      <p:cBhvr additive="base">
                                        <p:cTn id="4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additive="base">
                                        <p:cTn id="47" dur="1000"/>
                                        <p:tgtEl>
                                          <p:spTgt spid="4"/>
                                        </p:tgtEl>
                                        <p:attrNameLst>
                                          <p:attrName>ppt_x</p:attrName>
                                        </p:attrNameLst>
                                      </p:cBhvr>
                                      <p:tavLst>
                                        <p:tav tm="0">
                                          <p:val>
                                            <p:strVal val="ppt_x"/>
                                          </p:val>
                                        </p:tav>
                                        <p:tav tm="100000">
                                          <p:val>
                                            <p:strVal val="ppt_x"/>
                                          </p:val>
                                        </p:tav>
                                      </p:tavLst>
                                    </p:anim>
                                    <p:anim calcmode="lin" valueType="num">
                                      <p:cBhvr additive="base">
                                        <p:cTn id="48" dur="1000"/>
                                        <p:tgtEl>
                                          <p:spTgt spid="4"/>
                                        </p:tgtEl>
                                        <p:attrNameLst>
                                          <p:attrName>ppt_y</p:attrName>
                                        </p:attrNameLst>
                                      </p:cBhvr>
                                      <p:tavLst>
                                        <p:tav tm="0">
                                          <p:val>
                                            <p:strVal val="ppt_y"/>
                                          </p:val>
                                        </p:tav>
                                        <p:tav tm="100000">
                                          <p:val>
                                            <p:strVal val="1+ppt_h/2"/>
                                          </p:val>
                                        </p:tav>
                                      </p:tavLst>
                                    </p:anim>
                                    <p:set>
                                      <p:cBhvr>
                                        <p:cTn id="49" dur="1" fill="hold">
                                          <p:stCondLst>
                                            <p:cond delay="999"/>
                                          </p:stCondLst>
                                        </p:cTn>
                                        <p:tgtEl>
                                          <p:spTgt spid="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
                                            <p:txEl>
                                              <p:pRg st="15" end="15"/>
                                            </p:txEl>
                                          </p:spTgt>
                                        </p:tgtEl>
                                        <p:attrNameLst>
                                          <p:attrName>style.visibility</p:attrName>
                                        </p:attrNameLst>
                                      </p:cBhvr>
                                      <p:to>
                                        <p:strVal val="visible"/>
                                      </p:to>
                                    </p:set>
                                    <p:animEffect transition="in" filter="fade">
                                      <p:cBhvr>
                                        <p:cTn id="54" dur="1000"/>
                                        <p:tgtEl>
                                          <p:spTgt spid="2">
                                            <p:txEl>
                                              <p:pRg st="15" end="15"/>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2">
                                            <p:txEl>
                                              <p:pRg st="16" end="16"/>
                                            </p:txEl>
                                          </p:spTgt>
                                        </p:tgtEl>
                                        <p:attrNameLst>
                                          <p:attrName>style.visibility</p:attrName>
                                        </p:attrNameLst>
                                      </p:cBhvr>
                                      <p:to>
                                        <p:strVal val="visible"/>
                                      </p:to>
                                    </p:set>
                                    <p:animEffect transition="in" filter="fade">
                                      <p:cBhvr>
                                        <p:cTn id="57" dur="1000"/>
                                        <p:tgtEl>
                                          <p:spTgt spid="2">
                                            <p:txEl>
                                              <p:pRg st="16" end="1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7" end="17"/>
                                            </p:txEl>
                                          </p:spTgt>
                                        </p:tgtEl>
                                        <p:attrNameLst>
                                          <p:attrName>style.visibility</p:attrName>
                                        </p:attrNameLst>
                                      </p:cBhvr>
                                      <p:to>
                                        <p:strVal val="visible"/>
                                      </p:to>
                                    </p:set>
                                    <p:animEffect transition="in" filter="fade">
                                      <p:cBhvr>
                                        <p:cTn id="62" dur="1000"/>
                                        <p:tgtEl>
                                          <p:spTgt spid="2">
                                            <p:txEl>
                                              <p:pRg st="17" end="17"/>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2">
                                            <p:txEl>
                                              <p:pRg st="18" end="18"/>
                                            </p:txEl>
                                          </p:spTgt>
                                        </p:tgtEl>
                                        <p:attrNameLst>
                                          <p:attrName>style.visibility</p:attrName>
                                        </p:attrNameLst>
                                      </p:cBhvr>
                                      <p:to>
                                        <p:strVal val="visible"/>
                                      </p:to>
                                    </p:set>
                                    <p:animEffect transition="in" filter="fade">
                                      <p:cBhvr>
                                        <p:cTn id="65" dur="10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838200" y="838200"/>
          <a:ext cx="7086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02" name="Picture 2" descr="Balance with Empty Pans"/>
          <p:cNvPicPr>
            <a:picLocks noChangeAspect="1" noChangeArrowheads="1"/>
          </p:cNvPicPr>
          <p:nvPr/>
        </p:nvPicPr>
        <p:blipFill>
          <a:blip r:embed="rId7" cstate="print"/>
          <a:srcRect/>
          <a:stretch>
            <a:fillRect/>
          </a:stretch>
        </p:blipFill>
        <p:spPr bwMode="auto">
          <a:xfrm>
            <a:off x="3482679" y="3886200"/>
            <a:ext cx="1875693" cy="1447800"/>
          </a:xfrm>
          <a:prstGeom prst="ellipse">
            <a:avLst/>
          </a:prstGeom>
          <a:noFill/>
          <a:ln>
            <a:noFill/>
          </a:ln>
        </p:spPr>
      </p:pic>
      <p:sp>
        <p:nvSpPr>
          <p:cNvPr id="7" name="TextBox 6"/>
          <p:cNvSpPr txBox="1"/>
          <p:nvPr/>
        </p:nvSpPr>
        <p:spPr>
          <a:xfrm>
            <a:off x="3352800" y="4191000"/>
            <a:ext cx="2209800" cy="338554"/>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  </a:t>
            </a:r>
            <a:r>
              <a:rPr lang="en-US" sz="1600" b="1" dirty="0" smtClean="0">
                <a:effectLst>
                  <a:outerShdw blurRad="50800" dist="38100" dir="10800000" algn="r" rotWithShape="0">
                    <a:prstClr val="black">
                      <a:alpha val="40000"/>
                    </a:prstClr>
                  </a:outerShdw>
                </a:effectLst>
                <a:latin typeface="Times New Roman" pitchFamily="18" charset="0"/>
                <a:cs typeface="Times New Roman" pitchFamily="18" charset="0"/>
              </a:rPr>
              <a:t>Ecology </a:t>
            </a:r>
            <a:r>
              <a:rPr lang="en-US" sz="1600" dirty="0" smtClean="0">
                <a:latin typeface="Times New Roman" pitchFamily="18" charset="0"/>
                <a:cs typeface="Times New Roman" pitchFamily="18" charset="0"/>
              </a:rPr>
              <a:t>     </a:t>
            </a:r>
            <a:r>
              <a:rPr lang="en-US" sz="1600" b="1" dirty="0" smtClean="0">
                <a:effectLst>
                  <a:outerShdw blurRad="50800" dist="38100" dir="10800000" algn="r" rotWithShape="0">
                    <a:prstClr val="black">
                      <a:alpha val="40000"/>
                    </a:prstClr>
                  </a:outerShdw>
                </a:effectLst>
                <a:latin typeface="Times New Roman" pitchFamily="18" charset="0"/>
                <a:cs typeface="Times New Roman" pitchFamily="18" charset="0"/>
              </a:rPr>
              <a:t>Economy</a:t>
            </a:r>
            <a:endParaRPr lang="en-US" sz="1600" b="1" dirty="0">
              <a:effectLst>
                <a:outerShdw blurRad="50800" dist="38100" dir="10800000" algn="r" rotWithShape="0">
                  <a:prstClr val="black">
                    <a:alpha val="40000"/>
                  </a:prst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4200" y="838200"/>
            <a:ext cx="5486400" cy="3416320"/>
          </a:xfrm>
          <a:prstGeom prst="rect">
            <a:avLst/>
          </a:prstGeom>
        </p:spPr>
        <p:txBody>
          <a:bodyPr wrap="square">
            <a:spAutoFit/>
          </a:bodyPr>
          <a:lstStyle/>
          <a:p>
            <a:pPr algn="just"/>
            <a:r>
              <a:rPr lang="en-US" sz="2400" b="1" i="1" dirty="0" smtClean="0">
                <a:solidFill>
                  <a:srgbClr val="FFFF00"/>
                </a:solidFill>
                <a:latin typeface="Times New Roman" pitchFamily="18" charset="0"/>
                <a:cs typeface="Times New Roman" pitchFamily="18" charset="0"/>
              </a:rPr>
              <a:t>“It is an Open Question whether Ecosystem Management will become a Passing Fad, an Expansion of Rigid Bureaucratic Procedures, or a Sustaining Foundation for Learning to Deal with Interactions between People, Nature, and Economic Activities.”</a:t>
            </a:r>
          </a:p>
          <a:p>
            <a:pPr algn="just"/>
            <a:r>
              <a:rPr lang="en-US" sz="2400" b="1" i="1" dirty="0" smtClean="0">
                <a:solidFill>
                  <a:srgbClr val="FFFF00"/>
                </a:solidFill>
                <a:latin typeface="Times New Roman" pitchFamily="18" charset="0"/>
                <a:cs typeface="Times New Roman" pitchFamily="18" charset="0"/>
              </a:rPr>
              <a:t>  </a:t>
            </a:r>
          </a:p>
          <a:p>
            <a:pPr algn="just"/>
            <a:r>
              <a:rPr lang="en-US" sz="2400" b="1" i="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Holling</a:t>
            </a:r>
            <a:r>
              <a:rPr lang="en-US" sz="2400" b="1" dirty="0" smtClean="0">
                <a:solidFill>
                  <a:srgbClr val="FFFF00"/>
                </a:solidFill>
                <a:latin typeface="Times New Roman" pitchFamily="18" charset="0"/>
                <a:cs typeface="Times New Roman" pitchFamily="18" charset="0"/>
              </a:rPr>
              <a:t> and </a:t>
            </a:r>
            <a:r>
              <a:rPr lang="en-US" sz="2400" b="1" dirty="0" err="1" smtClean="0">
                <a:solidFill>
                  <a:srgbClr val="FFFF00"/>
                </a:solidFill>
                <a:latin typeface="Times New Roman" pitchFamily="18" charset="0"/>
                <a:cs typeface="Times New Roman" pitchFamily="18" charset="0"/>
              </a:rPr>
              <a:t>Meffe</a:t>
            </a:r>
            <a:r>
              <a:rPr lang="en-US" sz="2400" b="1" dirty="0" smtClean="0">
                <a:solidFill>
                  <a:srgbClr val="FFFF00"/>
                </a:solidFill>
                <a:latin typeface="Times New Roman" pitchFamily="18" charset="0"/>
                <a:cs typeface="Times New Roman" pitchFamily="18" charset="0"/>
              </a:rPr>
              <a:t> (1996)</a:t>
            </a:r>
            <a:endParaRPr lang="en-US" sz="2400" b="1" dirty="0">
              <a:solidFill>
                <a:srgbClr val="FFFF00"/>
              </a:solidFill>
              <a:latin typeface="Times New Roman" pitchFamily="18" charset="0"/>
              <a:cs typeface="Times New Roman" pitchFamily="18" charset="0"/>
            </a:endParaRPr>
          </a:p>
        </p:txBody>
      </p:sp>
      <p:pic>
        <p:nvPicPr>
          <p:cNvPr id="5" name="Picture 6" descr="http://weatherbum.com/wxlinks/noaa-image.jpg"/>
          <p:cNvPicPr>
            <a:picLocks noChangeAspect="1" noChangeArrowheads="1"/>
          </p:cNvPicPr>
          <p:nvPr/>
        </p:nvPicPr>
        <p:blipFill>
          <a:blip r:embed="rId2" cstate="print"/>
          <a:srcRect/>
          <a:stretch>
            <a:fillRect/>
          </a:stretch>
        </p:blipFill>
        <p:spPr bwMode="auto">
          <a:xfrm>
            <a:off x="685800" y="228600"/>
            <a:ext cx="1219200" cy="1219200"/>
          </a:xfrm>
          <a:prstGeom prst="rect">
            <a:avLst/>
          </a:prstGeom>
          <a:noFill/>
          <a:ln w="9525">
            <a:noFill/>
            <a:miter lim="800000"/>
            <a:headEnd/>
            <a:tailEnd/>
          </a:ln>
        </p:spPr>
      </p:pic>
      <p:pic>
        <p:nvPicPr>
          <p:cNvPr id="6" name="Picture 12" descr="http://www.onyxdistribution.com/wp-content/uploads/image/epa_logo2.jpg"/>
          <p:cNvPicPr>
            <a:picLocks noChangeAspect="1" noChangeArrowheads="1"/>
          </p:cNvPicPr>
          <p:nvPr/>
        </p:nvPicPr>
        <p:blipFill>
          <a:blip r:embed="rId3" cstate="print"/>
          <a:srcRect/>
          <a:stretch>
            <a:fillRect/>
          </a:stretch>
        </p:blipFill>
        <p:spPr bwMode="auto">
          <a:xfrm>
            <a:off x="685800" y="1676400"/>
            <a:ext cx="1219200" cy="1219200"/>
          </a:xfrm>
          <a:prstGeom prst="rect">
            <a:avLst/>
          </a:prstGeom>
          <a:noFill/>
          <a:ln w="9525">
            <a:noFill/>
            <a:miter lim="800000"/>
            <a:headEnd/>
            <a:tailEnd/>
          </a:ln>
        </p:spPr>
      </p:pic>
      <p:pic>
        <p:nvPicPr>
          <p:cNvPr id="7" name="Picture 14" descr="http://upload.wikimedia.org/wikipedia/commons/thumb/1/1c/USGS_logo_green.svg/500px-USGS_logo_green.svg.png"/>
          <p:cNvPicPr>
            <a:picLocks noChangeAspect="1" noChangeArrowheads="1"/>
          </p:cNvPicPr>
          <p:nvPr/>
        </p:nvPicPr>
        <p:blipFill>
          <a:blip r:embed="rId4" cstate="print"/>
          <a:srcRect/>
          <a:stretch>
            <a:fillRect/>
          </a:stretch>
        </p:blipFill>
        <p:spPr bwMode="auto">
          <a:xfrm>
            <a:off x="457200" y="3048000"/>
            <a:ext cx="1752600" cy="701675"/>
          </a:xfrm>
          <a:prstGeom prst="rect">
            <a:avLst/>
          </a:prstGeom>
          <a:noFill/>
          <a:ln w="9525">
            <a:noFill/>
            <a:miter lim="800000"/>
            <a:headEnd/>
            <a:tailEnd/>
          </a:ln>
        </p:spPr>
      </p:pic>
      <p:pic>
        <p:nvPicPr>
          <p:cNvPr id="8" name="Picture 16" descr="http://www.nsf.gov/images/logos/nsf1.gif"/>
          <p:cNvPicPr>
            <a:picLocks noChangeAspect="1" noChangeArrowheads="1"/>
          </p:cNvPicPr>
          <p:nvPr/>
        </p:nvPicPr>
        <p:blipFill>
          <a:blip r:embed="rId5" cstate="print"/>
          <a:srcRect/>
          <a:stretch>
            <a:fillRect/>
          </a:stretch>
        </p:blipFill>
        <p:spPr bwMode="auto">
          <a:xfrm>
            <a:off x="762000" y="3810000"/>
            <a:ext cx="1066800" cy="1073150"/>
          </a:xfrm>
          <a:prstGeom prst="rect">
            <a:avLst/>
          </a:prstGeom>
          <a:noFill/>
          <a:ln w="9525">
            <a:noFill/>
            <a:miter lim="800000"/>
            <a:headEnd/>
            <a:tailEnd/>
          </a:ln>
        </p:spPr>
      </p:pic>
      <p:pic>
        <p:nvPicPr>
          <p:cNvPr id="9" name="Picture 18" descr="http://www.sunshinefoundation.org/PSEG_logo-75px.jpg"/>
          <p:cNvPicPr>
            <a:picLocks noChangeAspect="1" noChangeArrowheads="1"/>
          </p:cNvPicPr>
          <p:nvPr/>
        </p:nvPicPr>
        <p:blipFill>
          <a:blip r:embed="rId6" cstate="print"/>
          <a:srcRect/>
          <a:stretch>
            <a:fillRect/>
          </a:stretch>
        </p:blipFill>
        <p:spPr bwMode="auto">
          <a:xfrm>
            <a:off x="381000" y="5105400"/>
            <a:ext cx="1838325" cy="476250"/>
          </a:xfrm>
          <a:prstGeom prst="rect">
            <a:avLst/>
          </a:prstGeom>
          <a:noFill/>
          <a:ln w="9525">
            <a:noFill/>
            <a:miter lim="800000"/>
            <a:headEnd/>
            <a:tailEnd/>
          </a:ln>
        </p:spPr>
      </p:pic>
      <p:pic>
        <p:nvPicPr>
          <p:cNvPr id="10" name="Picture 11"/>
          <p:cNvPicPr>
            <a:picLocks noChangeAspect="1" noChangeArrowheads="1"/>
          </p:cNvPicPr>
          <p:nvPr/>
        </p:nvPicPr>
        <p:blipFill>
          <a:blip r:embed="rId7" cstate="print"/>
          <a:srcRect r="53429"/>
          <a:stretch>
            <a:fillRect/>
          </a:stretch>
        </p:blipFill>
        <p:spPr bwMode="auto">
          <a:xfrm>
            <a:off x="228600" y="5791200"/>
            <a:ext cx="2286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381000"/>
            <a:ext cx="5715000" cy="5562600"/>
          </a:xfrm>
        </p:spPr>
        <p:txBody>
          <a:bodyPr>
            <a:normAutofit fontScale="85000" lnSpcReduction="10000"/>
          </a:bodyPr>
          <a:lstStyle/>
          <a:p>
            <a:pPr algn="l">
              <a:lnSpc>
                <a:spcPct val="110000"/>
              </a:lnSpc>
              <a:spcBef>
                <a:spcPts val="0"/>
              </a:spcBef>
            </a:pPr>
            <a:r>
              <a:rPr lang="en-US" sz="1900" b="1" i="1" dirty="0" smtClean="0">
                <a:solidFill>
                  <a:srgbClr val="2BE2F5"/>
                </a:solidFill>
                <a:latin typeface="Times New Roman" pitchFamily="18" charset="0"/>
                <a:cs typeface="Times New Roman" pitchFamily="18" charset="0"/>
              </a:rPr>
              <a:t>Federal </a:t>
            </a:r>
            <a:r>
              <a:rPr lang="en-US" sz="1900" b="1" i="1" dirty="0">
                <a:solidFill>
                  <a:srgbClr val="2BE2F5"/>
                </a:solidFill>
                <a:latin typeface="Times New Roman" pitchFamily="18" charset="0"/>
                <a:cs typeface="Times New Roman" pitchFamily="18" charset="0"/>
              </a:rPr>
              <a:t>Actions for a Climate Resilient Nation</a:t>
            </a:r>
            <a:r>
              <a:rPr lang="en-US" sz="1900" b="1" dirty="0">
                <a:solidFill>
                  <a:srgbClr val="FFFF00"/>
                </a:solidFill>
                <a:latin typeface="Times New Roman" pitchFamily="18" charset="0"/>
                <a:cs typeface="Times New Roman" pitchFamily="18" charset="0"/>
              </a:rPr>
              <a:t>, Progress Report of the </a:t>
            </a:r>
            <a:r>
              <a:rPr lang="en-US" sz="1900" b="1" i="1" dirty="0" smtClean="0">
                <a:solidFill>
                  <a:srgbClr val="FFFF00"/>
                </a:solidFill>
                <a:latin typeface="Times New Roman" pitchFamily="18" charset="0"/>
                <a:cs typeface="Times New Roman" pitchFamily="18" charset="0"/>
              </a:rPr>
              <a:t>Interagency Climate </a:t>
            </a:r>
            <a:r>
              <a:rPr lang="en-US" sz="1900" b="1" i="1" dirty="0">
                <a:solidFill>
                  <a:srgbClr val="FFFF00"/>
                </a:solidFill>
                <a:latin typeface="Times New Roman" pitchFamily="18" charset="0"/>
                <a:cs typeface="Times New Roman" pitchFamily="18" charset="0"/>
              </a:rPr>
              <a:t>Change Adaptation Task Force</a:t>
            </a:r>
            <a:r>
              <a:rPr lang="en-US" sz="1900" b="1" dirty="0">
                <a:solidFill>
                  <a:srgbClr val="FFFF00"/>
                </a:solidFill>
                <a:latin typeface="Times New Roman" pitchFamily="18" charset="0"/>
                <a:cs typeface="Times New Roman" pitchFamily="18" charset="0"/>
              </a:rPr>
              <a:t>, October 28, 2011</a:t>
            </a:r>
          </a:p>
          <a:p>
            <a:pPr algn="l">
              <a:lnSpc>
                <a:spcPct val="110000"/>
              </a:lnSpc>
              <a:spcBef>
                <a:spcPts val="0"/>
              </a:spcBef>
            </a:pPr>
            <a:r>
              <a:rPr lang="en-US" sz="1900" b="1" dirty="0">
                <a:solidFill>
                  <a:srgbClr val="FFFF00"/>
                </a:solidFill>
                <a:latin typeface="Times New Roman" pitchFamily="18" charset="0"/>
                <a:cs typeface="Times New Roman" pitchFamily="18" charset="0"/>
              </a:rPr>
              <a:t> </a:t>
            </a:r>
          </a:p>
          <a:p>
            <a:pPr marL="182880" lvl="0" algn="l">
              <a:lnSpc>
                <a:spcPct val="110000"/>
              </a:lnSpc>
              <a:spcBef>
                <a:spcPts val="0"/>
              </a:spcBef>
              <a:buClr>
                <a:srgbClr val="FFFF00"/>
              </a:buClr>
              <a:buSzPct val="100000"/>
              <a:buFont typeface="Arial" pitchFamily="34" charset="0"/>
              <a:buChar char="•"/>
            </a:pPr>
            <a:r>
              <a:rPr lang="en-US" sz="1900" b="1" dirty="0" smtClean="0">
                <a:solidFill>
                  <a:srgbClr val="FFFF00"/>
                </a:solidFill>
                <a:latin typeface="Times New Roman" pitchFamily="18" charset="0"/>
                <a:cs typeface="Times New Roman" pitchFamily="18" charset="0"/>
              </a:rPr>
              <a:t>  Develop Strategies for Safeguarding our Nation’s Oceans,</a:t>
            </a:r>
          </a:p>
          <a:p>
            <a:pPr marL="182880" lvl="0" algn="l">
              <a:lnSpc>
                <a:spcPct val="110000"/>
              </a:lnSpc>
              <a:spcBef>
                <a:spcPts val="0"/>
              </a:spcBef>
              <a:buClr>
                <a:srgbClr val="FFFF00"/>
              </a:buClr>
              <a:buSzPct val="100000"/>
            </a:pPr>
            <a:r>
              <a:rPr lang="en-US" sz="1900" b="1" dirty="0" smtClean="0">
                <a:solidFill>
                  <a:srgbClr val="FFFF00"/>
                </a:solidFill>
                <a:latin typeface="Times New Roman" pitchFamily="18" charset="0"/>
                <a:cs typeface="Times New Roman" pitchFamily="18" charset="0"/>
              </a:rPr>
              <a:t>   Fish, Wildlife, and Plants </a:t>
            </a:r>
          </a:p>
          <a:p>
            <a:pPr marL="182880" lvl="0" algn="l">
              <a:lnSpc>
                <a:spcPct val="110000"/>
              </a:lnSpc>
              <a:spcBef>
                <a:spcPts val="0"/>
              </a:spcBef>
            </a:pPr>
            <a:endParaRPr lang="en-US" sz="1900" b="1" dirty="0">
              <a:solidFill>
                <a:srgbClr val="FFFF00"/>
              </a:solidFill>
              <a:latin typeface="Times New Roman" pitchFamily="18" charset="0"/>
              <a:cs typeface="Times New Roman" pitchFamily="18" charset="0"/>
            </a:endParaRPr>
          </a:p>
          <a:p>
            <a:pPr marL="457200" algn="l">
              <a:lnSpc>
                <a:spcPct val="110000"/>
              </a:lnSpc>
              <a:spcBef>
                <a:spcPts val="0"/>
              </a:spcBef>
              <a:buClr>
                <a:srgbClr val="FFFF00"/>
              </a:buClr>
              <a:buSzPct val="100000"/>
              <a:buFont typeface="+mj-lt"/>
              <a:buAutoNum type="arabicPeriod"/>
            </a:pPr>
            <a:r>
              <a:rPr lang="en-US" sz="1900" b="1" dirty="0" smtClean="0">
                <a:solidFill>
                  <a:srgbClr val="FFFF00"/>
                </a:solidFill>
                <a:latin typeface="Times New Roman" pitchFamily="18" charset="0"/>
                <a:cs typeface="Times New Roman" pitchFamily="18" charset="0"/>
              </a:rPr>
              <a:t>  </a:t>
            </a:r>
            <a:r>
              <a:rPr lang="en-US" sz="1900" b="1" i="1" u="sng" dirty="0" smtClean="0">
                <a:solidFill>
                  <a:srgbClr val="2BE2F5"/>
                </a:solidFill>
                <a:latin typeface="Times New Roman" pitchFamily="18" charset="0"/>
                <a:cs typeface="Times New Roman" pitchFamily="18" charset="0"/>
              </a:rPr>
              <a:t>PROTECT WETLANDS </a:t>
            </a:r>
            <a:r>
              <a:rPr lang="en-US" sz="1900" b="1" dirty="0" smtClean="0">
                <a:solidFill>
                  <a:srgbClr val="FFFF00"/>
                </a:solidFill>
                <a:latin typeface="Times New Roman" pitchFamily="18" charset="0"/>
                <a:cs typeface="Times New Roman" pitchFamily="18" charset="0"/>
              </a:rPr>
              <a:t>from Sea Level Rise;</a:t>
            </a:r>
          </a:p>
          <a:p>
            <a:pPr marL="457200" algn="l">
              <a:lnSpc>
                <a:spcPct val="110000"/>
              </a:lnSpc>
              <a:spcBef>
                <a:spcPts val="0"/>
              </a:spcBef>
              <a:buClr>
                <a:srgbClr val="FFFF00"/>
              </a:buClr>
              <a:buSzPct val="100000"/>
              <a:buFont typeface="+mj-lt"/>
              <a:buAutoNum type="arabicPeriod"/>
            </a:pPr>
            <a:r>
              <a:rPr lang="en-US" sz="1900" b="1" dirty="0">
                <a:solidFill>
                  <a:srgbClr val="FFFF00"/>
                </a:solidFill>
                <a:latin typeface="Times New Roman" pitchFamily="18" charset="0"/>
                <a:cs typeface="Times New Roman" pitchFamily="18" charset="0"/>
              </a:rPr>
              <a:t> </a:t>
            </a:r>
            <a:r>
              <a:rPr lang="en-US" sz="1900" b="1" dirty="0" smtClean="0">
                <a:solidFill>
                  <a:srgbClr val="FFFF00"/>
                </a:solidFill>
                <a:latin typeface="Times New Roman" pitchFamily="18" charset="0"/>
                <a:cs typeface="Times New Roman" pitchFamily="18" charset="0"/>
              </a:rPr>
              <a:t> Use Coastal Wetlands, Shellfish Beds, etc as </a:t>
            </a:r>
          </a:p>
          <a:p>
            <a:pPr marL="457200" algn="l">
              <a:lnSpc>
                <a:spcPct val="110000"/>
              </a:lnSpc>
              <a:spcBef>
                <a:spcPts val="0"/>
              </a:spcBef>
              <a:buClr>
                <a:srgbClr val="FFFF00"/>
              </a:buClr>
              <a:buSzPct val="100000"/>
            </a:pPr>
            <a:r>
              <a:rPr lang="en-US" sz="1900" b="1" dirty="0" smtClean="0">
                <a:solidFill>
                  <a:srgbClr val="00B0F0"/>
                </a:solidFill>
                <a:latin typeface="Times New Roman" pitchFamily="18" charset="0"/>
                <a:cs typeface="Times New Roman" pitchFamily="18" charset="0"/>
              </a:rPr>
              <a:t>     </a:t>
            </a:r>
            <a:r>
              <a:rPr lang="en-US" sz="1900" b="1" i="1" dirty="0" smtClean="0">
                <a:solidFill>
                  <a:srgbClr val="2BE2F5"/>
                </a:solidFill>
                <a:latin typeface="Times New Roman" pitchFamily="18" charset="0"/>
                <a:cs typeface="Times New Roman" pitchFamily="18" charset="0"/>
              </a:rPr>
              <a:t>“Green” Infrastructure </a:t>
            </a:r>
            <a:r>
              <a:rPr lang="en-US" sz="1900" b="1" dirty="0" smtClean="0">
                <a:solidFill>
                  <a:srgbClr val="FFFF00"/>
                </a:solidFill>
                <a:latin typeface="Times New Roman" pitchFamily="18" charset="0"/>
                <a:cs typeface="Times New Roman" pitchFamily="18" charset="0"/>
              </a:rPr>
              <a:t>Storm Buffers;</a:t>
            </a:r>
          </a:p>
          <a:p>
            <a:pPr marL="457200" algn="l">
              <a:lnSpc>
                <a:spcPct val="110000"/>
              </a:lnSpc>
              <a:spcBef>
                <a:spcPts val="0"/>
              </a:spcBef>
            </a:pPr>
            <a:r>
              <a:rPr lang="en-US" sz="1900" b="1" dirty="0" smtClean="0">
                <a:solidFill>
                  <a:srgbClr val="FFFF00"/>
                </a:solidFill>
                <a:latin typeface="Times New Roman" pitchFamily="18" charset="0"/>
                <a:cs typeface="Times New Roman" pitchFamily="18" charset="0"/>
              </a:rPr>
              <a:t>3.  Inland Wetlands </a:t>
            </a:r>
            <a:r>
              <a:rPr lang="en-US" sz="1900" b="1" dirty="0">
                <a:solidFill>
                  <a:srgbClr val="FFFF00"/>
                </a:solidFill>
                <a:latin typeface="Times New Roman" pitchFamily="18" charset="0"/>
                <a:cs typeface="Times New Roman" pitchFamily="18" charset="0"/>
              </a:rPr>
              <a:t>act as </a:t>
            </a:r>
            <a:r>
              <a:rPr lang="en-US" sz="1900" b="1" i="1" dirty="0" smtClean="0">
                <a:solidFill>
                  <a:srgbClr val="2BE2F5"/>
                </a:solidFill>
                <a:latin typeface="Times New Roman" pitchFamily="18" charset="0"/>
                <a:cs typeface="Times New Roman" pitchFamily="18" charset="0"/>
              </a:rPr>
              <a:t>‘Retention’ Basins</a:t>
            </a:r>
            <a:r>
              <a:rPr lang="en-US" sz="1900" b="1" dirty="0" smtClean="0">
                <a:solidFill>
                  <a:srgbClr val="FFFF00"/>
                </a:solidFill>
                <a:latin typeface="Times New Roman" pitchFamily="18" charset="0"/>
                <a:cs typeface="Times New Roman" pitchFamily="18" charset="0"/>
              </a:rPr>
              <a:t>.</a:t>
            </a:r>
            <a:endParaRPr lang="en-US" sz="1900" b="1" dirty="0">
              <a:solidFill>
                <a:srgbClr val="FFFF00"/>
              </a:solidFill>
              <a:latin typeface="Times New Roman" pitchFamily="18" charset="0"/>
              <a:cs typeface="Times New Roman" pitchFamily="18" charset="0"/>
            </a:endParaRPr>
          </a:p>
          <a:p>
            <a:pPr lvl="0" algn="l">
              <a:lnSpc>
                <a:spcPct val="110000"/>
              </a:lnSpc>
              <a:spcBef>
                <a:spcPts val="0"/>
              </a:spcBef>
            </a:pPr>
            <a:endParaRPr lang="en-US" sz="1900" b="1" dirty="0" smtClean="0">
              <a:solidFill>
                <a:srgbClr val="FFFF00"/>
              </a:solidFill>
              <a:latin typeface="Times New Roman" pitchFamily="18" charset="0"/>
              <a:cs typeface="Times New Roman" pitchFamily="18" charset="0"/>
            </a:endParaRPr>
          </a:p>
          <a:p>
            <a:pPr marL="182880" lvl="0" algn="l">
              <a:lnSpc>
                <a:spcPct val="110000"/>
              </a:lnSpc>
              <a:spcBef>
                <a:spcPts val="0"/>
              </a:spcBef>
              <a:buClr>
                <a:srgbClr val="FFFF00"/>
              </a:buClr>
              <a:buSzPct val="100000"/>
              <a:buFont typeface="Arial" pitchFamily="34" charset="0"/>
              <a:buChar char="•"/>
            </a:pPr>
            <a:r>
              <a:rPr lang="en-US" sz="1900" b="1" dirty="0">
                <a:solidFill>
                  <a:srgbClr val="FFFF00"/>
                </a:solidFill>
                <a:latin typeface="Times New Roman" pitchFamily="18" charset="0"/>
                <a:cs typeface="Times New Roman" pitchFamily="18" charset="0"/>
              </a:rPr>
              <a:t> </a:t>
            </a:r>
            <a:r>
              <a:rPr lang="en-US" sz="1900" b="1" dirty="0" smtClean="0">
                <a:solidFill>
                  <a:srgbClr val="FFFF00"/>
                </a:solidFill>
                <a:latin typeface="Times New Roman" pitchFamily="18" charset="0"/>
                <a:cs typeface="Times New Roman" pitchFamily="18" charset="0"/>
              </a:rPr>
              <a:t>  Protect </a:t>
            </a:r>
            <a:r>
              <a:rPr lang="en-US" sz="1900" b="1" dirty="0">
                <a:solidFill>
                  <a:srgbClr val="FFFF00"/>
                </a:solidFill>
                <a:latin typeface="Times New Roman" pitchFamily="18" charset="0"/>
                <a:cs typeface="Times New Roman" pitchFamily="18" charset="0"/>
              </a:rPr>
              <a:t>those </a:t>
            </a:r>
            <a:r>
              <a:rPr lang="en-US" sz="1900" b="1" i="1" u="sng" dirty="0" smtClean="0">
                <a:solidFill>
                  <a:srgbClr val="2BE2F5"/>
                </a:solidFill>
                <a:latin typeface="Times New Roman" pitchFamily="18" charset="0"/>
                <a:cs typeface="Times New Roman" pitchFamily="18" charset="0"/>
              </a:rPr>
              <a:t>HABITATS THAT CONTRIBUTE TO THE</a:t>
            </a:r>
          </a:p>
          <a:p>
            <a:pPr marL="182880" lvl="0" algn="l">
              <a:lnSpc>
                <a:spcPct val="110000"/>
              </a:lnSpc>
              <a:spcBef>
                <a:spcPts val="0"/>
              </a:spcBef>
              <a:buClr>
                <a:srgbClr val="FFFF00"/>
              </a:buClr>
              <a:buSzPct val="100000"/>
            </a:pPr>
            <a:r>
              <a:rPr lang="en-US" sz="1900" b="1" i="1" dirty="0" smtClean="0">
                <a:solidFill>
                  <a:srgbClr val="2BE2F5"/>
                </a:solidFill>
                <a:latin typeface="Times New Roman" pitchFamily="18" charset="0"/>
                <a:cs typeface="Times New Roman" pitchFamily="18" charset="0"/>
              </a:rPr>
              <a:t>    </a:t>
            </a:r>
            <a:r>
              <a:rPr lang="en-US" sz="1900" b="1" i="1" u="sng" dirty="0" smtClean="0">
                <a:solidFill>
                  <a:srgbClr val="2BE2F5"/>
                </a:solidFill>
                <a:latin typeface="Times New Roman" pitchFamily="18" charset="0"/>
                <a:cs typeface="Times New Roman" pitchFamily="18" charset="0"/>
              </a:rPr>
              <a:t>SUCCESS OF NATION’S FISHERIES</a:t>
            </a:r>
            <a:r>
              <a:rPr lang="en-US" sz="1900" b="1" dirty="0" smtClean="0">
                <a:solidFill>
                  <a:srgbClr val="FFFF00"/>
                </a:solidFill>
                <a:latin typeface="Times New Roman" pitchFamily="18" charset="0"/>
                <a:cs typeface="Times New Roman" pitchFamily="18" charset="0"/>
              </a:rPr>
              <a:t>:</a:t>
            </a:r>
          </a:p>
          <a:p>
            <a:pPr marL="182880" lvl="0" algn="l">
              <a:lnSpc>
                <a:spcPct val="110000"/>
              </a:lnSpc>
              <a:spcBef>
                <a:spcPts val="0"/>
              </a:spcBef>
            </a:pPr>
            <a:endParaRPr lang="en-US" sz="1900" b="1" dirty="0">
              <a:solidFill>
                <a:srgbClr val="FFFF00"/>
              </a:solidFill>
              <a:latin typeface="Times New Roman" pitchFamily="18" charset="0"/>
              <a:cs typeface="Times New Roman" pitchFamily="18" charset="0"/>
            </a:endParaRPr>
          </a:p>
          <a:p>
            <a:pPr marL="457200" lvl="0" algn="l">
              <a:lnSpc>
                <a:spcPct val="110000"/>
              </a:lnSpc>
              <a:spcBef>
                <a:spcPts val="0"/>
              </a:spcBef>
              <a:buClr>
                <a:srgbClr val="FFFF00"/>
              </a:buClr>
              <a:buSzPct val="100000"/>
              <a:buFont typeface="+mj-lt"/>
              <a:buAutoNum type="arabicPeriod"/>
            </a:pPr>
            <a:r>
              <a:rPr lang="en-US" sz="1900" b="1" dirty="0" smtClean="0">
                <a:solidFill>
                  <a:srgbClr val="FFFF00"/>
                </a:solidFill>
                <a:latin typeface="Times New Roman" pitchFamily="18" charset="0"/>
                <a:cs typeface="Times New Roman" pitchFamily="18" charset="0"/>
              </a:rPr>
              <a:t>  </a:t>
            </a:r>
            <a:r>
              <a:rPr lang="en-US" sz="1900" b="1" i="1" u="sng" dirty="0" smtClean="0">
                <a:solidFill>
                  <a:srgbClr val="2BE2F5"/>
                </a:solidFill>
                <a:latin typeface="Times New Roman" pitchFamily="18" charset="0"/>
                <a:cs typeface="Times New Roman" pitchFamily="18" charset="0"/>
              </a:rPr>
              <a:t>DISTRIBUTION AND PRODUCTIVITY OF FISH</a:t>
            </a:r>
            <a:r>
              <a:rPr lang="en-US" sz="1900" b="1" dirty="0" smtClean="0">
                <a:solidFill>
                  <a:srgbClr val="FFFF00"/>
                </a:solidFill>
                <a:latin typeface="Times New Roman" pitchFamily="18" charset="0"/>
                <a:cs typeface="Times New Roman" pitchFamily="18" charset="0"/>
              </a:rPr>
              <a:t>,</a:t>
            </a:r>
          </a:p>
          <a:p>
            <a:pPr marL="457200" lvl="0" algn="l">
              <a:lnSpc>
                <a:spcPct val="110000"/>
              </a:lnSpc>
              <a:spcBef>
                <a:spcPts val="0"/>
              </a:spcBef>
              <a:buClr>
                <a:srgbClr val="FFFF00"/>
              </a:buClr>
              <a:buSzPct val="100000"/>
            </a:pPr>
            <a:r>
              <a:rPr lang="en-US" sz="1900" b="1" dirty="0" smtClean="0">
                <a:solidFill>
                  <a:srgbClr val="FFFF00"/>
                </a:solidFill>
                <a:latin typeface="Times New Roman" pitchFamily="18" charset="0"/>
                <a:cs typeface="Times New Roman" pitchFamily="18" charset="0"/>
              </a:rPr>
              <a:t>     Invertebrate, and Plant Species are </a:t>
            </a:r>
            <a:r>
              <a:rPr lang="en-US" sz="1900" b="1" i="1" u="sng" dirty="0" smtClean="0">
                <a:solidFill>
                  <a:srgbClr val="2BE2F5"/>
                </a:solidFill>
                <a:latin typeface="Times New Roman" pitchFamily="18" charset="0"/>
                <a:cs typeface="Times New Roman" pitchFamily="18" charset="0"/>
              </a:rPr>
              <a:t>SHIFTING IN</a:t>
            </a:r>
          </a:p>
          <a:p>
            <a:pPr marL="457200" lvl="0" algn="l">
              <a:lnSpc>
                <a:spcPct val="110000"/>
              </a:lnSpc>
              <a:spcBef>
                <a:spcPts val="0"/>
              </a:spcBef>
              <a:buClr>
                <a:srgbClr val="FFFF00"/>
              </a:buClr>
              <a:buSzPct val="100000"/>
            </a:pPr>
            <a:r>
              <a:rPr lang="en-US" sz="1900" b="1" i="1" dirty="0" smtClean="0">
                <a:solidFill>
                  <a:srgbClr val="2BE2F5"/>
                </a:solidFill>
                <a:latin typeface="Times New Roman" pitchFamily="18" charset="0"/>
                <a:cs typeface="Times New Roman" pitchFamily="18" charset="0"/>
              </a:rPr>
              <a:t>     </a:t>
            </a:r>
            <a:r>
              <a:rPr lang="en-US" sz="1900" b="1" i="1" u="sng" dirty="0" smtClean="0">
                <a:solidFill>
                  <a:srgbClr val="2BE2F5"/>
                </a:solidFill>
                <a:latin typeface="Times New Roman" pitchFamily="18" charset="0"/>
                <a:cs typeface="Times New Roman" pitchFamily="18" charset="0"/>
              </a:rPr>
              <a:t>RESPONSE TO WARMING</a:t>
            </a:r>
            <a:r>
              <a:rPr lang="en-US" sz="1900" b="1" i="1" dirty="0" smtClean="0">
                <a:solidFill>
                  <a:srgbClr val="2BE2F5"/>
                </a:solidFill>
                <a:latin typeface="Times New Roman" pitchFamily="18" charset="0"/>
                <a:cs typeface="Times New Roman" pitchFamily="18" charset="0"/>
              </a:rPr>
              <a:t> </a:t>
            </a:r>
            <a:r>
              <a:rPr lang="en-US" sz="1900" b="1" dirty="0" smtClean="0">
                <a:solidFill>
                  <a:srgbClr val="FFFF00"/>
                </a:solidFill>
                <a:latin typeface="Times New Roman" pitchFamily="18" charset="0"/>
                <a:cs typeface="Times New Roman" pitchFamily="18" charset="0"/>
              </a:rPr>
              <a:t>Ocean Waters</a:t>
            </a:r>
          </a:p>
          <a:p>
            <a:pPr marL="457200" lvl="0" algn="l">
              <a:lnSpc>
                <a:spcPct val="120000"/>
              </a:lnSpc>
              <a:spcBef>
                <a:spcPts val="0"/>
              </a:spcBef>
              <a:buClr>
                <a:srgbClr val="FFFF00"/>
              </a:buClr>
              <a:buSzPct val="100000"/>
              <a:buFont typeface="+mj-lt"/>
              <a:buAutoNum type="arabicPeriod" startAt="2"/>
            </a:pPr>
            <a:r>
              <a:rPr lang="en-US" sz="1900" b="1" dirty="0" smtClean="0">
                <a:solidFill>
                  <a:srgbClr val="FFFF00"/>
                </a:solidFill>
                <a:latin typeface="Times New Roman" pitchFamily="18" charset="0"/>
                <a:cs typeface="Times New Roman" pitchFamily="18" charset="0"/>
              </a:rPr>
              <a:t>  Evaluate Impacts of Warming  Temperatures and   </a:t>
            </a:r>
          </a:p>
          <a:p>
            <a:pPr marL="457200" lvl="0" algn="l">
              <a:lnSpc>
                <a:spcPct val="110000"/>
              </a:lnSpc>
              <a:spcBef>
                <a:spcPts val="0"/>
              </a:spcBef>
              <a:buClr>
                <a:srgbClr val="FFFF00"/>
              </a:buClr>
              <a:buSzPct val="100000"/>
            </a:pPr>
            <a:r>
              <a:rPr lang="en-US" sz="1900" b="1" dirty="0" smtClean="0">
                <a:solidFill>
                  <a:srgbClr val="FFFF00"/>
                </a:solidFill>
                <a:latin typeface="Times New Roman" pitchFamily="18" charset="0"/>
                <a:cs typeface="Times New Roman" pitchFamily="18" charset="0"/>
              </a:rPr>
              <a:t>     </a:t>
            </a:r>
            <a:r>
              <a:rPr lang="en-US" sz="1900" b="1" i="1" u="sng" dirty="0" smtClean="0">
                <a:solidFill>
                  <a:srgbClr val="2BE2F5"/>
                </a:solidFill>
                <a:latin typeface="Times New Roman" pitchFamily="18" charset="0"/>
                <a:cs typeface="Times New Roman" pitchFamily="18" charset="0"/>
              </a:rPr>
              <a:t>FRESHWATER FLOW</a:t>
            </a:r>
          </a:p>
          <a:p>
            <a:pPr marL="457200" lvl="0" indent="-228600" algn="l">
              <a:lnSpc>
                <a:spcPct val="110000"/>
              </a:lnSpc>
              <a:spcBef>
                <a:spcPts val="0"/>
              </a:spcBef>
            </a:pPr>
            <a:endParaRPr lang="en-US" sz="1800" b="1" dirty="0">
              <a:solidFill>
                <a:srgbClr val="FFFF00"/>
              </a:solidFill>
              <a:latin typeface="Times New Roman" pitchFamily="18" charset="0"/>
              <a:cs typeface="Times New Roman" pitchFamily="18" charset="0"/>
            </a:endParaRPr>
          </a:p>
          <a:p>
            <a:pPr algn="l">
              <a:lnSpc>
                <a:spcPct val="110000"/>
              </a:lnSpc>
              <a:spcBef>
                <a:spcPts val="0"/>
              </a:spcBef>
            </a:pPr>
            <a:r>
              <a:rPr lang="en-US" sz="1800" b="1" dirty="0">
                <a:solidFill>
                  <a:srgbClr val="FFFF00"/>
                </a:solidFill>
                <a:latin typeface="Times New Roman" pitchFamily="18" charset="0"/>
                <a:cs typeface="Times New Roman" pitchFamily="18" charset="0"/>
              </a:rPr>
              <a:t> </a:t>
            </a:r>
          </a:p>
          <a:p>
            <a:pPr algn="l"/>
            <a:endParaRPr lang="en-US" sz="1200" b="1" dirty="0">
              <a:solidFill>
                <a:srgbClr val="FFFF00"/>
              </a:solidFill>
              <a:latin typeface="Times New Roman" pitchFamily="18" charset="0"/>
              <a:cs typeface="Times New Roman" pitchFamily="18" charset="0"/>
            </a:endParaRPr>
          </a:p>
        </p:txBody>
      </p:sp>
      <p:pic>
        <p:nvPicPr>
          <p:cNvPr id="4" name="Picture 3" descr="C:\Users\mweinstein\Documents\Climate Resliient Nation_Page_01.jpg"/>
          <p:cNvPicPr/>
          <p:nvPr/>
        </p:nvPicPr>
        <p:blipFill>
          <a:blip r:embed="rId2" cstate="print"/>
          <a:srcRect/>
          <a:stretch>
            <a:fillRect/>
          </a:stretch>
        </p:blipFill>
        <p:spPr bwMode="auto">
          <a:xfrm>
            <a:off x="152400" y="228600"/>
            <a:ext cx="2362200" cy="3581400"/>
          </a:xfrm>
          <a:prstGeom prst="rect">
            <a:avLst/>
          </a:prstGeom>
          <a:noFill/>
          <a:ln w="9525">
            <a:noFill/>
            <a:miter lim="800000"/>
            <a:headEnd/>
            <a:tailEnd/>
          </a:ln>
        </p:spPr>
      </p:pic>
      <p:pic>
        <p:nvPicPr>
          <p:cNvPr id="5" name="Picture 2" descr="http://branding.njit.edu/branding/image/logos/njit_rgb_139x75.gif"/>
          <p:cNvPicPr>
            <a:picLocks noChangeAspect="1" noChangeArrowheads="1"/>
          </p:cNvPicPr>
          <p:nvPr/>
        </p:nvPicPr>
        <p:blipFill>
          <a:blip r:embed="rId3" cstate="print"/>
          <a:srcRect/>
          <a:stretch>
            <a:fillRect/>
          </a:stretch>
        </p:blipFill>
        <p:spPr bwMode="auto">
          <a:xfrm>
            <a:off x="381000" y="5943600"/>
            <a:ext cx="1323975" cy="714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amond(in)">
                                      <p:cBhvr>
                                        <p:cTn id="7" dur="1000"/>
                                        <p:tgtEl>
                                          <p:spTgt spid="3">
                                            <p:txEl>
                                              <p:pRg st="5" end="5"/>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amond(in)">
                                      <p:cBhvr>
                                        <p:cTn id="10" dur="1000"/>
                                        <p:tgtEl>
                                          <p:spTgt spid="3">
                                            <p:txEl>
                                              <p:pRg st="6" end="6"/>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diamond(in)">
                                      <p:cBhvr>
                                        <p:cTn id="13" dur="1000"/>
                                        <p:tgtEl>
                                          <p:spTgt spid="3">
                                            <p:txEl>
                                              <p:pRg st="7" end="7"/>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diamond(in)">
                                      <p:cBhvr>
                                        <p:cTn id="16" dur="1000"/>
                                        <p:tgtEl>
                                          <p:spTgt spid="3">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animEffect transition="in" filter="diamond(in)">
                                      <p:cBhvr>
                                        <p:cTn id="21" dur="1000"/>
                                        <p:tgtEl>
                                          <p:spTgt spid="3">
                                            <p:txEl>
                                              <p:pRg st="13" end="13"/>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3">
                                            <p:txEl>
                                              <p:pRg st="14" end="14"/>
                                            </p:txEl>
                                          </p:spTgt>
                                        </p:tgtEl>
                                        <p:attrNameLst>
                                          <p:attrName>style.visibility</p:attrName>
                                        </p:attrNameLst>
                                      </p:cBhvr>
                                      <p:to>
                                        <p:strVal val="visible"/>
                                      </p:to>
                                    </p:set>
                                    <p:animEffect transition="in" filter="diamond(in)">
                                      <p:cBhvr>
                                        <p:cTn id="24" dur="1000"/>
                                        <p:tgtEl>
                                          <p:spTgt spid="3">
                                            <p:txEl>
                                              <p:pRg st="14" end="14"/>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animEffect transition="in" filter="diamond(in)">
                                      <p:cBhvr>
                                        <p:cTn id="27" dur="1000"/>
                                        <p:tgtEl>
                                          <p:spTgt spid="3">
                                            <p:txEl>
                                              <p:pRg st="15" end="15"/>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3">
                                            <p:txEl>
                                              <p:pRg st="16" end="16"/>
                                            </p:txEl>
                                          </p:spTgt>
                                        </p:tgtEl>
                                        <p:attrNameLst>
                                          <p:attrName>style.visibility</p:attrName>
                                        </p:attrNameLst>
                                      </p:cBhvr>
                                      <p:to>
                                        <p:strVal val="visible"/>
                                      </p:to>
                                    </p:set>
                                    <p:animEffect transition="in" filter="diamond(in)">
                                      <p:cBhvr>
                                        <p:cTn id="30" dur="1000"/>
                                        <p:tgtEl>
                                          <p:spTgt spid="3">
                                            <p:txEl>
                                              <p:pRg st="16" end="16"/>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3">
                                            <p:txEl>
                                              <p:pRg st="17" end="17"/>
                                            </p:txEl>
                                          </p:spTgt>
                                        </p:tgtEl>
                                        <p:attrNameLst>
                                          <p:attrName>style.visibility</p:attrName>
                                        </p:attrNameLst>
                                      </p:cBhvr>
                                      <p:to>
                                        <p:strVal val="visible"/>
                                      </p:to>
                                    </p:set>
                                    <p:animEffect transition="in" filter="diamond(in)">
                                      <p:cBhvr>
                                        <p:cTn id="33" dur="10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152400"/>
            <a:ext cx="5943600" cy="6324600"/>
          </a:xfrm>
        </p:spPr>
        <p:txBody>
          <a:bodyPr>
            <a:noAutofit/>
          </a:bodyPr>
          <a:lstStyle/>
          <a:p>
            <a:pPr lvl="0" algn="l">
              <a:lnSpc>
                <a:spcPct val="110000"/>
              </a:lnSpc>
              <a:spcBef>
                <a:spcPts val="0"/>
              </a:spcBef>
            </a:pPr>
            <a:r>
              <a:rPr lang="en-US" sz="1400" b="1" dirty="0" smtClean="0">
                <a:solidFill>
                  <a:srgbClr val="FFFF00"/>
                </a:solidFill>
                <a:latin typeface="Times New Roman" pitchFamily="18" charset="0"/>
                <a:cs typeface="Times New Roman" pitchFamily="18" charset="0"/>
              </a:rPr>
              <a:t>In July 2010, President Obama signed </a:t>
            </a:r>
            <a:r>
              <a:rPr lang="en-US" sz="1400" b="1" i="1" dirty="0" smtClean="0">
                <a:solidFill>
                  <a:srgbClr val="2BE2F5"/>
                </a:solidFill>
                <a:latin typeface="Times New Roman" pitchFamily="18" charset="0"/>
                <a:cs typeface="Times New Roman" pitchFamily="18" charset="0"/>
              </a:rPr>
              <a:t>Executive Order 13547</a:t>
            </a:r>
            <a:r>
              <a:rPr lang="en-US" sz="1400" b="1" dirty="0" smtClean="0">
                <a:solidFill>
                  <a:srgbClr val="2BE2F5"/>
                </a:solidFill>
                <a:latin typeface="Times New Roman" pitchFamily="18" charset="0"/>
                <a:cs typeface="Times New Roman" pitchFamily="18" charset="0"/>
              </a:rPr>
              <a:t>,    Established the  </a:t>
            </a:r>
            <a:r>
              <a:rPr lang="en-US" sz="1400" b="1" i="1" u="sng" dirty="0" smtClean="0">
                <a:solidFill>
                  <a:srgbClr val="2BE2F5"/>
                </a:solidFill>
                <a:latin typeface="Times New Roman" pitchFamily="18" charset="0"/>
                <a:cs typeface="Times New Roman" pitchFamily="18" charset="0"/>
              </a:rPr>
              <a:t>National Policy for Stewardship of the Ocean and Coasts</a:t>
            </a:r>
            <a:r>
              <a:rPr lang="en-US" sz="1400" b="1" dirty="0" smtClean="0">
                <a:solidFill>
                  <a:srgbClr val="2BE2F5"/>
                </a:solidFill>
                <a:latin typeface="Times New Roman" pitchFamily="18" charset="0"/>
                <a:cs typeface="Times New Roman" pitchFamily="18" charset="0"/>
              </a:rPr>
              <a:t>, as well as the </a:t>
            </a:r>
            <a:r>
              <a:rPr lang="en-US" sz="1400" b="1" i="1" u="sng" dirty="0" smtClean="0">
                <a:solidFill>
                  <a:srgbClr val="2BE2F5"/>
                </a:solidFill>
                <a:latin typeface="Times New Roman" pitchFamily="18" charset="0"/>
                <a:cs typeface="Times New Roman" pitchFamily="18" charset="0"/>
              </a:rPr>
              <a:t>National Ocean Council </a:t>
            </a:r>
            <a:r>
              <a:rPr lang="en-US" sz="1400" b="1" i="1" dirty="0" smtClean="0">
                <a:solidFill>
                  <a:srgbClr val="2BE2F5"/>
                </a:solidFill>
                <a:latin typeface="Times New Roman" pitchFamily="18" charset="0"/>
                <a:cs typeface="Times New Roman" pitchFamily="18" charset="0"/>
              </a:rPr>
              <a:t>(NOC)</a:t>
            </a:r>
            <a:r>
              <a:rPr lang="en-US" sz="1400" b="1" i="1" dirty="0" smtClean="0">
                <a:solidFill>
                  <a:srgbClr val="00B0F0"/>
                </a:solidFill>
                <a:latin typeface="Times New Roman" pitchFamily="18" charset="0"/>
                <a:cs typeface="Times New Roman" pitchFamily="18" charset="0"/>
              </a:rPr>
              <a:t> </a:t>
            </a:r>
            <a:r>
              <a:rPr lang="en-US" sz="1400" b="1" dirty="0" smtClean="0">
                <a:solidFill>
                  <a:srgbClr val="FFFF00"/>
                </a:solidFill>
                <a:latin typeface="Times New Roman" pitchFamily="18" charset="0"/>
                <a:cs typeface="Times New Roman" pitchFamily="18" charset="0"/>
              </a:rPr>
              <a:t>to advance the Policy:</a:t>
            </a:r>
          </a:p>
          <a:p>
            <a:pPr lvl="0" algn="l">
              <a:lnSpc>
                <a:spcPct val="110000"/>
              </a:lnSpc>
              <a:spcBef>
                <a:spcPts val="0"/>
              </a:spcBef>
            </a:pPr>
            <a:endParaRPr lang="en-US" sz="1400" b="1" dirty="0">
              <a:solidFill>
                <a:srgbClr val="FFFF00"/>
              </a:solidFill>
              <a:latin typeface="Times New Roman" pitchFamily="18" charset="0"/>
              <a:cs typeface="Times New Roman" pitchFamily="18" charset="0"/>
            </a:endParaRPr>
          </a:p>
          <a:p>
            <a:pPr lvl="0" algn="l">
              <a:lnSpc>
                <a:spcPct val="110000"/>
              </a:lnSpc>
              <a:spcBef>
                <a:spcPts val="0"/>
              </a:spcBef>
            </a:pPr>
            <a:r>
              <a:rPr lang="en-US" sz="1400" b="1" dirty="0" smtClean="0">
                <a:solidFill>
                  <a:srgbClr val="FFFF00"/>
                </a:solidFill>
                <a:latin typeface="Times New Roman" pitchFamily="18" charset="0"/>
                <a:cs typeface="Times New Roman" pitchFamily="18" charset="0"/>
              </a:rPr>
              <a:t>NOC is Currently Developing a </a:t>
            </a:r>
            <a:r>
              <a:rPr lang="en-US" sz="1400" b="1" i="1" dirty="0" smtClean="0">
                <a:solidFill>
                  <a:srgbClr val="2BE2F5"/>
                </a:solidFill>
                <a:latin typeface="Times New Roman" pitchFamily="18" charset="0"/>
                <a:cs typeface="Times New Roman" pitchFamily="18" charset="0"/>
              </a:rPr>
              <a:t>Strategic Action Plan for Resiliency and Adaptation to Climate Change and Ocean Acidification</a:t>
            </a:r>
            <a:r>
              <a:rPr lang="en-US" sz="1400" b="1" dirty="0" smtClean="0">
                <a:solidFill>
                  <a:srgbClr val="FFFF00"/>
                </a:solidFill>
                <a:latin typeface="Times New Roman" pitchFamily="18" charset="0"/>
                <a:cs typeface="Times New Roman" pitchFamily="18" charset="0"/>
              </a:rPr>
              <a:t>:</a:t>
            </a:r>
          </a:p>
          <a:p>
            <a:pPr lvl="0" algn="l">
              <a:lnSpc>
                <a:spcPct val="110000"/>
              </a:lnSpc>
              <a:spcBef>
                <a:spcPts val="0"/>
              </a:spcBef>
            </a:pPr>
            <a:endParaRPr lang="en-US" sz="1400" b="1" dirty="0" smtClean="0">
              <a:solidFill>
                <a:srgbClr val="FFFF00"/>
              </a:solidFill>
              <a:latin typeface="Times New Roman" pitchFamily="18" charset="0"/>
              <a:cs typeface="Times New Roman" pitchFamily="18" charset="0"/>
            </a:endParaRPr>
          </a:p>
          <a:p>
            <a:pPr marL="457200" lvl="0" algn="l">
              <a:lnSpc>
                <a:spcPct val="120000"/>
              </a:lnSpc>
              <a:spcBef>
                <a:spcPts val="0"/>
              </a:spcBef>
              <a:buClr>
                <a:srgbClr val="FFFF00"/>
              </a:buClr>
              <a:buSzPct val="100000"/>
              <a:buFont typeface="Arial" pitchFamily="34" charset="0"/>
              <a:buChar char="•"/>
            </a:pPr>
            <a:r>
              <a:rPr lang="en-US" sz="1400" b="1" dirty="0" smtClean="0">
                <a:solidFill>
                  <a:srgbClr val="FFFF00"/>
                </a:solidFill>
                <a:latin typeface="Times New Roman" pitchFamily="18" charset="0"/>
                <a:cs typeface="Times New Roman" pitchFamily="18" charset="0"/>
              </a:rPr>
              <a:t>  Use the </a:t>
            </a:r>
            <a:r>
              <a:rPr lang="en-US" sz="1400" b="1" i="1" dirty="0" smtClean="0">
                <a:solidFill>
                  <a:srgbClr val="2BE2F5"/>
                </a:solidFill>
                <a:latin typeface="Times New Roman" pitchFamily="18" charset="0"/>
                <a:cs typeface="Times New Roman" pitchFamily="18" charset="0"/>
              </a:rPr>
              <a:t>Best-available Science </a:t>
            </a:r>
            <a:r>
              <a:rPr lang="en-US" sz="1400" b="1" dirty="0" smtClean="0">
                <a:solidFill>
                  <a:srgbClr val="FFFF00"/>
                </a:solidFill>
                <a:latin typeface="Times New Roman" pitchFamily="18" charset="0"/>
                <a:cs typeface="Times New Roman" pitchFamily="18" charset="0"/>
              </a:rPr>
              <a:t>for the Development of Climate</a:t>
            </a:r>
          </a:p>
          <a:p>
            <a:pPr marL="457200" lvl="0" algn="l">
              <a:lnSpc>
                <a:spcPct val="120000"/>
              </a:lnSpc>
              <a:spcBef>
                <a:spcPts val="0"/>
              </a:spcBef>
              <a:buClr>
                <a:srgbClr val="FFFF00"/>
              </a:buClr>
              <a:buSzPct val="100000"/>
            </a:pPr>
            <a:r>
              <a:rPr lang="en-US" sz="1400" b="1" dirty="0" smtClean="0">
                <a:solidFill>
                  <a:srgbClr val="FFFF00"/>
                </a:solidFill>
                <a:latin typeface="Times New Roman" pitchFamily="18" charset="0"/>
                <a:cs typeface="Times New Roman" pitchFamily="18" charset="0"/>
              </a:rPr>
              <a:t>   Change </a:t>
            </a:r>
            <a:r>
              <a:rPr lang="en-US" sz="1400" b="1" i="1" u="sng" dirty="0" smtClean="0">
                <a:solidFill>
                  <a:srgbClr val="2BE2F5"/>
                </a:solidFill>
                <a:latin typeface="Times New Roman" pitchFamily="18" charset="0"/>
                <a:cs typeface="Times New Roman" pitchFamily="18" charset="0"/>
              </a:rPr>
              <a:t>VULNERABILITY ASSESSMENTS</a:t>
            </a:r>
            <a:r>
              <a:rPr lang="en-US" sz="1400" b="1" u="sng" dirty="0" smtClean="0">
                <a:solidFill>
                  <a:srgbClr val="2BE2F5"/>
                </a:solidFill>
                <a:latin typeface="Times New Roman" pitchFamily="18" charset="0"/>
                <a:cs typeface="Times New Roman" pitchFamily="18" charset="0"/>
              </a:rPr>
              <a:t> </a:t>
            </a:r>
            <a:r>
              <a:rPr lang="en-US" sz="1400" b="1" dirty="0" smtClean="0">
                <a:solidFill>
                  <a:srgbClr val="FFFF00"/>
                </a:solidFill>
                <a:latin typeface="Times New Roman" pitchFamily="18" charset="0"/>
                <a:cs typeface="Times New Roman" pitchFamily="18" charset="0"/>
              </a:rPr>
              <a:t>using </a:t>
            </a:r>
            <a:r>
              <a:rPr lang="en-US" sz="1400" b="1" i="1" dirty="0" smtClean="0">
                <a:solidFill>
                  <a:srgbClr val="FF0000"/>
                </a:solidFill>
                <a:latin typeface="Times New Roman" pitchFamily="18" charset="0"/>
                <a:cs typeface="Times New Roman" pitchFamily="18" charset="0"/>
              </a:rPr>
              <a:t> </a:t>
            </a:r>
            <a:r>
              <a:rPr lang="en-US" sz="1400" b="1" i="1" u="sng" dirty="0" smtClean="0">
                <a:solidFill>
                  <a:srgbClr val="2BE2F5"/>
                </a:solidFill>
                <a:latin typeface="Times New Roman" pitchFamily="18" charset="0"/>
                <a:cs typeface="Times New Roman" pitchFamily="18" charset="0"/>
              </a:rPr>
              <a:t>ECOSYSTEM</a:t>
            </a:r>
          </a:p>
          <a:p>
            <a:pPr marL="457200" lvl="0" algn="l">
              <a:lnSpc>
                <a:spcPct val="120000"/>
              </a:lnSpc>
              <a:spcBef>
                <a:spcPts val="0"/>
              </a:spcBef>
              <a:buClr>
                <a:srgbClr val="FFFF00"/>
              </a:buClr>
              <a:buSzPct val="100000"/>
            </a:pPr>
            <a:r>
              <a:rPr lang="en-US" sz="1400" b="1" i="1" dirty="0" smtClean="0">
                <a:solidFill>
                  <a:srgbClr val="2BE2F5"/>
                </a:solidFill>
                <a:latin typeface="Times New Roman" pitchFamily="18" charset="0"/>
                <a:cs typeface="Times New Roman" pitchFamily="18" charset="0"/>
              </a:rPr>
              <a:t>   </a:t>
            </a:r>
            <a:r>
              <a:rPr lang="en-US" sz="1400" b="1" i="1" u="sng" dirty="0" smtClean="0">
                <a:solidFill>
                  <a:srgbClr val="2BE2F5"/>
                </a:solidFill>
                <a:latin typeface="Times New Roman" pitchFamily="18" charset="0"/>
                <a:cs typeface="Times New Roman" pitchFamily="18" charset="0"/>
              </a:rPr>
              <a:t>BASED  MANAGEMENT </a:t>
            </a:r>
            <a:r>
              <a:rPr lang="en-US" sz="1400" b="1" i="1" dirty="0" smtClean="0">
                <a:solidFill>
                  <a:srgbClr val="2BE2F5"/>
                </a:solidFill>
                <a:latin typeface="Times New Roman" pitchFamily="18" charset="0"/>
                <a:cs typeface="Times New Roman" pitchFamily="18" charset="0"/>
              </a:rPr>
              <a:t>Strategies</a:t>
            </a:r>
            <a:r>
              <a:rPr lang="en-US" sz="1400" b="1" dirty="0" smtClean="0">
                <a:solidFill>
                  <a:srgbClr val="2BE2F5"/>
                </a:solidFill>
                <a:latin typeface="Times New Roman" pitchFamily="18" charset="0"/>
                <a:cs typeface="Times New Roman" pitchFamily="18" charset="0"/>
              </a:rPr>
              <a:t>; </a:t>
            </a:r>
          </a:p>
          <a:p>
            <a:pPr marL="457200" lvl="0" algn="l">
              <a:lnSpc>
                <a:spcPct val="120000"/>
              </a:lnSpc>
              <a:spcBef>
                <a:spcPts val="0"/>
              </a:spcBef>
              <a:buClr>
                <a:srgbClr val="FFFF00"/>
              </a:buClr>
              <a:buSzPct val="100000"/>
              <a:buFont typeface="Arial" pitchFamily="34" charset="0"/>
              <a:buChar char="•"/>
            </a:pPr>
            <a:r>
              <a:rPr lang="en-US" sz="1400" b="1" dirty="0">
                <a:solidFill>
                  <a:srgbClr val="FFFF00"/>
                </a:solidFill>
                <a:latin typeface="Times New Roman" pitchFamily="18" charset="0"/>
                <a:cs typeface="Times New Roman" pitchFamily="18" charset="0"/>
              </a:rPr>
              <a:t> </a:t>
            </a:r>
            <a:r>
              <a:rPr lang="en-US" sz="1400" b="1" dirty="0" smtClean="0">
                <a:solidFill>
                  <a:srgbClr val="FFFF00"/>
                </a:solidFill>
                <a:latin typeface="Times New Roman" pitchFamily="18" charset="0"/>
                <a:cs typeface="Times New Roman" pitchFamily="18" charset="0"/>
              </a:rPr>
              <a:t> Ecosystems are Already Significantly Impacted by Climate</a:t>
            </a:r>
          </a:p>
          <a:p>
            <a:pPr marL="457200" lvl="0" algn="l">
              <a:lnSpc>
                <a:spcPct val="120000"/>
              </a:lnSpc>
              <a:spcBef>
                <a:spcPts val="0"/>
              </a:spcBef>
              <a:buClr>
                <a:srgbClr val="FFFF00"/>
              </a:buClr>
              <a:buSzPct val="100000"/>
            </a:pPr>
            <a:r>
              <a:rPr lang="en-US" sz="1400" b="1" dirty="0" smtClean="0">
                <a:solidFill>
                  <a:srgbClr val="FFFF00"/>
                </a:solidFill>
                <a:latin typeface="Times New Roman" pitchFamily="18" charset="0"/>
                <a:cs typeface="Times New Roman" pitchFamily="18" charset="0"/>
              </a:rPr>
              <a:t>   Change: Large-scale Shifts in </a:t>
            </a:r>
            <a:r>
              <a:rPr lang="en-US" sz="1400" b="1" i="1" u="sng" dirty="0" smtClean="0">
                <a:solidFill>
                  <a:srgbClr val="2BE2F5"/>
                </a:solidFill>
                <a:latin typeface="Times New Roman" pitchFamily="18" charset="0"/>
                <a:cs typeface="Times New Roman" pitchFamily="18" charset="0"/>
              </a:rPr>
              <a:t>SPECIES RANGES, INVASIVE</a:t>
            </a:r>
          </a:p>
          <a:p>
            <a:pPr marL="457200" lvl="0" algn="l">
              <a:lnSpc>
                <a:spcPct val="120000"/>
              </a:lnSpc>
              <a:spcBef>
                <a:spcPts val="0"/>
              </a:spcBef>
              <a:buClr>
                <a:srgbClr val="FFFF00"/>
              </a:buClr>
              <a:buSzPct val="100000"/>
            </a:pPr>
            <a:r>
              <a:rPr lang="en-US" sz="1400" b="1" i="1" dirty="0" smtClean="0">
                <a:solidFill>
                  <a:srgbClr val="2BE2F5"/>
                </a:solidFill>
                <a:latin typeface="Times New Roman" pitchFamily="18" charset="0"/>
                <a:cs typeface="Times New Roman" pitchFamily="18" charset="0"/>
              </a:rPr>
              <a:t>    </a:t>
            </a:r>
            <a:r>
              <a:rPr lang="en-US" sz="1400" b="1" i="1" u="sng" dirty="0" smtClean="0">
                <a:solidFill>
                  <a:srgbClr val="2BE2F5"/>
                </a:solidFill>
                <a:latin typeface="Times New Roman" pitchFamily="18" charset="0"/>
                <a:cs typeface="Times New Roman" pitchFamily="18" charset="0"/>
              </a:rPr>
              <a:t>SPECIES,  AND HABITAT LOSS</a:t>
            </a:r>
            <a:r>
              <a:rPr lang="en-US" sz="1400" b="1" u="sng" dirty="0" smtClean="0">
                <a:solidFill>
                  <a:srgbClr val="2BE2F5"/>
                </a:solidFill>
                <a:latin typeface="Times New Roman" pitchFamily="18" charset="0"/>
                <a:cs typeface="Times New Roman" pitchFamily="18" charset="0"/>
              </a:rPr>
              <a:t>.</a:t>
            </a:r>
          </a:p>
          <a:p>
            <a:pPr lvl="0" algn="l">
              <a:lnSpc>
                <a:spcPct val="110000"/>
              </a:lnSpc>
              <a:spcBef>
                <a:spcPts val="0"/>
              </a:spcBef>
            </a:pPr>
            <a:endParaRPr lang="en-US" sz="1400" b="1" dirty="0" smtClean="0">
              <a:solidFill>
                <a:srgbClr val="FFFF00"/>
              </a:solidFill>
              <a:latin typeface="Times New Roman" pitchFamily="18" charset="0"/>
              <a:cs typeface="Times New Roman" pitchFamily="18" charset="0"/>
            </a:endParaRPr>
          </a:p>
          <a:p>
            <a:pPr lvl="0" algn="l">
              <a:lnSpc>
                <a:spcPct val="110000"/>
              </a:lnSpc>
              <a:spcBef>
                <a:spcPts val="0"/>
              </a:spcBef>
            </a:pPr>
            <a:r>
              <a:rPr lang="en-US" sz="1400" b="1" dirty="0" smtClean="0">
                <a:solidFill>
                  <a:srgbClr val="FFFF00"/>
                </a:solidFill>
                <a:latin typeface="Times New Roman" pitchFamily="18" charset="0"/>
                <a:cs typeface="Times New Roman" pitchFamily="18" charset="0"/>
              </a:rPr>
              <a:t>Climate change  </a:t>
            </a:r>
            <a:r>
              <a:rPr lang="en-US" sz="1400" b="1" i="1" dirty="0" smtClean="0">
                <a:solidFill>
                  <a:srgbClr val="2BE2F5"/>
                </a:solidFill>
                <a:latin typeface="Times New Roman" pitchFamily="18" charset="0"/>
                <a:cs typeface="Times New Roman" pitchFamily="18" charset="0"/>
              </a:rPr>
              <a:t>Exacerbates Existing St</a:t>
            </a:r>
            <a:r>
              <a:rPr lang="en-US" sz="1400" b="1" dirty="0" smtClean="0">
                <a:solidFill>
                  <a:srgbClr val="2BE2F5"/>
                </a:solidFill>
                <a:latin typeface="Times New Roman" pitchFamily="18" charset="0"/>
                <a:cs typeface="Times New Roman" pitchFamily="18" charset="0"/>
              </a:rPr>
              <a:t>resses </a:t>
            </a:r>
            <a:r>
              <a:rPr lang="en-US" sz="1400" b="1" dirty="0" smtClean="0">
                <a:solidFill>
                  <a:srgbClr val="FFFF00"/>
                </a:solidFill>
                <a:latin typeface="Times New Roman" pitchFamily="18" charset="0"/>
                <a:cs typeface="Times New Roman" pitchFamily="18" charset="0"/>
              </a:rPr>
              <a:t>(e.g. Habitat Fragmentation and Pollution) and </a:t>
            </a:r>
            <a:r>
              <a:rPr lang="en-US" sz="1400" b="1" u="sng" dirty="0" smtClean="0">
                <a:solidFill>
                  <a:srgbClr val="2BE2F5"/>
                </a:solidFill>
                <a:latin typeface="Times New Roman" pitchFamily="18" charset="0"/>
                <a:cs typeface="Times New Roman" pitchFamily="18" charset="0"/>
              </a:rPr>
              <a:t>NEGATIVELY IMPACT COMMUNITIES THAT RELY ON </a:t>
            </a:r>
            <a:r>
              <a:rPr lang="en-US" sz="1400" b="1" i="1" u="sng" dirty="0" smtClean="0">
                <a:solidFill>
                  <a:srgbClr val="2BE2F5"/>
                </a:solidFill>
                <a:latin typeface="Times New Roman" pitchFamily="18" charset="0"/>
                <a:cs typeface="Times New Roman" pitchFamily="18" charset="0"/>
              </a:rPr>
              <a:t>NATURAL RESOURCES </a:t>
            </a:r>
            <a:r>
              <a:rPr lang="en-US" sz="1400" b="1" dirty="0" smtClean="0">
                <a:solidFill>
                  <a:srgbClr val="FFFF00"/>
                </a:solidFill>
                <a:latin typeface="Times New Roman" pitchFamily="18" charset="0"/>
                <a:cs typeface="Times New Roman" pitchFamily="18" charset="0"/>
              </a:rPr>
              <a:t>for their </a:t>
            </a:r>
            <a:r>
              <a:rPr lang="en-US" sz="1400" b="1" i="1" u="sng" dirty="0" smtClean="0">
                <a:solidFill>
                  <a:srgbClr val="2BE2F5"/>
                </a:solidFill>
                <a:latin typeface="Times New Roman" pitchFamily="18" charset="0"/>
                <a:cs typeface="Times New Roman" pitchFamily="18" charset="0"/>
              </a:rPr>
              <a:t>LIVELIHOOD AND ECONOMIC PROSPERITY</a:t>
            </a:r>
            <a:r>
              <a:rPr lang="en-US" sz="1400" b="1" dirty="0" smtClean="0">
                <a:solidFill>
                  <a:srgbClr val="FFFF00"/>
                </a:solidFill>
                <a:latin typeface="Times New Roman" pitchFamily="18" charset="0"/>
                <a:cs typeface="Times New Roman" pitchFamily="18" charset="0"/>
              </a:rPr>
              <a:t>. Some of these Impacts will be </a:t>
            </a:r>
            <a:r>
              <a:rPr lang="en-US" sz="1400" b="1" i="1" dirty="0" smtClean="0">
                <a:solidFill>
                  <a:srgbClr val="2BE2F5"/>
                </a:solidFill>
                <a:latin typeface="Times New Roman" pitchFamily="18" charset="0"/>
                <a:cs typeface="Times New Roman" pitchFamily="18" charset="0"/>
              </a:rPr>
              <a:t>Irreversible</a:t>
            </a:r>
            <a:r>
              <a:rPr lang="en-US" sz="1400" b="1" dirty="0" smtClean="0">
                <a:solidFill>
                  <a:srgbClr val="FFFF00"/>
                </a:solidFill>
                <a:latin typeface="Times New Roman" pitchFamily="18" charset="0"/>
                <a:cs typeface="Times New Roman" pitchFamily="18" charset="0"/>
              </a:rPr>
              <a:t>, such as </a:t>
            </a:r>
            <a:r>
              <a:rPr lang="en-US" sz="1400" b="1" i="1" dirty="0" smtClean="0">
                <a:solidFill>
                  <a:srgbClr val="2BE2F5"/>
                </a:solidFill>
                <a:latin typeface="Times New Roman" pitchFamily="18" charset="0"/>
                <a:cs typeface="Times New Roman" pitchFamily="18" charset="0"/>
              </a:rPr>
              <a:t>Species Extinctions </a:t>
            </a:r>
            <a:r>
              <a:rPr lang="en-US" sz="1400" b="1" dirty="0" smtClean="0">
                <a:solidFill>
                  <a:srgbClr val="FFFF00"/>
                </a:solidFill>
                <a:latin typeface="Times New Roman" pitchFamily="18" charset="0"/>
                <a:cs typeface="Times New Roman" pitchFamily="18" charset="0"/>
              </a:rPr>
              <a:t>and </a:t>
            </a:r>
            <a:r>
              <a:rPr lang="en-US" sz="1400" b="1" i="1" dirty="0" smtClean="0">
                <a:solidFill>
                  <a:srgbClr val="2BE2F5"/>
                </a:solidFill>
                <a:latin typeface="Times New Roman" pitchFamily="18" charset="0"/>
                <a:cs typeface="Times New Roman" pitchFamily="18" charset="0"/>
              </a:rPr>
              <a:t>Loss of Coastal Land </a:t>
            </a:r>
            <a:r>
              <a:rPr lang="en-US" sz="1400" b="1" dirty="0" smtClean="0">
                <a:solidFill>
                  <a:srgbClr val="FFFF00"/>
                </a:solidFill>
                <a:latin typeface="Times New Roman" pitchFamily="18" charset="0"/>
                <a:cs typeface="Times New Roman" pitchFamily="18" charset="0"/>
              </a:rPr>
              <a:t>as Sea Levels Rise.</a:t>
            </a:r>
          </a:p>
          <a:p>
            <a:pPr lvl="0" algn="l">
              <a:lnSpc>
                <a:spcPct val="110000"/>
              </a:lnSpc>
              <a:spcBef>
                <a:spcPts val="0"/>
              </a:spcBef>
            </a:pPr>
            <a:endParaRPr lang="en-US" sz="1400" b="1" dirty="0" smtClean="0">
              <a:solidFill>
                <a:srgbClr val="FFFF00"/>
              </a:solidFill>
              <a:latin typeface="Times New Roman" pitchFamily="18" charset="0"/>
              <a:cs typeface="Times New Roman" pitchFamily="18" charset="0"/>
            </a:endParaRPr>
          </a:p>
          <a:p>
            <a:pPr lvl="0" algn="l">
              <a:lnSpc>
                <a:spcPct val="110000"/>
              </a:lnSpc>
              <a:spcBef>
                <a:spcPts val="0"/>
              </a:spcBef>
            </a:pPr>
            <a:r>
              <a:rPr lang="en-US" sz="1400" b="1" dirty="0" smtClean="0">
                <a:solidFill>
                  <a:srgbClr val="2BE2F5"/>
                </a:solidFill>
                <a:latin typeface="Times New Roman" pitchFamily="18" charset="0"/>
                <a:cs typeface="Times New Roman" pitchFamily="18" charset="0"/>
              </a:rPr>
              <a:t>Federal Government is developing </a:t>
            </a:r>
            <a:r>
              <a:rPr lang="en-US" sz="1400" b="1" i="1" dirty="0" smtClean="0">
                <a:solidFill>
                  <a:srgbClr val="2BE2F5"/>
                </a:solidFill>
                <a:latin typeface="Times New Roman" pitchFamily="18" charset="0"/>
                <a:cs typeface="Times New Roman" pitchFamily="18" charset="0"/>
              </a:rPr>
              <a:t>a National Fish, Wildlife, and Plants Climate Adaptation Strategy</a:t>
            </a:r>
            <a:r>
              <a:rPr lang="en-US" sz="1400" b="1" dirty="0" smtClean="0">
                <a:solidFill>
                  <a:srgbClr val="2BE2F5"/>
                </a:solidFill>
                <a:latin typeface="Times New Roman" pitchFamily="18" charset="0"/>
                <a:cs typeface="Times New Roman" pitchFamily="18" charset="0"/>
              </a:rPr>
              <a:t>.</a:t>
            </a:r>
            <a:r>
              <a:rPr lang="en-US" sz="1400" b="1" i="1" dirty="0" smtClean="0">
                <a:solidFill>
                  <a:srgbClr val="2BE2F5"/>
                </a:solidFill>
                <a:latin typeface="Times New Roman" pitchFamily="18" charset="0"/>
                <a:cs typeface="Times New Roman" pitchFamily="18" charset="0"/>
              </a:rPr>
              <a:t> </a:t>
            </a:r>
            <a:r>
              <a:rPr lang="en-US" sz="1400" b="1" dirty="0" smtClean="0">
                <a:solidFill>
                  <a:srgbClr val="2BE2F5"/>
                </a:solidFill>
                <a:latin typeface="Times New Roman" pitchFamily="18" charset="0"/>
                <a:cs typeface="Times New Roman" pitchFamily="18" charset="0"/>
              </a:rPr>
              <a:t> </a:t>
            </a:r>
            <a:r>
              <a:rPr lang="en-US" sz="1400" b="1" dirty="0" smtClean="0">
                <a:solidFill>
                  <a:srgbClr val="FFFF00"/>
                </a:solidFill>
                <a:latin typeface="Times New Roman" pitchFamily="18" charset="0"/>
                <a:cs typeface="Times New Roman" pitchFamily="18" charset="0"/>
              </a:rPr>
              <a:t>Congress called for this </a:t>
            </a:r>
            <a:r>
              <a:rPr lang="en-US" sz="1400" b="1" i="1" dirty="0" smtClean="0">
                <a:solidFill>
                  <a:srgbClr val="FFFF00"/>
                </a:solidFill>
                <a:latin typeface="Times New Roman" pitchFamily="18" charset="0"/>
                <a:cs typeface="Times New Roman" pitchFamily="18" charset="0"/>
              </a:rPr>
              <a:t>Strategy </a:t>
            </a:r>
            <a:r>
              <a:rPr lang="en-US" sz="1400" b="1" dirty="0" smtClean="0">
                <a:solidFill>
                  <a:srgbClr val="FFFF00"/>
                </a:solidFill>
                <a:latin typeface="Times New Roman" pitchFamily="18" charset="0"/>
                <a:cs typeface="Times New Roman" pitchFamily="18" charset="0"/>
              </a:rPr>
              <a:t>in 2010; U.S. Fish and Wildlife Service (</a:t>
            </a:r>
            <a:r>
              <a:rPr lang="en-US" sz="1400" b="1" i="1" dirty="0" smtClean="0">
                <a:solidFill>
                  <a:srgbClr val="2BE2F5"/>
                </a:solidFill>
                <a:latin typeface="Times New Roman" pitchFamily="18" charset="0"/>
                <a:cs typeface="Times New Roman" pitchFamily="18" charset="0"/>
              </a:rPr>
              <a:t>USFWS</a:t>
            </a:r>
            <a:r>
              <a:rPr lang="en-US" sz="1400" b="1" dirty="0" smtClean="0">
                <a:solidFill>
                  <a:srgbClr val="FFFF00"/>
                </a:solidFill>
                <a:latin typeface="Times New Roman" pitchFamily="18" charset="0"/>
                <a:cs typeface="Times New Roman" pitchFamily="18" charset="0"/>
              </a:rPr>
              <a:t>), </a:t>
            </a:r>
            <a:r>
              <a:rPr lang="en-US" sz="1400" b="1" i="1" dirty="0" smtClean="0">
                <a:solidFill>
                  <a:srgbClr val="2BE2F5"/>
                </a:solidFill>
                <a:latin typeface="Times New Roman" pitchFamily="18" charset="0"/>
                <a:cs typeface="Times New Roman" pitchFamily="18" charset="0"/>
              </a:rPr>
              <a:t>NOAA, CEQ</a:t>
            </a:r>
            <a:r>
              <a:rPr lang="en-US" sz="1400" b="1" dirty="0" smtClean="0">
                <a:solidFill>
                  <a:srgbClr val="FFFF00"/>
                </a:solidFill>
                <a:latin typeface="Times New Roman" pitchFamily="18" charset="0"/>
                <a:cs typeface="Times New Roman" pitchFamily="18" charset="0"/>
              </a:rPr>
              <a:t>, and </a:t>
            </a:r>
            <a:r>
              <a:rPr lang="en-US" sz="1400" b="1" i="1" dirty="0" smtClean="0">
                <a:solidFill>
                  <a:srgbClr val="2BE2F5"/>
                </a:solidFill>
                <a:latin typeface="Times New Roman" pitchFamily="18" charset="0"/>
                <a:cs typeface="Times New Roman" pitchFamily="18" charset="0"/>
              </a:rPr>
              <a:t>State Wildlife Agencies </a:t>
            </a:r>
            <a:r>
              <a:rPr lang="en-US" sz="1400" b="1" dirty="0" smtClean="0">
                <a:solidFill>
                  <a:srgbClr val="FFFF00"/>
                </a:solidFill>
                <a:latin typeface="Times New Roman" pitchFamily="18" charset="0"/>
                <a:cs typeface="Times New Roman" pitchFamily="18" charset="0"/>
              </a:rPr>
              <a:t>are Co-Leading the Development of the Strategy.</a:t>
            </a:r>
          </a:p>
          <a:p>
            <a:endParaRPr lang="en-US" sz="1400" dirty="0">
              <a:solidFill>
                <a:srgbClr val="FFFF00"/>
              </a:solidFill>
            </a:endParaRPr>
          </a:p>
        </p:txBody>
      </p:sp>
      <p:pic>
        <p:nvPicPr>
          <p:cNvPr id="4" name="Picture 2" descr="http://branding.njit.edu/branding/image/logos/njit_rgb_139x75.gif"/>
          <p:cNvPicPr>
            <a:picLocks noChangeAspect="1" noChangeArrowheads="1"/>
          </p:cNvPicPr>
          <p:nvPr/>
        </p:nvPicPr>
        <p:blipFill>
          <a:blip r:embed="rId2" cstate="print"/>
          <a:srcRect/>
          <a:stretch>
            <a:fillRect/>
          </a:stretch>
        </p:blipFill>
        <p:spPr bwMode="auto">
          <a:xfrm>
            <a:off x="381000" y="5943600"/>
            <a:ext cx="1323975" cy="714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linds(horizontal)">
                                      <p:cBhvr>
                                        <p:cTn id="13" dur="500"/>
                                        <p:tgtEl>
                                          <p:spTgt spid="3">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blinds(horizontal)">
                                      <p:cBhvr>
                                        <p:cTn id="16" dur="500"/>
                                        <p:tgtEl>
                                          <p:spTgt spid="3">
                                            <p:txEl>
                                              <p:pRg st="7" end="7"/>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blinds(horizontal)">
                                      <p:cBhvr>
                                        <p:cTn id="19" dur="500"/>
                                        <p:tgtEl>
                                          <p:spTgt spid="3">
                                            <p:txEl>
                                              <p:pRg st="8" end="8"/>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blinds(horizontal)">
                                      <p:cBhvr>
                                        <p:cTn id="27" dur="1000"/>
                                        <p:tgtEl>
                                          <p:spTgt spid="3">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3" end="13"/>
                                            </p:txEl>
                                          </p:spTgt>
                                        </p:tgtEl>
                                        <p:attrNameLst>
                                          <p:attrName>style.visibility</p:attrName>
                                        </p:attrNameLst>
                                      </p:cBhvr>
                                      <p:to>
                                        <p:strVal val="visible"/>
                                      </p:to>
                                    </p:set>
                                    <p:animEffect transition="in" filter="blinds(horizontal)">
                                      <p:cBhvr>
                                        <p:cTn id="32" dur="1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cstate="print"/>
          <a:srcRect/>
          <a:stretch>
            <a:fillRect/>
          </a:stretch>
        </p:blipFill>
        <p:spPr bwMode="auto">
          <a:xfrm>
            <a:off x="761999" y="685800"/>
            <a:ext cx="7199979" cy="5562600"/>
          </a:xfrm>
          <a:prstGeom prst="rect">
            <a:avLst/>
          </a:prstGeom>
          <a:noFill/>
          <a:ln w="9525">
            <a:noFill/>
            <a:miter lim="800000"/>
            <a:headEnd/>
            <a:tailEnd/>
          </a:ln>
        </p:spPr>
      </p:pic>
      <p:pic>
        <p:nvPicPr>
          <p:cNvPr id="15361" name="Picture 1" descr="C:\Users\Public\Downloads\Pictures\978-1-4614-3187-9[1].tiff"/>
          <p:cNvPicPr>
            <a:picLocks noChangeAspect="1" noChangeArrowheads="1"/>
          </p:cNvPicPr>
          <p:nvPr/>
        </p:nvPicPr>
        <p:blipFill>
          <a:blip r:embed="rId3" cstate="print"/>
          <a:srcRect/>
          <a:stretch>
            <a:fillRect/>
          </a:stretch>
        </p:blipFill>
        <p:spPr bwMode="auto">
          <a:xfrm>
            <a:off x="304800" y="1524000"/>
            <a:ext cx="2133600" cy="3213836"/>
          </a:xfrm>
          <a:prstGeom prst="rect">
            <a:avLst/>
          </a:prstGeom>
          <a:noFill/>
        </p:spPr>
      </p:pic>
      <p:pic>
        <p:nvPicPr>
          <p:cNvPr id="5" name="Picture 2" descr="http://branding.njit.edu/branding/image/logos/njit_rgb_139x75.gif"/>
          <p:cNvPicPr>
            <a:picLocks noChangeAspect="1" noChangeArrowheads="1"/>
          </p:cNvPicPr>
          <p:nvPr/>
        </p:nvPicPr>
        <p:blipFill>
          <a:blip r:embed="rId4" cstate="print"/>
          <a:srcRect/>
          <a:stretch>
            <a:fillRect/>
          </a:stretch>
        </p:blipFill>
        <p:spPr bwMode="auto">
          <a:xfrm>
            <a:off x="381000" y="5943600"/>
            <a:ext cx="1323975" cy="714375"/>
          </a:xfrm>
          <a:prstGeom prst="rect">
            <a:avLst/>
          </a:prstGeom>
          <a:noFill/>
        </p:spPr>
      </p:pic>
      <p:sp>
        <p:nvSpPr>
          <p:cNvPr id="6" name="Slide Number Placeholder 5"/>
          <p:cNvSpPr>
            <a:spLocks noGrp="1"/>
          </p:cNvSpPr>
          <p:nvPr>
            <p:ph type="sldNum" sz="quarter" idx="12"/>
          </p:nvPr>
        </p:nvSpPr>
        <p:spPr/>
        <p:txBody>
          <a:bodyPr/>
          <a:lstStyle/>
          <a:p>
            <a:fld id="{01FC3756-5A59-43FD-B43A-232B70059671}" type="slidenum">
              <a:rPr lang="en-US" smtClean="0"/>
              <a:pPr/>
              <a:t>5</a:t>
            </a:fld>
            <a:endParaRPr lang="en-US"/>
          </a:p>
        </p:txBody>
      </p:sp>
      <p:sp>
        <p:nvSpPr>
          <p:cNvPr id="8" name="TextBox 7"/>
          <p:cNvSpPr txBox="1"/>
          <p:nvPr/>
        </p:nvSpPr>
        <p:spPr>
          <a:xfrm>
            <a:off x="8001000" y="6248400"/>
            <a:ext cx="533400" cy="381000"/>
          </a:xfrm>
          <a:prstGeom prst="rect">
            <a:avLst/>
          </a:prstGeom>
          <a:noFill/>
        </p:spPr>
        <p:txBody>
          <a:bodyPr wrap="square" rtlCol="0">
            <a:spAutoFit/>
          </a:bodyPr>
          <a:lstStyle/>
          <a:p>
            <a:endParaRPr lang="en-US" dirty="0"/>
          </a:p>
        </p:txBody>
      </p:sp>
      <p:sp>
        <p:nvSpPr>
          <p:cNvPr id="9" name="Footer Placeholder 8"/>
          <p:cNvSpPr>
            <a:spLocks noGrp="1"/>
          </p:cNvSpPr>
          <p:nvPr>
            <p:ph type="ftr" sz="quarter" idx="11"/>
          </p:nvPr>
        </p:nvSpPr>
        <p:spPr>
          <a:xfrm>
            <a:off x="7086600" y="6172200"/>
            <a:ext cx="838200" cy="365125"/>
          </a:xfrm>
        </p:spPr>
        <p:txBody>
          <a:bodyPr/>
          <a:lstStyle/>
          <a:p>
            <a:r>
              <a:rPr lang="en-US" dirty="0" smtClean="0">
                <a:solidFill>
                  <a:schemeClr val="tx1"/>
                </a:solidFill>
                <a:latin typeface="Times New Roman" pitchFamily="18" charset="0"/>
                <a:cs typeface="Times New Roman" pitchFamily="18" charset="0"/>
              </a:rPr>
              <a:t>                                                              6</a:t>
            </a:r>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361"/>
                                        </p:tgtEl>
                                        <p:attrNameLst>
                                          <p:attrName>ppt_x</p:attrName>
                                        </p:attrNameLst>
                                      </p:cBhvr>
                                      <p:tavLst>
                                        <p:tav tm="0">
                                          <p:val>
                                            <p:strVal val="ppt_x"/>
                                          </p:val>
                                        </p:tav>
                                        <p:tav tm="100000">
                                          <p:val>
                                            <p:strVal val="ppt_x"/>
                                          </p:val>
                                        </p:tav>
                                      </p:tavLst>
                                    </p:anim>
                                    <p:anim calcmode="lin" valueType="num">
                                      <p:cBhvr additive="base">
                                        <p:cTn id="7" dur="500"/>
                                        <p:tgtEl>
                                          <p:spTgt spid="15361"/>
                                        </p:tgtEl>
                                        <p:attrNameLst>
                                          <p:attrName>ppt_y</p:attrName>
                                        </p:attrNameLst>
                                      </p:cBhvr>
                                      <p:tavLst>
                                        <p:tav tm="0">
                                          <p:val>
                                            <p:strVal val="ppt_y"/>
                                          </p:val>
                                        </p:tav>
                                        <p:tav tm="100000">
                                          <p:val>
                                            <p:strVal val="1+ppt_h/2"/>
                                          </p:val>
                                        </p:tav>
                                      </p:tavLst>
                                    </p:anim>
                                    <p:set>
                                      <p:cBhvr>
                                        <p:cTn id="8" dur="1" fill="hold">
                                          <p:stCondLst>
                                            <p:cond delay="499"/>
                                          </p:stCondLst>
                                        </p:cTn>
                                        <p:tgtEl>
                                          <p:spTgt spid="1536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8153400" cy="4678204"/>
          </a:xfrm>
          <a:prstGeom prst="rect">
            <a:avLst/>
          </a:prstGeom>
        </p:spPr>
        <p:txBody>
          <a:bodyPr wrap="square">
            <a:spAutoFit/>
          </a:bodyPr>
          <a:lstStyle/>
          <a:p>
            <a:pPr algn="ctr">
              <a:defRPr/>
            </a:pPr>
            <a:r>
              <a:rPr lang="en-US" b="1" dirty="0" smtClean="0">
                <a:latin typeface="Times New Roman" pitchFamily="18" charset="0"/>
                <a:cs typeface="Times New Roman" pitchFamily="18" charset="0"/>
              </a:rPr>
              <a:t>Equilibrium Attained </a:t>
            </a:r>
            <a:r>
              <a:rPr lang="en-US" b="1" i="1" dirty="0" smtClean="0">
                <a:latin typeface="Times New Roman" pitchFamily="18" charset="0"/>
                <a:cs typeface="Times New Roman" pitchFamily="18" charset="0"/>
              </a:rPr>
              <a:t>Either</a:t>
            </a:r>
            <a:r>
              <a:rPr lang="en-US" b="1" dirty="0" smtClean="0">
                <a:latin typeface="Times New Roman" pitchFamily="18" charset="0"/>
                <a:cs typeface="Times New Roman" pitchFamily="18" charset="0"/>
              </a:rPr>
              <a:t> by Increasing Goods and Services </a:t>
            </a:r>
            <a:r>
              <a:rPr lang="en-US" b="1" i="1" dirty="0" smtClean="0">
                <a:latin typeface="Times New Roman" pitchFamily="18" charset="0"/>
                <a:cs typeface="Times New Roman" pitchFamily="18" charset="0"/>
              </a:rPr>
              <a:t>or</a:t>
            </a:r>
            <a:r>
              <a:rPr lang="en-US" b="1" dirty="0" smtClean="0">
                <a:latin typeface="Times New Roman" pitchFamily="18" charset="0"/>
                <a:cs typeface="Times New Roman" pitchFamily="18" charset="0"/>
              </a:rPr>
              <a:t> by Reducing  Consumption.  In Today’s World, we must Do Both!</a:t>
            </a:r>
          </a:p>
          <a:p>
            <a:pPr>
              <a:defRPr/>
            </a:pPr>
            <a:r>
              <a:rPr lang="en-US" dirty="0" smtClean="0">
                <a:latin typeface="Times New Roman" pitchFamily="18" charset="0"/>
                <a:cs typeface="Times New Roman" pitchFamily="18" charset="0"/>
              </a:rPr>
              <a:t>                                                     </a:t>
            </a:r>
          </a:p>
          <a:p>
            <a:pPr>
              <a:defRPr/>
            </a:pPr>
            <a:r>
              <a:rPr lang="en-US" b="1" dirty="0" smtClean="0">
                <a:solidFill>
                  <a:srgbClr val="FF0000"/>
                </a:solidFill>
                <a:latin typeface="Times New Roman" pitchFamily="18" charset="0"/>
                <a:cs typeface="Times New Roman" pitchFamily="18" charset="0"/>
              </a:rPr>
              <a:t>  </a:t>
            </a:r>
            <a:r>
              <a:rPr lang="en-US" b="1" u="sng" dirty="0" smtClean="0">
                <a:solidFill>
                  <a:srgbClr val="FF0000"/>
                </a:solidFill>
                <a:latin typeface="Times New Roman" pitchFamily="18" charset="0"/>
                <a:cs typeface="Times New Roman" pitchFamily="18" charset="0"/>
              </a:rPr>
              <a:t>Increasing Goods and Services</a:t>
            </a:r>
            <a:r>
              <a:rPr lang="en-US" b="1"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Reducing Human Demand </a:t>
            </a:r>
            <a:r>
              <a:rPr lang="en-US" b="1" dirty="0" smtClean="0">
                <a:latin typeface="Times New Roman" pitchFamily="18" charset="0"/>
                <a:cs typeface="Times New Roman" pitchFamily="18" charset="0"/>
              </a:rPr>
              <a:t>					               (“Greening”)</a:t>
            </a:r>
            <a:endParaRPr lang="en-US"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 </a:t>
            </a:r>
            <a:endParaRPr lang="en-US" dirty="0" smtClean="0">
              <a:solidFill>
                <a:srgbClr val="FF0000"/>
              </a:solidFill>
              <a:latin typeface="Times New Roman" pitchFamily="18" charset="0"/>
              <a:cs typeface="Times New Roman" pitchFamily="18" charset="0"/>
            </a:endParaRPr>
          </a:p>
          <a:p>
            <a:pPr>
              <a:defRPr/>
            </a:pPr>
            <a:r>
              <a:rPr lang="en-US" b="1" dirty="0" smtClean="0">
                <a:solidFill>
                  <a:srgbClr val="FF0000"/>
                </a:solidFill>
                <a:latin typeface="Times New Roman" pitchFamily="18" charset="0"/>
                <a:cs typeface="Times New Roman" pitchFamily="18" charset="0"/>
              </a:rPr>
              <a:t>    Conservation &amp; Preservation</a:t>
            </a:r>
            <a:r>
              <a:rPr lang="en-US" b="1" dirty="0" smtClean="0">
                <a:latin typeface="Times New Roman" pitchFamily="18" charset="0"/>
                <a:cs typeface="Times New Roman" pitchFamily="18" charset="0"/>
              </a:rPr>
              <a:t>	      Land Use Planning</a:t>
            </a:r>
          </a:p>
          <a:p>
            <a:pPr>
              <a:defRPr/>
            </a:pPr>
            <a:r>
              <a:rPr lang="en-US" b="1"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Ecosystem-Based Management</a:t>
            </a:r>
            <a:r>
              <a:rPr lang="en-US" b="1" dirty="0" smtClean="0">
                <a:latin typeface="Times New Roman" pitchFamily="18" charset="0"/>
                <a:cs typeface="Times New Roman" pitchFamily="18" charset="0"/>
              </a:rPr>
              <a:t>	      Alterative Energy Development</a:t>
            </a:r>
          </a:p>
          <a:p>
            <a:pPr>
              <a:defRPr/>
            </a:pPr>
            <a:r>
              <a:rPr lang="en-US" b="1"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Adaptive Management</a:t>
            </a:r>
            <a:r>
              <a:rPr lang="en-US" b="1" dirty="0" smtClean="0">
                <a:latin typeface="Times New Roman" pitchFamily="18" charset="0"/>
                <a:cs typeface="Times New Roman" pitchFamily="18" charset="0"/>
              </a:rPr>
              <a:t>		      Energy Conservation and  Efficiency</a:t>
            </a:r>
          </a:p>
          <a:p>
            <a:pPr>
              <a:defRPr/>
            </a:pPr>
            <a:r>
              <a:rPr lang="en-US" b="1"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Habitat  Restoration/Enhancement      </a:t>
            </a:r>
            <a:r>
              <a:rPr lang="en-US" b="1" dirty="0" smtClean="0">
                <a:latin typeface="Times New Roman" pitchFamily="18" charset="0"/>
                <a:cs typeface="Times New Roman" pitchFamily="18" charset="0"/>
              </a:rPr>
              <a:t>Reducing Greenhouse Gases</a:t>
            </a:r>
          </a:p>
          <a:p>
            <a:pPr>
              <a:defRPr/>
            </a:pPr>
            <a:r>
              <a:rPr lang="en-US" b="1"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Stewardship (Social Learning)	      </a:t>
            </a:r>
            <a:r>
              <a:rPr lang="en-US" b="1" dirty="0" smtClean="0">
                <a:latin typeface="Times New Roman" pitchFamily="18" charset="0"/>
                <a:cs typeface="Times New Roman" pitchFamily="18" charset="0"/>
              </a:rPr>
              <a:t>Recycling</a:t>
            </a:r>
          </a:p>
          <a:p>
            <a:pPr>
              <a:defRPr/>
            </a:pPr>
            <a:r>
              <a:rPr lang="en-US" b="1" dirty="0" smtClean="0">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Rebuilding Fisheries</a:t>
            </a:r>
            <a:r>
              <a:rPr lang="en-US" b="1" dirty="0" smtClean="0">
                <a:latin typeface="Times New Roman" pitchFamily="18" charset="0"/>
                <a:cs typeface="Times New Roman" pitchFamily="18" charset="0"/>
              </a:rPr>
              <a:t>		      Sustainable Agriculture &amp; Aquaculture</a:t>
            </a:r>
          </a:p>
          <a:p>
            <a:pPr>
              <a:defRPr/>
            </a:pPr>
            <a:r>
              <a:rPr lang="en-US" b="1" dirty="0" smtClean="0">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Invasive Species Management</a:t>
            </a:r>
            <a:r>
              <a:rPr lang="en-US" b="1" dirty="0" smtClean="0">
                <a:latin typeface="Times New Roman" pitchFamily="18" charset="0"/>
                <a:cs typeface="Times New Roman" pitchFamily="18" charset="0"/>
              </a:rPr>
              <a:t>	      Ecosystem Rehab. (</a:t>
            </a:r>
            <a:r>
              <a:rPr lang="en-US" b="1" dirty="0" err="1" smtClean="0">
                <a:latin typeface="Times New Roman" pitchFamily="18" charset="0"/>
                <a:cs typeface="Times New Roman" pitchFamily="18" charset="0"/>
              </a:rPr>
              <a:t>Contam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Reduct</a:t>
            </a:r>
            <a:r>
              <a:rPr lang="en-US" b="1" dirty="0" smtClean="0">
                <a:latin typeface="Times New Roman" pitchFamily="18" charset="0"/>
                <a:cs typeface="Times New Roman" pitchFamily="18" charset="0"/>
              </a:rPr>
              <a:t>.) </a:t>
            </a:r>
          </a:p>
          <a:p>
            <a:pPr>
              <a:defRPr/>
            </a:pPr>
            <a:r>
              <a:rPr lang="en-US" b="1" dirty="0" smtClean="0">
                <a:latin typeface="Times New Roman" pitchFamily="18" charset="0"/>
                <a:cs typeface="Times New Roman" pitchFamily="18" charset="0"/>
              </a:rPr>
              <a:t>                                                                      Social and Environmental Justice</a:t>
            </a:r>
          </a:p>
          <a:p>
            <a:pPr>
              <a:defRPr/>
            </a:pPr>
            <a:endParaRPr lang="en-US" i="1" dirty="0" smtClean="0">
              <a:latin typeface="Times New Roman" pitchFamily="18" charset="0"/>
              <a:cs typeface="Times New Roman" pitchFamily="18" charset="0"/>
            </a:endParaRPr>
          </a:p>
          <a:p>
            <a:pPr>
              <a:defRPr/>
            </a:pPr>
            <a:endParaRPr lang="en-US" sz="1400" b="1" dirty="0" smtClean="0"/>
          </a:p>
          <a:p>
            <a:pPr>
              <a:defRPr/>
            </a:pPr>
            <a:r>
              <a:rPr lang="en-US" sz="1400" b="1" dirty="0" smtClean="0"/>
              <a:t>		</a:t>
            </a:r>
            <a:endParaRPr lang="en-US" dirty="0"/>
          </a:p>
        </p:txBody>
      </p:sp>
      <p:pic>
        <p:nvPicPr>
          <p:cNvPr id="3" name="Picture 2" descr="http://branding.njit.edu/branding/image/logos/njit_rgb_139x75.gif"/>
          <p:cNvPicPr>
            <a:picLocks noChangeAspect="1" noChangeArrowheads="1"/>
          </p:cNvPicPr>
          <p:nvPr/>
        </p:nvPicPr>
        <p:blipFill>
          <a:blip r:embed="rId2" cstate="print"/>
          <a:srcRect/>
          <a:stretch>
            <a:fillRect/>
          </a:stretch>
        </p:blipFill>
        <p:spPr bwMode="auto">
          <a:xfrm>
            <a:off x="381000" y="5943600"/>
            <a:ext cx="1323975" cy="714375"/>
          </a:xfrm>
          <a:prstGeom prst="rect">
            <a:avLst/>
          </a:prstGeom>
          <a:noFill/>
        </p:spPr>
      </p:pic>
      <p:sp>
        <p:nvSpPr>
          <p:cNvPr id="4" name="Slide Number Placeholder 3"/>
          <p:cNvSpPr>
            <a:spLocks noGrp="1"/>
          </p:cNvSpPr>
          <p:nvPr>
            <p:ph type="sldNum" sz="quarter" idx="12"/>
          </p:nvPr>
        </p:nvSpPr>
        <p:spPr/>
        <p:txBody>
          <a:bodyPr/>
          <a:lstStyle/>
          <a:p>
            <a:fld id="{01FC3756-5A59-43FD-B43A-232B70059671}" type="slidenum">
              <a:rPr lang="en-US" smtClean="0"/>
              <a:pPr/>
              <a:t>6</a:t>
            </a:fld>
            <a:endParaRPr lang="en-US"/>
          </a:p>
        </p:txBody>
      </p:sp>
      <p:sp>
        <p:nvSpPr>
          <p:cNvPr id="6" name="TextBox 5"/>
          <p:cNvSpPr txBox="1"/>
          <p:nvPr/>
        </p:nvSpPr>
        <p:spPr>
          <a:xfrm>
            <a:off x="8001000" y="6248400"/>
            <a:ext cx="533400" cy="381000"/>
          </a:xfrm>
          <a:prstGeom prst="rect">
            <a:avLst/>
          </a:prstGeom>
          <a:noFill/>
        </p:spPr>
        <p:txBody>
          <a:bodyPr wrap="square" rtlCol="0">
            <a:spAutoFit/>
          </a:bodyPr>
          <a:lstStyle/>
          <a:p>
            <a:endParaRPr lang="en-US" dirty="0"/>
          </a:p>
        </p:txBody>
      </p:sp>
      <p:sp>
        <p:nvSpPr>
          <p:cNvPr id="7" name="Footer Placeholder 6"/>
          <p:cNvSpPr>
            <a:spLocks noGrp="1"/>
          </p:cNvSpPr>
          <p:nvPr>
            <p:ph type="ftr" sz="quarter" idx="11"/>
          </p:nvPr>
        </p:nvSpPr>
        <p:spPr/>
        <p:txBody>
          <a:bodyPr/>
          <a:lstStyle/>
          <a:p>
            <a:r>
              <a:rPr lang="en-US" dirty="0" smtClean="0">
                <a:solidFill>
                  <a:schemeClr val="tx1"/>
                </a:solidFill>
                <a:latin typeface="Times New Roman" pitchFamily="18" charset="0"/>
                <a:cs typeface="Times New Roman" pitchFamily="18" charset="0"/>
              </a:rPr>
              <a:t>7</a:t>
            </a:r>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57200" y="609600"/>
            <a:ext cx="7620000" cy="1143000"/>
          </a:xfrm>
        </p:spPr>
        <p:txBody>
          <a:bodyPr>
            <a:normAutofit/>
          </a:bodyPr>
          <a:lstStyle/>
          <a:p>
            <a:pPr algn="ctr" eaLnBrk="1" hangingPunct="1"/>
            <a:r>
              <a:rPr lang="en-US" sz="2400" b="1" dirty="0" smtClean="0">
                <a:ln w="500">
                  <a:noFill/>
                </a:ln>
                <a:solidFill>
                  <a:schemeClr val="tx1"/>
                </a:solidFill>
                <a:latin typeface="Times New Roman" pitchFamily="18" charset="0"/>
                <a:cs typeface="Times New Roman" pitchFamily="18" charset="0"/>
              </a:rPr>
              <a:t>Ecosystem Goods and Services Derived from </a:t>
            </a:r>
            <a:r>
              <a:rPr lang="en-US" sz="2400" b="1" u="sng" dirty="0" smtClean="0">
                <a:ln w="500">
                  <a:noFill/>
                </a:ln>
                <a:solidFill>
                  <a:srgbClr val="FF0000"/>
                </a:solidFill>
                <a:latin typeface="Times New Roman" pitchFamily="18" charset="0"/>
                <a:cs typeface="Times New Roman" pitchFamily="18" charset="0"/>
              </a:rPr>
              <a:t>COASTAL Wetlands</a:t>
            </a:r>
            <a:r>
              <a:rPr lang="en-US" sz="2400" dirty="0" smtClean="0">
                <a:ln w="500">
                  <a:noFill/>
                </a:ln>
                <a:solidFill>
                  <a:schemeClr val="tx1"/>
                </a:solidFill>
                <a:latin typeface="Times New Roman" pitchFamily="18" charset="0"/>
                <a:cs typeface="Times New Roman" pitchFamily="18" charset="0"/>
              </a:rPr>
              <a:t/>
            </a:r>
            <a:br>
              <a:rPr lang="en-US" sz="2400" dirty="0" smtClean="0">
                <a:ln w="500">
                  <a:noFill/>
                </a:ln>
                <a:solidFill>
                  <a:schemeClr val="tx1"/>
                </a:solidFill>
                <a:latin typeface="Times New Roman" pitchFamily="18" charset="0"/>
                <a:cs typeface="Times New Roman" pitchFamily="18" charset="0"/>
              </a:rPr>
            </a:br>
            <a:endParaRPr lang="en-US" sz="2400" dirty="0" smtClean="0">
              <a:ln w="500">
                <a:noFill/>
              </a:ln>
              <a:solidFill>
                <a:schemeClr val="tx1"/>
              </a:solidFill>
              <a:latin typeface="Times New Roman" pitchFamily="18" charset="0"/>
              <a:cs typeface="Times New Roman" pitchFamily="18" charset="0"/>
            </a:endParaRPr>
          </a:p>
        </p:txBody>
      </p:sp>
      <p:sp>
        <p:nvSpPr>
          <p:cNvPr id="9219" name="Rectangle 3"/>
          <p:cNvSpPr>
            <a:spLocks noGrp="1" noChangeArrowheads="1"/>
          </p:cNvSpPr>
          <p:nvPr>
            <p:ph type="body" idx="4294967295"/>
          </p:nvPr>
        </p:nvSpPr>
        <p:spPr>
          <a:xfrm>
            <a:off x="457200" y="1609416"/>
            <a:ext cx="7543800" cy="4846320"/>
          </a:xfrm>
        </p:spPr>
        <p:txBody>
          <a:bodyPr/>
          <a:lstStyle/>
          <a:p>
            <a:pPr marL="0" eaLnBrk="1" hangingPunct="1">
              <a:spcBef>
                <a:spcPct val="0"/>
              </a:spcBef>
              <a:buClr>
                <a:schemeClr val="tx1"/>
              </a:buClr>
              <a:buSzPct val="70000"/>
              <a:buFont typeface="Wingdings 2" pitchFamily="18" charset="2"/>
              <a:buChar char=""/>
            </a:pPr>
            <a:r>
              <a:rPr lang="en-US" b="1" dirty="0" smtClean="0">
                <a:latin typeface="Times New Roman" pitchFamily="18" charset="0"/>
                <a:cs typeface="Times New Roman" pitchFamily="18" charset="0"/>
              </a:rPr>
              <a:t>Production of Harvestable Wildlife (</a:t>
            </a:r>
            <a:r>
              <a:rPr lang="en-US" b="1" dirty="0" smtClean="0">
                <a:solidFill>
                  <a:srgbClr val="0000FF"/>
                </a:solidFill>
                <a:latin typeface="Times New Roman" pitchFamily="18" charset="0"/>
                <a:cs typeface="Times New Roman" pitchFamily="18" charset="0"/>
              </a:rPr>
              <a:t>Goods</a:t>
            </a:r>
            <a:r>
              <a:rPr lang="en-US" b="1" dirty="0" smtClean="0">
                <a:latin typeface="Times New Roman" pitchFamily="18" charset="0"/>
                <a:cs typeface="Times New Roman" pitchFamily="18" charset="0"/>
              </a:rPr>
              <a:t>)</a:t>
            </a:r>
          </a:p>
          <a:p>
            <a:pPr marL="0" lvl="1" eaLnBrk="1" hangingPunct="1">
              <a:spcBef>
                <a:spcPct val="0"/>
              </a:spcBef>
              <a:buNone/>
            </a:pPr>
            <a:r>
              <a:rPr lang="en-US" b="1" dirty="0" smtClean="0">
                <a:solidFill>
                  <a:schemeClr val="tx1"/>
                </a:solidFill>
                <a:latin typeface="Times New Roman" pitchFamily="18" charset="0"/>
                <a:cs typeface="Times New Roman" pitchFamily="18" charset="0"/>
              </a:rPr>
              <a:t>	Waterfowl</a:t>
            </a:r>
          </a:p>
          <a:p>
            <a:pPr marL="0" lvl="1" eaLnBrk="1" hangingPunct="1">
              <a:spcBef>
                <a:spcPct val="0"/>
              </a:spcBef>
              <a:buNone/>
            </a:pPr>
            <a:r>
              <a:rPr lang="en-US" b="1" dirty="0" smtClean="0">
                <a:solidFill>
                  <a:schemeClr val="tx1"/>
                </a:solidFill>
                <a:latin typeface="Times New Roman" pitchFamily="18" charset="0"/>
                <a:cs typeface="Times New Roman" pitchFamily="18" charset="0"/>
              </a:rPr>
              <a:t>	Furbearers (e.g., muskrats)</a:t>
            </a:r>
          </a:p>
          <a:p>
            <a:pPr marL="0" lvl="1" eaLnBrk="1" hangingPunct="1">
              <a:spcBef>
                <a:spcPct val="0"/>
              </a:spcBef>
              <a:buNone/>
            </a:pPr>
            <a:r>
              <a:rPr lang="en-US" b="1" dirty="0" smtClean="0">
                <a:solidFill>
                  <a:schemeClr val="tx1"/>
                </a:solidFill>
                <a:latin typeface="Times New Roman" pitchFamily="18" charset="0"/>
                <a:cs typeface="Times New Roman" pitchFamily="18" charset="0"/>
              </a:rPr>
              <a:t>	Reptiles (e.g., alligators, turtles)</a:t>
            </a:r>
          </a:p>
          <a:p>
            <a:pPr marL="0" lvl="1" eaLnBrk="1" hangingPunct="1">
              <a:spcBef>
                <a:spcPct val="0"/>
              </a:spcBef>
              <a:buNone/>
            </a:pPr>
            <a:r>
              <a:rPr lang="en-US" sz="2400" b="1" dirty="0" smtClean="0">
                <a:solidFill>
                  <a:schemeClr val="tx1"/>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FISH and SHELLFISH</a:t>
            </a:r>
          </a:p>
          <a:p>
            <a:pPr marL="0" lvl="1" eaLnBrk="1" hangingPunct="1">
              <a:spcBef>
                <a:spcPct val="0"/>
              </a:spcBef>
              <a:buNone/>
            </a:pPr>
            <a:endParaRPr lang="en-US" sz="2400" b="1" dirty="0" smtClean="0">
              <a:solidFill>
                <a:srgbClr val="FF0000"/>
              </a:solidFill>
              <a:latin typeface="Times New Roman" pitchFamily="18" charset="0"/>
              <a:cs typeface="Times New Roman" pitchFamily="18" charset="0"/>
            </a:endParaRPr>
          </a:p>
          <a:p>
            <a:pPr marL="0" eaLnBrk="1" hangingPunct="1">
              <a:spcBef>
                <a:spcPct val="0"/>
              </a:spcBef>
              <a:buClrTx/>
              <a:buSzPct val="70000"/>
              <a:buFont typeface="Wingdings 2" pitchFamily="18" charset="2"/>
              <a:buChar char=""/>
            </a:pPr>
            <a:r>
              <a:rPr lang="en-US" b="1" dirty="0" smtClean="0">
                <a:latin typeface="Times New Roman" pitchFamily="18" charset="0"/>
                <a:cs typeface="Times New Roman" pitchFamily="18" charset="0"/>
              </a:rPr>
              <a:t>Water Resources (</a:t>
            </a:r>
            <a:r>
              <a:rPr lang="en-US" b="1" dirty="0" smtClean="0">
                <a:solidFill>
                  <a:srgbClr val="0000FF"/>
                </a:solidFill>
                <a:latin typeface="Times New Roman" pitchFamily="18" charset="0"/>
                <a:cs typeface="Times New Roman" pitchFamily="18" charset="0"/>
              </a:rPr>
              <a:t>Services</a:t>
            </a:r>
            <a:r>
              <a:rPr lang="en-US" b="1" dirty="0" smtClean="0">
                <a:latin typeface="Times New Roman" pitchFamily="18" charset="0"/>
                <a:cs typeface="Times New Roman" pitchFamily="18" charset="0"/>
              </a:rPr>
              <a:t>)</a:t>
            </a:r>
          </a:p>
          <a:p>
            <a:pPr marL="0" lvl="1" eaLnBrk="1" hangingPunct="1">
              <a:spcBef>
                <a:spcPct val="0"/>
              </a:spcBef>
              <a:buNone/>
            </a:pPr>
            <a:r>
              <a:rPr lang="en-US" b="1" dirty="0" smtClean="0">
                <a:solidFill>
                  <a:schemeClr val="tx1"/>
                </a:solidFill>
                <a:latin typeface="Times New Roman" pitchFamily="18" charset="0"/>
                <a:cs typeface="Times New Roman" pitchFamily="18" charset="0"/>
              </a:rPr>
              <a:t>	Water Quality Improvement (filtration)</a:t>
            </a:r>
          </a:p>
          <a:p>
            <a:pPr marL="0" lvl="1" eaLnBrk="1" hangingPunct="1">
              <a:spcBef>
                <a:spcPct val="0"/>
              </a:spcBef>
              <a:buNone/>
            </a:pPr>
            <a:r>
              <a:rPr lang="en-US" b="1" dirty="0" smtClean="0">
                <a:solidFill>
                  <a:schemeClr val="tx1"/>
                </a:solidFill>
                <a:latin typeface="Times New Roman" pitchFamily="18" charset="0"/>
                <a:cs typeface="Times New Roman" pitchFamily="18" charset="0"/>
              </a:rPr>
              <a:t>	Flood Mitigation and Abatement</a:t>
            </a:r>
          </a:p>
          <a:p>
            <a:pPr marL="0" lvl="1" eaLnBrk="1" hangingPunct="1">
              <a:spcBef>
                <a:spcPct val="0"/>
              </a:spcBef>
              <a:buNone/>
            </a:pPr>
            <a:r>
              <a:rPr lang="en-US" b="1" dirty="0" smtClean="0">
                <a:solidFill>
                  <a:schemeClr val="tx1"/>
                </a:solidFill>
                <a:latin typeface="Times New Roman" pitchFamily="18" charset="0"/>
                <a:cs typeface="Times New Roman" pitchFamily="18" charset="0"/>
              </a:rPr>
              <a:t>	Water Conservation (e.g., groundwater recharge</a:t>
            </a:r>
            <a:r>
              <a:rPr lang="en-US" b="1" dirty="0" smtClean="0">
                <a:solidFill>
                  <a:schemeClr val="tx1"/>
                </a:solidFill>
                <a:cs typeface="Times New Roman" pitchFamily="18"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609600"/>
            <a:ext cx="6019800" cy="5638800"/>
          </a:xfrm>
        </p:spPr>
        <p:txBody>
          <a:bodyPr>
            <a:noAutofit/>
          </a:bodyPr>
          <a:lstStyle/>
          <a:p>
            <a:pPr algn="ctr">
              <a:spcBef>
                <a:spcPts val="0"/>
              </a:spcBef>
              <a:tabLst>
                <a:tab pos="288925" algn="l"/>
              </a:tabLst>
              <a:defRPr/>
            </a:pPr>
            <a:r>
              <a:rPr lang="en-US" sz="2400" b="1" dirty="0" smtClean="0">
                <a:solidFill>
                  <a:srgbClr val="FFFF00"/>
                </a:solidFill>
                <a:latin typeface="Times New Roman" pitchFamily="18" charset="0"/>
                <a:cs typeface="Times New Roman" pitchFamily="18" charset="0"/>
              </a:rPr>
              <a:t>Coastal Wetlands -- Fish and Shellfish</a:t>
            </a:r>
          </a:p>
          <a:p>
            <a:pPr algn="l">
              <a:spcBef>
                <a:spcPts val="0"/>
              </a:spcBef>
              <a:tabLst>
                <a:tab pos="288925" algn="l"/>
              </a:tabLst>
              <a:defRPr/>
            </a:pPr>
            <a:endParaRPr lang="en-US" sz="2400" b="1" dirty="0" smtClean="0">
              <a:solidFill>
                <a:srgbClr val="FFFF00"/>
              </a:solidFill>
              <a:latin typeface="Times New Roman" pitchFamily="18" charset="0"/>
              <a:cs typeface="Times New Roman" pitchFamily="18" charset="0"/>
            </a:endParaRPr>
          </a:p>
          <a:p>
            <a:pPr algn="l">
              <a:spcBef>
                <a:spcPts val="0"/>
              </a:spcBef>
              <a:buClr>
                <a:srgbClr val="FFFF00"/>
              </a:buClr>
              <a:buSzPct val="100000"/>
              <a:buFontTx/>
              <a:buChar char="•"/>
              <a:tabLst>
                <a:tab pos="288925" algn="l"/>
              </a:tabLst>
              <a:defRPr/>
            </a:pPr>
            <a:r>
              <a:rPr lang="en-US" sz="2400" b="1" i="1" dirty="0" smtClean="0">
                <a:solidFill>
                  <a:srgbClr val="FFFF00"/>
                </a:solidFill>
                <a:latin typeface="Times New Roman" pitchFamily="18" charset="0"/>
                <a:cs typeface="Times New Roman" pitchFamily="18" charset="0"/>
              </a:rPr>
              <a:t>     </a:t>
            </a:r>
            <a:r>
              <a:rPr lang="en-US" sz="2400" b="1" i="1" u="sng" dirty="0" smtClean="0">
                <a:solidFill>
                  <a:srgbClr val="FFFF00"/>
                </a:solidFill>
                <a:latin typeface="Times New Roman" pitchFamily="18" charset="0"/>
                <a:cs typeface="Times New Roman" pitchFamily="18" charset="0"/>
              </a:rPr>
              <a:t>Habitat</a:t>
            </a:r>
            <a:r>
              <a:rPr lang="en-US" sz="2400" b="1" i="1" dirty="0" smtClean="0">
                <a:solidFill>
                  <a:srgbClr val="FFFF00"/>
                </a:solidFill>
                <a:latin typeface="Times New Roman" pitchFamily="18" charset="0"/>
                <a:cs typeface="Times New Roman" pitchFamily="18" charset="0"/>
              </a:rPr>
              <a:t> for Commercial and Recreational</a:t>
            </a:r>
          </a:p>
          <a:p>
            <a:pPr algn="l">
              <a:spcBef>
                <a:spcPts val="0"/>
              </a:spcBef>
              <a:buClr>
                <a:srgbClr val="FFFF00"/>
              </a:buClr>
              <a:buSzPct val="100000"/>
              <a:tabLst>
                <a:tab pos="288925" algn="l"/>
              </a:tabLst>
              <a:defRPr/>
            </a:pPr>
            <a:r>
              <a:rPr lang="en-US" sz="2400" b="1" i="1" dirty="0" smtClean="0">
                <a:solidFill>
                  <a:srgbClr val="FFFF00"/>
                </a:solidFill>
                <a:latin typeface="Times New Roman" pitchFamily="18" charset="0"/>
                <a:cs typeface="Times New Roman" pitchFamily="18" charset="0"/>
              </a:rPr>
              <a:t>      </a:t>
            </a:r>
            <a:r>
              <a:rPr lang="en-US" sz="2400" b="1" dirty="0" smtClean="0">
                <a:solidFill>
                  <a:srgbClr val="FFFF00"/>
                </a:solidFill>
                <a:latin typeface="Times New Roman" pitchFamily="18" charset="0"/>
                <a:cs typeface="Times New Roman" pitchFamily="18" charset="0"/>
              </a:rPr>
              <a:t>Species that Contribute to the Production</a:t>
            </a:r>
          </a:p>
          <a:p>
            <a:pPr algn="l">
              <a:spcBef>
                <a:spcPts val="0"/>
              </a:spcBef>
              <a:buClr>
                <a:srgbClr val="FFFF00"/>
              </a:buClr>
              <a:buSzPct val="100000"/>
              <a:tabLst>
                <a:tab pos="288925" algn="l"/>
              </a:tabLst>
              <a:defRPr/>
            </a:pPr>
            <a:r>
              <a:rPr lang="en-US" sz="2400" b="1" dirty="0" smtClean="0">
                <a:solidFill>
                  <a:srgbClr val="FFFF00"/>
                </a:solidFill>
                <a:latin typeface="Times New Roman" pitchFamily="18" charset="0"/>
                <a:cs typeface="Times New Roman" pitchFamily="18" charset="0"/>
              </a:rPr>
              <a:t>      of  More than </a:t>
            </a:r>
            <a:r>
              <a:rPr lang="en-US" sz="2400" b="1" i="1" dirty="0" smtClean="0">
                <a:solidFill>
                  <a:srgbClr val="FFFF00"/>
                </a:solidFill>
                <a:latin typeface="Times New Roman" pitchFamily="18" charset="0"/>
                <a:cs typeface="Times New Roman" pitchFamily="18" charset="0"/>
              </a:rPr>
              <a:t>80%</a:t>
            </a:r>
            <a:r>
              <a:rPr lang="en-US" sz="2400" b="1" dirty="0" smtClean="0">
                <a:solidFill>
                  <a:srgbClr val="FFFF00"/>
                </a:solidFill>
                <a:latin typeface="Times New Roman" pitchFamily="18" charset="0"/>
                <a:cs typeface="Times New Roman" pitchFamily="18" charset="0"/>
              </a:rPr>
              <a:t> of Coastal Stocks</a:t>
            </a:r>
          </a:p>
          <a:p>
            <a:pPr algn="l">
              <a:spcBef>
                <a:spcPts val="0"/>
              </a:spcBef>
              <a:tabLst>
                <a:tab pos="288925" algn="l"/>
              </a:tabLst>
              <a:defRPr/>
            </a:pPr>
            <a:endParaRPr lang="en-US" sz="2400" b="1" dirty="0" smtClean="0">
              <a:solidFill>
                <a:srgbClr val="FFFF00"/>
              </a:solidFill>
              <a:latin typeface="Times New Roman" pitchFamily="18" charset="0"/>
              <a:cs typeface="Times New Roman" pitchFamily="18" charset="0"/>
            </a:endParaRPr>
          </a:p>
          <a:p>
            <a:pPr algn="l">
              <a:spcBef>
                <a:spcPts val="0"/>
              </a:spcBef>
              <a:buClr>
                <a:srgbClr val="FFFF00"/>
              </a:buClr>
              <a:buSzPct val="100000"/>
              <a:buFontTx/>
              <a:buChar char="•"/>
              <a:tabLst>
                <a:tab pos="288925" algn="l"/>
              </a:tabLst>
              <a:defRPr/>
            </a:pPr>
            <a:r>
              <a:rPr lang="en-US" sz="2400" b="1" dirty="0" smtClean="0">
                <a:solidFill>
                  <a:srgbClr val="FFFF00"/>
                </a:solidFill>
                <a:latin typeface="Times New Roman" pitchFamily="18" charset="0"/>
                <a:cs typeface="Times New Roman" pitchFamily="18" charset="0"/>
              </a:rPr>
              <a:t>	</a:t>
            </a:r>
            <a:r>
              <a:rPr lang="en-US" sz="2400" b="1" u="sng" dirty="0" smtClean="0">
                <a:solidFill>
                  <a:srgbClr val="FFFF00"/>
                </a:solidFill>
                <a:latin typeface="Times New Roman" pitchFamily="18" charset="0"/>
                <a:cs typeface="Times New Roman" pitchFamily="18" charset="0"/>
              </a:rPr>
              <a:t>Critical Refuge </a:t>
            </a:r>
            <a:r>
              <a:rPr lang="en-US" sz="2400" b="1" dirty="0" smtClean="0">
                <a:solidFill>
                  <a:srgbClr val="FFFF00"/>
                </a:solidFill>
                <a:latin typeface="Times New Roman" pitchFamily="18" charset="0"/>
                <a:cs typeface="Times New Roman" pitchFamily="18" charset="0"/>
              </a:rPr>
              <a:t>for the Young of Species</a:t>
            </a:r>
          </a:p>
          <a:p>
            <a:pPr algn="l">
              <a:spcBef>
                <a:spcPts val="0"/>
              </a:spcBef>
              <a:buClr>
                <a:srgbClr val="FFFF00"/>
              </a:buClr>
              <a:buSzPct val="100000"/>
              <a:tabLst>
                <a:tab pos="288925" algn="l"/>
              </a:tabLst>
              <a:defRPr/>
            </a:pPr>
            <a:r>
              <a:rPr lang="en-US" sz="2400" b="1" dirty="0" smtClean="0">
                <a:solidFill>
                  <a:srgbClr val="FFFF00"/>
                </a:solidFill>
                <a:latin typeface="Times New Roman" pitchFamily="18" charset="0"/>
                <a:cs typeface="Times New Roman" pitchFamily="18" charset="0"/>
              </a:rPr>
              <a:t>     that  Support a </a:t>
            </a:r>
            <a:r>
              <a:rPr lang="en-US" sz="2400" b="1" i="1" dirty="0" smtClean="0">
                <a:solidFill>
                  <a:srgbClr val="FFFF00"/>
                </a:solidFill>
                <a:latin typeface="Times New Roman" pitchFamily="18" charset="0"/>
                <a:cs typeface="Times New Roman" pitchFamily="18" charset="0"/>
              </a:rPr>
              <a:t>$50 Billion </a:t>
            </a:r>
            <a:r>
              <a:rPr lang="en-US" sz="2400" b="1" dirty="0" smtClean="0">
                <a:solidFill>
                  <a:srgbClr val="FFFF00"/>
                </a:solidFill>
                <a:latin typeface="Times New Roman" pitchFamily="18" charset="0"/>
                <a:cs typeface="Times New Roman" pitchFamily="18" charset="0"/>
              </a:rPr>
              <a:t>Nation-Wide    </a:t>
            </a:r>
          </a:p>
          <a:p>
            <a:pPr algn="l">
              <a:spcBef>
                <a:spcPts val="0"/>
              </a:spcBef>
              <a:buClr>
                <a:srgbClr val="FFFF00"/>
              </a:buClr>
              <a:buSzPct val="100000"/>
              <a:tabLst>
                <a:tab pos="288925" algn="l"/>
              </a:tabLst>
              <a:defRPr/>
            </a:pPr>
            <a:r>
              <a:rPr lang="en-US" sz="2400" b="1" dirty="0" smtClean="0">
                <a:solidFill>
                  <a:srgbClr val="FFFF00"/>
                </a:solidFill>
                <a:latin typeface="Times New Roman" pitchFamily="18" charset="0"/>
                <a:cs typeface="Times New Roman" pitchFamily="18" charset="0"/>
              </a:rPr>
              <a:t>     Fishing  Industry</a:t>
            </a:r>
            <a:endParaRPr lang="en-US" sz="2400" dirty="0">
              <a:solidFill>
                <a:srgbClr val="FFFF00"/>
              </a:solidFill>
              <a:latin typeface="Times New Roman" pitchFamily="18" charset="0"/>
              <a:cs typeface="Times New Roman" pitchFamily="18" charset="0"/>
            </a:endParaRPr>
          </a:p>
        </p:txBody>
      </p:sp>
      <p:pic>
        <p:nvPicPr>
          <p:cNvPr id="18434" name="Picture 2" descr="https://encrypted-tbn1.gstatic.com/images?q=tbn:ANd9GcT5paCY4Wm4cMBNSlFT3IXtBMsuPiSGhY4T7JrYzXl1aHiMnrrN_Q"/>
          <p:cNvPicPr>
            <a:picLocks noChangeAspect="1" noChangeArrowheads="1"/>
          </p:cNvPicPr>
          <p:nvPr/>
        </p:nvPicPr>
        <p:blipFill>
          <a:blip r:embed="rId2" cstate="print"/>
          <a:srcRect/>
          <a:stretch>
            <a:fillRect/>
          </a:stretch>
        </p:blipFill>
        <p:spPr bwMode="auto">
          <a:xfrm>
            <a:off x="152400" y="4191000"/>
            <a:ext cx="2362200" cy="1571938"/>
          </a:xfrm>
          <a:prstGeom prst="rect">
            <a:avLst/>
          </a:prstGeom>
          <a:noFill/>
        </p:spPr>
      </p:pic>
      <p:pic>
        <p:nvPicPr>
          <p:cNvPr id="18436" name="Picture 4" descr="https://encrypted-tbn1.gstatic.com/images?q=tbn:ANd9GcTdImoOXUuSozChoCNfsoEnbOb-wH5AgWYZ155xiAxjTVFp2iD7Pg"/>
          <p:cNvPicPr>
            <a:picLocks noChangeAspect="1" noChangeArrowheads="1"/>
          </p:cNvPicPr>
          <p:nvPr/>
        </p:nvPicPr>
        <p:blipFill>
          <a:blip r:embed="rId3" cstate="print"/>
          <a:srcRect/>
          <a:stretch>
            <a:fillRect/>
          </a:stretch>
        </p:blipFill>
        <p:spPr bwMode="auto">
          <a:xfrm>
            <a:off x="228600" y="2438400"/>
            <a:ext cx="2362200" cy="1571938"/>
          </a:xfrm>
          <a:prstGeom prst="rect">
            <a:avLst/>
          </a:prstGeom>
          <a:noFill/>
        </p:spPr>
      </p:pic>
      <p:pic>
        <p:nvPicPr>
          <p:cNvPr id="18438" name="Picture 6" descr="https://encrypted-tbn0.gstatic.com/images?q=tbn:ANd9GcR8cSp_NOuYhDSXmGEWot5hA2b40oX2He_S0NZXkP_obixpgLTG"/>
          <p:cNvPicPr>
            <a:picLocks noChangeAspect="1" noChangeArrowheads="1"/>
          </p:cNvPicPr>
          <p:nvPr/>
        </p:nvPicPr>
        <p:blipFill>
          <a:blip r:embed="rId4" cstate="print"/>
          <a:srcRect/>
          <a:stretch>
            <a:fillRect/>
          </a:stretch>
        </p:blipFill>
        <p:spPr bwMode="auto">
          <a:xfrm>
            <a:off x="304800" y="152400"/>
            <a:ext cx="2143125" cy="2143125"/>
          </a:xfrm>
          <a:prstGeom prst="rect">
            <a:avLst/>
          </a:prstGeom>
          <a:noFill/>
        </p:spPr>
      </p:pic>
      <p:pic>
        <p:nvPicPr>
          <p:cNvPr id="6" name="Picture 2" descr="http://branding.njit.edu/branding/image/logos/njit_rgb_139x75.gif"/>
          <p:cNvPicPr>
            <a:picLocks noChangeAspect="1" noChangeArrowheads="1"/>
          </p:cNvPicPr>
          <p:nvPr/>
        </p:nvPicPr>
        <p:blipFill>
          <a:blip r:embed="rId5" cstate="print"/>
          <a:srcRect/>
          <a:stretch>
            <a:fillRect/>
          </a:stretch>
        </p:blipFill>
        <p:spPr bwMode="auto">
          <a:xfrm>
            <a:off x="381000" y="5943600"/>
            <a:ext cx="1323975" cy="7143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DEFE8101-B377-4885-B44C-9314F7D067A0}" type="slidenum">
              <a:rPr lang="en-US"/>
              <a:pPr/>
              <a:t>9</a:t>
            </a:fld>
            <a:endParaRPr lang="en-US"/>
          </a:p>
        </p:txBody>
      </p:sp>
      <p:sp>
        <p:nvSpPr>
          <p:cNvPr id="19459" name="Rectangle 2"/>
          <p:cNvSpPr>
            <a:spLocks noChangeArrowheads="1"/>
          </p:cNvSpPr>
          <p:nvPr/>
        </p:nvSpPr>
        <p:spPr bwMode="auto">
          <a:xfrm>
            <a:off x="76200" y="0"/>
            <a:ext cx="8001000" cy="6863417"/>
          </a:xfrm>
          <a:prstGeom prst="rect">
            <a:avLst/>
          </a:prstGeom>
          <a:blipFill>
            <a:blip r:embed="rId2" cstate="print"/>
            <a:tile tx="0" ty="0" sx="100000" sy="100000" flip="none" algn="tl"/>
          </a:blipFill>
          <a:ln w="9525">
            <a:noFill/>
            <a:miter lim="800000"/>
            <a:headEnd/>
            <a:tailEnd/>
          </a:ln>
        </p:spPr>
        <p:txBody>
          <a:bodyPr wrap="square">
            <a:spAutoFit/>
          </a:bodyPr>
          <a:lstStyle/>
          <a:p>
            <a:pPr algn="ctr">
              <a:defRPr/>
            </a:pPr>
            <a:r>
              <a:rPr lang="en-US" sz="2400" b="1" dirty="0" smtClean="0">
                <a:latin typeface="Times New Roman" pitchFamily="18" charset="0"/>
                <a:cs typeface="Times New Roman" pitchFamily="18" charset="0"/>
              </a:rPr>
              <a:t>The Effort to Protect Coastal </a:t>
            </a:r>
            <a:r>
              <a:rPr lang="en-US" sz="2400" b="1" dirty="0" err="1" smtClean="0">
                <a:latin typeface="Times New Roman" pitchFamily="18" charset="0"/>
                <a:cs typeface="Times New Roman" pitchFamily="18" charset="0"/>
              </a:rPr>
              <a:t>WetlandsHas</a:t>
            </a:r>
            <a:r>
              <a:rPr lang="en-US" sz="2400" b="1" dirty="0" smtClean="0">
                <a:latin typeface="Times New Roman" pitchFamily="18" charset="0"/>
                <a:cs typeface="Times New Roman" pitchFamily="18" charset="0"/>
              </a:rPr>
              <a:t> Been Wholly Bipartisan:</a:t>
            </a:r>
            <a:endParaRPr lang="en-US" sz="2400" b="1" dirty="0">
              <a:latin typeface="Times New Roman" pitchFamily="18" charset="0"/>
              <a:cs typeface="Times New Roman" pitchFamily="18" charset="0"/>
            </a:endParaRPr>
          </a:p>
          <a:p>
            <a:pPr algn="ctr">
              <a:defRPr/>
            </a:pPr>
            <a:endParaRPr lang="en-US" sz="1400" b="1" dirty="0">
              <a:latin typeface="Times New Roman" pitchFamily="18" charset="0"/>
              <a:cs typeface="Times New Roman" pitchFamily="18" charset="0"/>
            </a:endParaRPr>
          </a:p>
          <a:p>
            <a:pPr>
              <a:defRPr/>
            </a:pPr>
            <a:r>
              <a:rPr lang="en-US" b="1" dirty="0" smtClean="0">
                <a:latin typeface="Times New Roman" pitchFamily="18" charset="0"/>
                <a:cs typeface="Times New Roman" pitchFamily="18" charset="0"/>
              </a:rPr>
              <a:t>“[</a:t>
            </a:r>
            <a:r>
              <a:rPr lang="en-US" b="1" dirty="0">
                <a:latin typeface="Times New Roman" pitchFamily="18" charset="0"/>
                <a:cs typeface="Times New Roman" pitchFamily="18" charset="0"/>
              </a:rPr>
              <a:t>Coastal] Wetlands are Important Contributors to </a:t>
            </a:r>
            <a:r>
              <a:rPr lang="en-US" b="1" dirty="0" smtClean="0">
                <a:latin typeface="Times New Roman" pitchFamily="18" charset="0"/>
                <a:cs typeface="Times New Roman" pitchFamily="18" charset="0"/>
              </a:rPr>
              <a:t>Commercial </a:t>
            </a:r>
            <a:r>
              <a:rPr lang="en-US" b="1" dirty="0">
                <a:latin typeface="Times New Roman" pitchFamily="18" charset="0"/>
                <a:cs typeface="Times New Roman" pitchFamily="18" charset="0"/>
              </a:rPr>
              <a:t>Fisheries </a:t>
            </a:r>
            <a:r>
              <a:rPr lang="en-US" b="1" dirty="0" smtClean="0">
                <a:latin typeface="Times New Roman" pitchFamily="18" charset="0"/>
                <a:cs typeface="Times New Roman" pitchFamily="18" charset="0"/>
              </a:rPr>
              <a:t>Harvests …”</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a:p>
            <a:pPr>
              <a:defRPr/>
            </a:pP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.....Congress (1987)</a:t>
            </a:r>
          </a:p>
          <a:p>
            <a:pPr>
              <a:defRPr/>
            </a:pPr>
            <a:endParaRPr lang="en-US" b="1" dirty="0">
              <a:latin typeface="Times New Roman" pitchFamily="18" charset="0"/>
              <a:cs typeface="Times New Roman" pitchFamily="18" charset="0"/>
            </a:endParaRPr>
          </a:p>
          <a:p>
            <a:pPr algn="just">
              <a:defRPr/>
            </a:pPr>
            <a:r>
              <a:rPr lang="en-US" b="1" dirty="0" smtClean="0">
                <a:latin typeface="Times New Roman" pitchFamily="18" charset="0"/>
                <a:cs typeface="Times New Roman" pitchFamily="18" charset="0"/>
              </a:rPr>
              <a:t>“The </a:t>
            </a:r>
            <a:r>
              <a:rPr lang="en-US" b="1" dirty="0">
                <a:latin typeface="Times New Roman" pitchFamily="18" charset="0"/>
                <a:cs typeface="Times New Roman" pitchFamily="18" charset="0"/>
              </a:rPr>
              <a:t>Economic Importance of Wetlands to </a:t>
            </a:r>
            <a:r>
              <a:rPr lang="en-US" b="1" dirty="0" smtClean="0">
                <a:latin typeface="Times New Roman" pitchFamily="18" charset="0"/>
                <a:cs typeface="Times New Roman" pitchFamily="18" charset="0"/>
              </a:rPr>
              <a:t>Commercial and Recreational </a:t>
            </a:r>
            <a:r>
              <a:rPr lang="en-US" b="1" dirty="0">
                <a:latin typeface="Times New Roman" pitchFamily="18" charset="0"/>
                <a:cs typeface="Times New Roman" pitchFamily="18" charset="0"/>
              </a:rPr>
              <a:t>Fishing is also Enormous…the Effect </a:t>
            </a:r>
            <a:r>
              <a:rPr lang="en-US" b="1" dirty="0" smtClean="0">
                <a:latin typeface="Times New Roman" pitchFamily="18" charset="0"/>
                <a:cs typeface="Times New Roman" pitchFamily="18" charset="0"/>
              </a:rPr>
              <a:t>of Wetland </a:t>
            </a:r>
            <a:r>
              <a:rPr lang="en-US" b="1" dirty="0">
                <a:latin typeface="Times New Roman" pitchFamily="18" charset="0"/>
                <a:cs typeface="Times New Roman" pitchFamily="18" charset="0"/>
              </a:rPr>
              <a:t>Loss is Reflected in Declining Populations </a:t>
            </a:r>
            <a:r>
              <a:rPr lang="en-US" b="1" dirty="0" smtClean="0">
                <a:latin typeface="Times New Roman" pitchFamily="18" charset="0"/>
                <a:cs typeface="Times New Roman" pitchFamily="18" charset="0"/>
              </a:rPr>
              <a:t>of Fish</a:t>
            </a:r>
            <a:r>
              <a:rPr lang="en-US" b="1" dirty="0">
                <a:latin typeface="Times New Roman" pitchFamily="18" charset="0"/>
                <a:cs typeface="Times New Roman" pitchFamily="18" charset="0"/>
              </a:rPr>
              <a:t>…”</a:t>
            </a:r>
          </a:p>
          <a:p>
            <a:pPr algn="ctr">
              <a:defRPr/>
            </a:pP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.....President Clinton (1993</a:t>
            </a:r>
            <a:r>
              <a:rPr lang="en-US" b="1" dirty="0" smtClean="0">
                <a:latin typeface="Times New Roman" pitchFamily="18" charset="0"/>
                <a:cs typeface="Times New Roman" pitchFamily="18" charset="0"/>
              </a:rPr>
              <a:t>)</a:t>
            </a:r>
          </a:p>
          <a:p>
            <a:pPr algn="ctr">
              <a:defRPr/>
            </a:pPr>
            <a:endParaRPr lang="en-US" b="1" dirty="0" smtClean="0">
              <a:latin typeface="Times New Roman" pitchFamily="18" charset="0"/>
              <a:cs typeface="Times New Roman" pitchFamily="18" charset="0"/>
            </a:endParaRPr>
          </a:p>
          <a:p>
            <a:pPr algn="just"/>
            <a:r>
              <a:rPr lang="en-US" b="1" i="1" dirty="0" smtClean="0">
                <a:latin typeface="Times New Roman" pitchFamily="18" charset="0"/>
                <a:cs typeface="Times New Roman" pitchFamily="18" charset="0"/>
              </a:rPr>
              <a:t>Protecting our natural infrastructure—our global life support systems—is vital to protecting our communities and their economies as well as fisheries and recreational opportunities along our coasts. With continued widespread loss and deterioration of coastal and marine habitats, we are in danger of losing this infrastructure. </a:t>
            </a:r>
            <a:r>
              <a:rPr lang="en-US" b="1" i="1" dirty="0" smtClean="0">
                <a:solidFill>
                  <a:srgbClr val="0000FF"/>
                </a:solidFill>
                <a:latin typeface="Times New Roman" pitchFamily="18" charset="0"/>
                <a:cs typeface="Times New Roman" pitchFamily="18" charset="0"/>
              </a:rPr>
              <a:t>Congress has charged the National Oceanic and Atmospheric Administration (NOAA) with protecting habitat for fish, threatened and endangered species, marine mammals, and other natural resources within the coastal zone</a:t>
            </a:r>
            <a:r>
              <a:rPr lang="en-US" i="1" dirty="0" smtClean="0">
                <a:solidFill>
                  <a:srgbClr val="0000FF"/>
                </a:solidFill>
                <a:latin typeface="Times New Roman" pitchFamily="18" charset="0"/>
                <a:cs typeface="Times New Roman" pitchFamily="18" charset="0"/>
              </a:rPr>
              <a:t>.</a:t>
            </a:r>
          </a:p>
          <a:p>
            <a:pPr algn="just"/>
            <a:r>
              <a:rPr lang="en-US" i="1" dirty="0" smtClean="0">
                <a:solidFill>
                  <a:srgbClr val="0000FF"/>
                </a:solidFill>
                <a:latin typeface="Times New Roman" pitchFamily="18" charset="0"/>
                <a:cs typeface="Times New Roman" pitchFamily="18" charset="0"/>
              </a:rPr>
              <a:t>                                                                                         </a:t>
            </a:r>
            <a:r>
              <a:rPr lang="en-US" b="1" i="1" dirty="0" smtClean="0">
                <a:latin typeface="Times New Roman" pitchFamily="18" charset="0"/>
                <a:cs typeface="Times New Roman" pitchFamily="18" charset="0"/>
              </a:rPr>
              <a:t>NOAA “Habitat Blueprint”</a:t>
            </a:r>
          </a:p>
          <a:p>
            <a:pPr algn="just"/>
            <a:endParaRPr lang="en-US" i="1" dirty="0" smtClean="0">
              <a:solidFill>
                <a:srgbClr val="0000FF"/>
              </a:solidFill>
              <a:latin typeface="Times New Roman" pitchFamily="18" charset="0"/>
              <a:cs typeface="Times New Roman" pitchFamily="18" charset="0"/>
            </a:endParaRPr>
          </a:p>
          <a:p>
            <a:pPr algn="just"/>
            <a:r>
              <a:rPr lang="en-US" b="1" i="1" dirty="0" smtClean="0">
                <a:latin typeface="Times New Roman" pitchFamily="18" charset="0"/>
                <a:cs typeface="Times New Roman" pitchFamily="18" charset="0"/>
              </a:rPr>
              <a:t>                                                                                                                                           </a:t>
            </a:r>
            <a:endParaRPr lang="en-US" b="1" i="1" dirty="0">
              <a:latin typeface="Times New Roman" pitchFamily="18" charset="0"/>
              <a:cs typeface="Times New Roman" pitchFamily="18" charset="0"/>
            </a:endParaRPr>
          </a:p>
          <a:p>
            <a:pPr algn="just">
              <a:defRPr/>
            </a:pPr>
            <a:endParaRPr lang="en-US" b="1" dirty="0">
              <a:solidFill>
                <a:srgbClr val="0000FF"/>
              </a:solidFill>
              <a:latin typeface="Times New Roman" pitchFamily="18" charset="0"/>
              <a:cs typeface="Times New Roman" pitchFamily="18" charset="0"/>
            </a:endParaRPr>
          </a:p>
        </p:txBody>
      </p:sp>
      <p:pic>
        <p:nvPicPr>
          <p:cNvPr id="4" name="Picture 2" descr="http://branding.njit.edu/branding/image/logos/njit_rgb_139x75.gif"/>
          <p:cNvPicPr>
            <a:picLocks noChangeAspect="1" noChangeArrowheads="1"/>
          </p:cNvPicPr>
          <p:nvPr/>
        </p:nvPicPr>
        <p:blipFill>
          <a:blip r:embed="rId3" cstate="print"/>
          <a:srcRect/>
          <a:stretch>
            <a:fillRect/>
          </a:stretch>
        </p:blipFill>
        <p:spPr bwMode="auto">
          <a:xfrm>
            <a:off x="8296656" y="6019800"/>
            <a:ext cx="706120" cy="38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8" end="8"/>
                                            </p:txEl>
                                          </p:spTgt>
                                        </p:tgtEl>
                                        <p:attrNameLst>
                                          <p:attrName>style.visibility</p:attrName>
                                        </p:attrNameLst>
                                      </p:cBhvr>
                                      <p:to>
                                        <p:strVal val="visible"/>
                                      </p:to>
                                    </p:set>
                                    <p:animEffect transition="in" filter="fade">
                                      <p:cBhvr>
                                        <p:cTn id="7" dur="1000"/>
                                        <p:tgtEl>
                                          <p:spTgt spid="19459">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59">
                                            <p:txEl>
                                              <p:pRg st="9" end="9"/>
                                            </p:txEl>
                                          </p:spTgt>
                                        </p:tgtEl>
                                        <p:attrNameLst>
                                          <p:attrName>style.visibility</p:attrName>
                                        </p:attrNameLst>
                                      </p:cBhvr>
                                      <p:to>
                                        <p:strVal val="visible"/>
                                      </p:to>
                                    </p:set>
                                    <p:animEffect transition="in" filter="fade">
                                      <p:cBhvr>
                                        <p:cTn id="10" dur="1000"/>
                                        <p:tgtEl>
                                          <p:spTgt spid="19459">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59">
                                            <p:txEl>
                                              <p:pRg st="11" end="11"/>
                                            </p:txEl>
                                          </p:spTgt>
                                        </p:tgtEl>
                                        <p:attrNameLst>
                                          <p:attrName>style.visibility</p:attrName>
                                        </p:attrNameLst>
                                      </p:cBhvr>
                                      <p:to>
                                        <p:strVal val="visible"/>
                                      </p:to>
                                    </p:set>
                                    <p:animEffect transition="in" filter="fade">
                                      <p:cBhvr>
                                        <p:cTn id="13" dur="1000"/>
                                        <p:tgtEl>
                                          <p:spTgt spid="1945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515</TotalTime>
  <Words>762</Words>
  <Application>Microsoft Office PowerPoint</Application>
  <PresentationFormat>On-screen Show (4:3)</PresentationFormat>
  <Paragraphs>210</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21</vt:i4>
      </vt:variant>
    </vt:vector>
  </HeadingPairs>
  <TitlesOfParts>
    <vt:vector size="26" baseType="lpstr">
      <vt:lpstr>Opulent</vt:lpstr>
      <vt:lpstr>Image</vt:lpstr>
      <vt:lpstr>Slide</vt:lpstr>
      <vt:lpstr>Presentation</vt:lpstr>
      <vt:lpstr>Document</vt:lpstr>
      <vt:lpstr>EVALUATING IMPACTS OF CLIMATE CHANGE AND HURRICANES ON SECONDARY PRODUCTION OF COASTAL EMBAYMENTS     8th Annual NOAA-CREST Symposium</vt:lpstr>
      <vt:lpstr>Slide 2</vt:lpstr>
      <vt:lpstr>Slide 3</vt:lpstr>
      <vt:lpstr>Slide 4</vt:lpstr>
      <vt:lpstr>Slide 5</vt:lpstr>
      <vt:lpstr>Slide 6</vt:lpstr>
      <vt:lpstr>Ecosystem Goods and Services Derived from COASTAL Wetlands </vt:lpstr>
      <vt:lpstr>Slide 8</vt:lpstr>
      <vt:lpstr>Slide 9</vt:lpstr>
      <vt:lpstr>     CRN Report: Protect Those Habitats  that                             Contribute to the Success of                              the Nation’s  Fisheries                  ISSUE: Distribution and Productivity of Fish               are  Shifting in Response to Warming               Ocean Waters   GOAL:  Evaluate Impacts of Warming                 Temperatures and  Freshwater Flow  </vt:lpstr>
      <vt:lpstr>Slide 11</vt:lpstr>
      <vt:lpstr>Slide 12</vt:lpstr>
      <vt:lpstr>Slide 13</vt:lpstr>
      <vt:lpstr>Slide 14</vt:lpstr>
      <vt:lpstr>Slide 15</vt:lpstr>
      <vt:lpstr>   The Entire estuary is “programmed to produce fish and shellfish </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mweinstein</dc:creator>
  <cp:lastModifiedBy>mweinstein</cp:lastModifiedBy>
  <cp:revision>125</cp:revision>
  <dcterms:created xsi:type="dcterms:W3CDTF">2013-05-11T17:22:59Z</dcterms:created>
  <dcterms:modified xsi:type="dcterms:W3CDTF">2013-06-02T16:58:54Z</dcterms:modified>
</cp:coreProperties>
</file>