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2" r:id="rId2"/>
    <p:sldId id="334" r:id="rId3"/>
    <p:sldId id="345" r:id="rId4"/>
    <p:sldId id="370" r:id="rId5"/>
    <p:sldId id="374" r:id="rId6"/>
    <p:sldId id="335" r:id="rId7"/>
    <p:sldId id="337" r:id="rId8"/>
    <p:sldId id="371" r:id="rId9"/>
    <p:sldId id="356" r:id="rId10"/>
    <p:sldId id="357" r:id="rId11"/>
    <p:sldId id="358" r:id="rId12"/>
    <p:sldId id="359" r:id="rId13"/>
    <p:sldId id="361" r:id="rId14"/>
    <p:sldId id="375" r:id="rId15"/>
    <p:sldId id="373" r:id="rId16"/>
    <p:sldId id="367" r:id="rId17"/>
    <p:sldId id="33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0066CC"/>
    <a:srgbClr val="F2FB7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52" y="-1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94B472E-F7D1-42C4-AFFA-4493ED9F4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17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54" y="8685031"/>
            <a:ext cx="2971728" cy="45757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9" tIns="45719" rIns="91439" bIns="45719"/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fld id="{66D9FA70-CFC5-46FB-BBBC-EE49754AEB78}" type="slidenum">
              <a:rPr lang="en-US"/>
              <a:pPr eaLnBrk="0" hangingPunct="0">
                <a:spcBef>
                  <a:spcPct val="20000"/>
                </a:spcBef>
                <a:buFontTx/>
                <a:buChar char="•"/>
              </a:pPr>
              <a:t>1</a:t>
            </a:fld>
            <a:endParaRPr lang="en-US"/>
          </a:p>
        </p:txBody>
      </p:sp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84654" y="8685031"/>
            <a:ext cx="2971728" cy="45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b"/>
          <a:lstStyle/>
          <a:p>
            <a:pPr algn="r" eaLnBrk="0" hangingPunct="0">
              <a:spcBef>
                <a:spcPct val="20000"/>
              </a:spcBef>
              <a:buFontTx/>
              <a:buChar char="•"/>
            </a:pPr>
            <a:fld id="{540DE2CB-6115-489A-9F24-80DAFD6B1F57}" type="slidenum">
              <a:rPr lang="en-US" sz="1200"/>
              <a:pPr algn="r" eaLnBrk="0" hangingPunct="0">
                <a:spcBef>
                  <a:spcPct val="20000"/>
                </a:spcBef>
                <a:buFontTx/>
                <a:buChar char="•"/>
              </a:pPr>
              <a:t>1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08" y="4343447"/>
            <a:ext cx="5486184" cy="41148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9" tIns="45719" rIns="91439" bIns="45719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10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11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12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14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2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7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8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C989C5-6F56-4F9E-AD85-6F603705E7AB}" type="slidenum">
              <a:rPr lang="en-US" sz="1200"/>
              <a:pPr algn="r"/>
              <a:t>9</a:t>
            </a:fld>
            <a:endParaRPr lang="en-US" sz="1200"/>
          </a:p>
        </p:txBody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charset="0"/>
            </a:endParaRPr>
          </a:p>
        </p:txBody>
      </p:sp>
      <p:sp>
        <p:nvSpPr>
          <p:cNvPr id="19460" name="Slide Image Placeholder 6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93F4-8060-45D1-AC08-E479D43E0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38E85-D7AB-4903-8074-4CBE30B22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779B4-4ABD-4B5B-8A28-1BDA547A4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818F3-80DC-464A-8825-6675A6C5F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F184-76F2-4CBA-9C28-75E4F807A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6A01-C0BD-40E4-B781-E0D7BA912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5D9F6-FEBF-49D8-82B4-53AA1CADE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1BE8A-F0D9-43D0-B0C8-04FCD5940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AliZ\Presentation\crest_logo_righ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94" y="2"/>
            <a:ext cx="3880106" cy="10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457200" y="1097281"/>
            <a:ext cx="7924800" cy="4571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438B8-A6A5-45F5-8D1F-AB8D063CC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82165-F316-41CB-A262-A8764003A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8902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July 17th, 2009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temimi@ce.ccny.cuny.edu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6B2ACCDD-08CE-4877-AF86-805D44112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0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800" y="304800"/>
            <a:ext cx="8534400" cy="6172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769203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Microwave-based Snowfall Rate Estimation, Artificial Neural Network Approach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90600" y="2073295"/>
            <a:ext cx="716280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i="1" dirty="0" smtClean="0">
                <a:solidFill>
                  <a:srgbClr val="002060"/>
                </a:solidFill>
              </a:rPr>
              <a:t>Ali </a:t>
            </a:r>
            <a:r>
              <a:rPr lang="en-US" sz="2200" b="1" i="1" dirty="0" err="1" smtClean="0">
                <a:solidFill>
                  <a:srgbClr val="002060"/>
                </a:solidFill>
              </a:rPr>
              <a:t>Zahraei</a:t>
            </a:r>
            <a:endParaRPr lang="en-US" sz="2200" b="1" i="1" dirty="0" smtClean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200" b="1" i="1" dirty="0" smtClean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700" b="1" i="1" dirty="0" err="1" smtClean="0">
                <a:solidFill>
                  <a:srgbClr val="002060"/>
                </a:solidFill>
              </a:rPr>
              <a:t>Shayesteh</a:t>
            </a:r>
            <a:r>
              <a:rPr lang="en-US" sz="1700" b="1" i="1" dirty="0" smtClean="0">
                <a:solidFill>
                  <a:srgbClr val="002060"/>
                </a:solidFill>
              </a:rPr>
              <a:t> </a:t>
            </a:r>
            <a:r>
              <a:rPr lang="en-US" sz="1700" b="1" i="1" dirty="0" err="1">
                <a:solidFill>
                  <a:srgbClr val="002060"/>
                </a:solidFill>
              </a:rPr>
              <a:t>Mahani</a:t>
            </a:r>
            <a:r>
              <a:rPr lang="en-US" sz="1700" b="1" i="1" dirty="0">
                <a:solidFill>
                  <a:srgbClr val="002060"/>
                </a:solidFill>
              </a:rPr>
              <a:t>, Cecilia Hernandez, and Reza </a:t>
            </a:r>
            <a:r>
              <a:rPr lang="en-US" sz="1700" b="1" i="1" dirty="0" err="1" smtClean="0">
                <a:solidFill>
                  <a:srgbClr val="002060"/>
                </a:solidFill>
              </a:rPr>
              <a:t>Khanbilvardi</a:t>
            </a:r>
            <a:endParaRPr lang="en-US" sz="1700" b="1" i="1" dirty="0" smtClean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000" dirty="0" smtClean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</a:rPr>
              <a:t>NOAA-CREST and CCNY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cs typeface="Times New Roman" pitchFamily="18" charset="0"/>
              </a:rPr>
              <a:t>Crest Symposium 2013,   6th June 2013</a:t>
            </a:r>
            <a:endParaRPr lang="en-US" sz="20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26" name="Picture 2" descr="C:\AliZ\Presentation\newyork_snow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95068"/>
            <a:ext cx="1862508" cy="12057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AliZ\Presentation\newyork_snow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138695"/>
            <a:ext cx="1860550" cy="12621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AliZ\Presentation\newyork_snow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27206"/>
            <a:ext cx="1944912" cy="13735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7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00400" y="1295400"/>
            <a:ext cx="2895600" cy="5114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1285875"/>
            <a:ext cx="2895600" cy="5114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533400" y="0"/>
            <a:ext cx="7315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Data Sets: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304800" y="1285875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i="1" dirty="0" smtClean="0">
                <a:solidFill>
                  <a:srgbClr val="0000CC"/>
                </a:solidFill>
              </a:rPr>
              <a:t>Case 1: NCDC </a:t>
            </a:r>
            <a:r>
              <a:rPr lang="en-US" i="1" dirty="0">
                <a:solidFill>
                  <a:srgbClr val="0000CC"/>
                </a:solidFill>
              </a:rPr>
              <a:t>Stations</a:t>
            </a:r>
          </a:p>
        </p:txBody>
      </p:sp>
      <p:sp>
        <p:nvSpPr>
          <p:cNvPr id="7" name="Text Box 53"/>
          <p:cNvSpPr txBox="1">
            <a:spLocks noChangeArrowheads="1"/>
          </p:cNvSpPr>
          <p:nvPr/>
        </p:nvSpPr>
        <p:spPr bwMode="auto">
          <a:xfrm>
            <a:off x="228600" y="1752600"/>
            <a:ext cx="2971800" cy="78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/>
              <a:t>169 </a:t>
            </a:r>
            <a:r>
              <a:rPr lang="en-US" sz="1800" b="1" dirty="0" smtClean="0"/>
              <a:t>stations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Quality Controlled Gauges</a:t>
            </a:r>
            <a:endParaRPr lang="en-US" sz="1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2" t="24500" r="44375" b="29000"/>
          <a:stretch/>
        </p:blipFill>
        <p:spPr bwMode="auto">
          <a:xfrm>
            <a:off x="609600" y="2819400"/>
            <a:ext cx="1981200" cy="331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9" t="84000" r="1458" b="9000"/>
          <a:stretch/>
        </p:blipFill>
        <p:spPr bwMode="auto">
          <a:xfrm>
            <a:off x="2095500" y="5562600"/>
            <a:ext cx="495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6" t="24875" r="15938" b="47333"/>
          <a:stretch/>
        </p:blipFill>
        <p:spPr bwMode="auto">
          <a:xfrm>
            <a:off x="3657600" y="3200400"/>
            <a:ext cx="198325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72200" y="1295400"/>
            <a:ext cx="2895600" cy="5114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3352800" y="1295400"/>
            <a:ext cx="260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i="1" dirty="0" smtClean="0">
                <a:solidFill>
                  <a:srgbClr val="0000CC"/>
                </a:solidFill>
              </a:rPr>
              <a:t>Case II: NCDC </a:t>
            </a:r>
            <a:r>
              <a:rPr lang="en-US" i="1" dirty="0">
                <a:solidFill>
                  <a:srgbClr val="0000CC"/>
                </a:solidFill>
              </a:rPr>
              <a:t>Stations</a:t>
            </a:r>
          </a:p>
        </p:txBody>
      </p:sp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3352800" y="1729774"/>
            <a:ext cx="2971800" cy="78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45 stations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Quality Controlled Gauges</a:t>
            </a:r>
            <a:endParaRPr lang="en-US" sz="1800" b="1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9" t="84000" r="1458" b="9000"/>
          <a:stretch/>
        </p:blipFill>
        <p:spPr bwMode="auto">
          <a:xfrm>
            <a:off x="5105400" y="5334000"/>
            <a:ext cx="495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47"/>
          <p:cNvSpPr>
            <a:spLocks noChangeArrowheads="1"/>
          </p:cNvSpPr>
          <p:nvPr/>
        </p:nvSpPr>
        <p:spPr bwMode="auto">
          <a:xfrm>
            <a:off x="6994852" y="1295400"/>
            <a:ext cx="1082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i="1" dirty="0" smtClean="0">
                <a:solidFill>
                  <a:srgbClr val="0000CC"/>
                </a:solidFill>
              </a:rPr>
              <a:t>AMSU-B</a:t>
            </a:r>
            <a:endParaRPr lang="en-US" i="1" dirty="0">
              <a:solidFill>
                <a:srgbClr val="0000CC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792464"/>
              </p:ext>
            </p:extLst>
          </p:nvPr>
        </p:nvGraphicFramePr>
        <p:xfrm>
          <a:off x="6324600" y="4267200"/>
          <a:ext cx="2545079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341"/>
                <a:gridCol w="1436738"/>
              </a:tblGrid>
              <a:tr h="37982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Calibri" pitchFamily="34" charset="0"/>
                        </a:rPr>
                        <a:t>  Channel Number</a:t>
                      </a:r>
                      <a:endParaRPr lang="en-US" sz="1200" b="1" dirty="0"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Central</a:t>
                      </a:r>
                      <a:r>
                        <a:rPr lang="en-US" sz="1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Frequency (GHz)</a:t>
                      </a:r>
                      <a:endParaRPr lang="en-US" sz="1200" b="1" dirty="0"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</a:rPr>
                        <a:t>16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89.0±0.9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</a:rPr>
                        <a:t>17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150.0±0.9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</a:rPr>
                        <a:t>18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183.31±1.00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</a:rPr>
                        <a:t>19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183.31±3.00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2532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itchFamily="34" charset="0"/>
                        </a:rPr>
                        <a:t>20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183.31±7.00</a:t>
                      </a:r>
                      <a:endParaRPr lang="en-US" sz="140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350000" y="1676400"/>
            <a:ext cx="2565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sz="1200" b="1" dirty="0" smtClean="0"/>
              <a:t>5 </a:t>
            </a:r>
            <a:r>
              <a:rPr lang="en-US" sz="1200" b="1" dirty="0"/>
              <a:t>channel cross-track, </a:t>
            </a:r>
            <a:endParaRPr lang="en-US" sz="1200" b="1" dirty="0" smtClean="0"/>
          </a:p>
          <a:p>
            <a:pPr algn="just"/>
            <a:r>
              <a:rPr lang="en-US" sz="1200" b="1" dirty="0" smtClean="0"/>
              <a:t>       continuous line scanning, </a:t>
            </a:r>
          </a:p>
          <a:p>
            <a:pPr algn="just"/>
            <a:r>
              <a:rPr lang="en-US" sz="1200" b="1" dirty="0" smtClean="0"/>
              <a:t>       total </a:t>
            </a:r>
            <a:r>
              <a:rPr lang="en-US" sz="1200" b="1" dirty="0"/>
              <a:t>power microwave </a:t>
            </a:r>
            <a:r>
              <a:rPr lang="en-US" sz="1200" b="1" dirty="0" smtClean="0"/>
              <a:t>  	radiometer</a:t>
            </a:r>
            <a:r>
              <a:rPr lang="en-US" sz="1200" b="1" dirty="0"/>
              <a:t>. </a:t>
            </a:r>
            <a:endParaRPr lang="en-US" sz="1200" b="1" dirty="0" smtClean="0"/>
          </a:p>
          <a:p>
            <a:pPr algn="just"/>
            <a:endParaRPr lang="en-US" sz="1200" b="1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1200" b="1" dirty="0" smtClean="0"/>
              <a:t>It completes </a:t>
            </a:r>
            <a:r>
              <a:rPr lang="en-US" sz="1200" b="1" dirty="0"/>
              <a:t>one scan every 8/3 seconds. </a:t>
            </a:r>
            <a:endParaRPr lang="en-US" sz="1200" b="1" dirty="0" smtClean="0"/>
          </a:p>
          <a:p>
            <a:pPr marL="285750" indent="-285750" algn="just">
              <a:buFont typeface="Wingdings" pitchFamily="2" charset="2"/>
              <a:buChar char="§"/>
            </a:pPr>
            <a:endParaRPr lang="en-US" sz="1200" b="1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1200" b="1" dirty="0" smtClean="0"/>
              <a:t>Two </a:t>
            </a:r>
            <a:r>
              <a:rPr lang="en-US" sz="1200" b="1" dirty="0"/>
              <a:t>channels are centered nominally at 89 </a:t>
            </a:r>
            <a:r>
              <a:rPr lang="en-US" sz="1200" b="1" dirty="0" smtClean="0"/>
              <a:t>and </a:t>
            </a:r>
            <a:r>
              <a:rPr lang="en-US" sz="1200" b="1" dirty="0"/>
              <a:t>150 </a:t>
            </a:r>
            <a:r>
              <a:rPr lang="en-US" sz="1200" b="1" dirty="0" smtClean="0"/>
              <a:t>GHz. Other </a:t>
            </a:r>
            <a:r>
              <a:rPr lang="en-US" sz="1200" b="1" dirty="0"/>
              <a:t>three centered around the 183.31 GHz water </a:t>
            </a:r>
            <a:r>
              <a:rPr lang="en-US" sz="1200" b="1" dirty="0" smtClean="0"/>
              <a:t>vapor line.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46219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76200" y="152400"/>
            <a:ext cx="8458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Coastal Case Study (Snowfall Rate Versus MW-Frequencies)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098" name="Picture 2" descr="C:\AliZ\Data\AMSU-A-B\Satellite_Data\Figures25Nov\1vs_r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7" y="1471320"/>
            <a:ext cx="2658203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AliZ\Data\AMSU-A-B\Satellite_Data\Figures25Nov\2vs_r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96" y="1447800"/>
            <a:ext cx="2660904" cy="21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AliZ\Data\AMSU-A-B\Satellite_Data\Figures25Nov\3vs_ra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79900"/>
            <a:ext cx="2660904" cy="21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AliZ\Data\AMSU-A-B\Satellite_Data\Figures25Nov\4vs_ra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96" y="4279900"/>
            <a:ext cx="2660904" cy="21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AliZ\Data\AMSU-A-B\Satellite_Data\Figures25Nov\5vs_ra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96" y="4267200"/>
            <a:ext cx="2660904" cy="210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359306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89 GHz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3581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GHz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6400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±1.0 GHz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38600" y="6400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±3.0 GHz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0" y="63978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±7.0 GHz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58688" y="2452299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Snowfall rate (mm/</a:t>
            </a:r>
            <a:r>
              <a:rPr lang="en-US" sz="1200" dirty="0" err="1" smtClean="0"/>
              <a:t>hr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443300" y="51193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Snowfall rate (mm/</a:t>
            </a:r>
            <a:r>
              <a:rPr lang="en-US" sz="1200" dirty="0" err="1" smtClean="0"/>
              <a:t>hr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400800" y="192387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AMSU-B five bands, MW versus snowfall rate (Coastal) case study.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1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069" y="2362200"/>
            <a:ext cx="9055982" cy="441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64069" y="152400"/>
            <a:ext cx="8241731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MW- High Frequency AMSU-B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" name="Picture 2" descr="C:\AliZ\Data\AMSU-A-B\Satellite_Data\Figures25Nov\1v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3" y="2667000"/>
            <a:ext cx="213120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AliZ\Data\AMSU-A-B\Satellite_Data\Figures25Nov\1vs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93" y="2667000"/>
            <a:ext cx="213120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AliZ\Data\AMSU-A-B\Satellite_Data\Figures25Nov\1vs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92" y="2667000"/>
            <a:ext cx="213120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AliZ\Data\AMSU-A-B\Satellite_Data\Figures25Nov\1vs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8" y="2667000"/>
            <a:ext cx="2130552" cy="16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AliZ\Data\AMSU-A-B\Satellite_Data\Figures25Nov\2vs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77316"/>
            <a:ext cx="2130552" cy="16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AliZ\Data\AMSU-A-B\Satellite_Data\Figures25Nov\2vs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48" y="4876800"/>
            <a:ext cx="2130552" cy="16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AliZ\Data\AMSU-A-B\Satellite_Data\Figures25Nov\2vs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48" y="4877316"/>
            <a:ext cx="2130552" cy="16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4400" y="43404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89 GHz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64740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GHz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4343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89 GHz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0" y="4343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89 GHz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79511" y="335131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GHz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598711" y="32751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±1.0 GHz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884711" y="3275111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±3.0 GHz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6170711" y="33513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±7.0 GHz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248400" y="6477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GHz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7689" y="54849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±1.0 GHz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2589311" y="5561111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±3.0 GHz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5030689" y="55611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±7.0 GHz</a:t>
            </a:r>
            <a:endParaRPr lang="en-US" sz="1400" dirty="0"/>
          </a:p>
        </p:txBody>
      </p:sp>
      <p:pic>
        <p:nvPicPr>
          <p:cNvPr id="30" name="Picture 2" descr="C:\AliZ\Data\AMSU-A-B\Satellite_Data\Figures25Nov\1vs2_colo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0" y="2590800"/>
            <a:ext cx="2095960" cy="16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AliZ\Data\AMSU-A-B\Satellite_Data\Figures25Nov\1vs3_colo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90800"/>
            <a:ext cx="2130552" cy="170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AliZ\Data\AMSU-A-B\Satellite_Data\Figures25Nov\1vs4_color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2130552" cy="170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AliZ\Data\AMSU-A-B\Satellite_Data\Figures25Nov\1vs5_colo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8" y="2642429"/>
            <a:ext cx="2130552" cy="170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AliZ\Data\AMSU-A-B\Satellite_Data\Figures25Nov\2vs3_color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76800"/>
            <a:ext cx="2117836" cy="16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AliZ\Data\AMSU-A-B\Satellite_Data\Figures25Nov\2vs4_colo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79848"/>
            <a:ext cx="2117836" cy="16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AliZ\Data\AMSU-A-B\Satellite_Data\Figures25Nov\2vs5_color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48" y="4876800"/>
            <a:ext cx="2130552" cy="168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AliZ\Data\AMSU-A-B\Satellite_Data\Figures25Nov\1vs3_color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8" t="72959" r="5315" b="9985"/>
          <a:stretch/>
        </p:blipFill>
        <p:spPr bwMode="auto">
          <a:xfrm>
            <a:off x="7620000" y="1848258"/>
            <a:ext cx="1500051" cy="7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200400" y="43404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89 GHz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191000" y="65502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GHz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219201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Snowfall rate has been divided into four categories: </a:t>
            </a:r>
          </a:p>
          <a:p>
            <a:r>
              <a:rPr lang="en-US" dirty="0" smtClean="0"/>
              <a:t>   Light snow,     Moderate snow,      Intense snow,     Very intense snow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90040" y="1600200"/>
            <a:ext cx="190960" cy="1718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637840" y="1600200"/>
            <a:ext cx="190960" cy="17185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657600" y="1600200"/>
            <a:ext cx="190960" cy="17185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10200" y="1600200"/>
            <a:ext cx="190960" cy="17185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03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447800"/>
            <a:ext cx="8915400" cy="335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AliZ\Data\AMSU-A-B\Satellite_Data\Figures25Nov\3vs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8" y="1906598"/>
            <a:ext cx="2540000" cy="199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AliZ\Data\AMSU-A-B\Satellite_Data\Figures25Nov\3vs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346" y="1905000"/>
            <a:ext cx="2542032" cy="199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AliZ\Data\AMSU-A-B\Satellite_Data\Figures25Nov\4vs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46" y="1905000"/>
            <a:ext cx="2542032" cy="199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2778" y="390455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±1.0 GHz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809162" y="39594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±3.0 GHz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06800" y="786695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GHz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411689" y="2741711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±7.0 GHz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2978" y="39594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±1.0 GHz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531911" y="27417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±3.0 GHz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439889" y="27417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183.3 ±7.0 GHz</a:t>
            </a:r>
            <a:endParaRPr lang="en-US" sz="1400" dirty="0"/>
          </a:p>
        </p:txBody>
      </p:sp>
      <p:pic>
        <p:nvPicPr>
          <p:cNvPr id="17" name="Picture 2" descr="C:\AliZ\Data\AMSU-A-B\Satellite_Data\Figures25Nov\3vs4_col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" y="1877680"/>
            <a:ext cx="2542032" cy="200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AliZ\Data\AMSU-A-B\Satellite_Data\Figures25Nov\3vs5_colo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2542032" cy="200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AliZ\Data\AMSU-A-B\Satellite_Data\Figures25Nov\4vs5_col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22" y="1905000"/>
            <a:ext cx="2593778" cy="20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AliZ\Data\AMSU-A-B\Satellite_Data\Figures25Nov\1vs3_color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8" t="72959" r="5315" b="9985"/>
          <a:stretch/>
        </p:blipFill>
        <p:spPr bwMode="auto">
          <a:xfrm>
            <a:off x="7315200" y="1143000"/>
            <a:ext cx="1715287" cy="8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089" y="5181600"/>
            <a:ext cx="8103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There is no specific distribution pattern.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89 and 150 are well-correlated together and with 183.3 ±7 GHz.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183.3 ±7 </a:t>
            </a:r>
            <a:r>
              <a:rPr lang="en-US" dirty="0" smtClean="0"/>
              <a:t>GHz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183.3 </a:t>
            </a:r>
            <a:r>
              <a:rPr lang="en-US" dirty="0" smtClean="0"/>
              <a:t>±3 GHz</a:t>
            </a:r>
            <a:r>
              <a:rPr lang="en-US" dirty="0"/>
              <a:t> </a:t>
            </a:r>
            <a:r>
              <a:rPr lang="en-US" dirty="0" smtClean="0"/>
              <a:t>are also well-correlated.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069" y="76200"/>
            <a:ext cx="8241731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MW- High Frequency AMSU-B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97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590675"/>
            <a:ext cx="5334000" cy="43529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533400" y="0"/>
            <a:ext cx="7315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Model Evaluation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23823" r="10220" b="11412"/>
          <a:stretch/>
        </p:blipFill>
        <p:spPr bwMode="auto">
          <a:xfrm>
            <a:off x="519249" y="1676400"/>
            <a:ext cx="4495800" cy="282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 t="54176" r="10441" b="25883"/>
          <a:stretch/>
        </p:blipFill>
        <p:spPr bwMode="auto">
          <a:xfrm>
            <a:off x="762000" y="4495908"/>
            <a:ext cx="4267200" cy="91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928551" y="3088947"/>
            <a:ext cx="381000" cy="3400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28551" y="3429000"/>
            <a:ext cx="410064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67400" y="1401663"/>
            <a:ext cx="2895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UcPeriod"/>
            </a:pPr>
            <a:endParaRPr lang="en-US" sz="1600" dirty="0"/>
          </a:p>
          <a:p>
            <a:pPr marL="400050" indent="-400050" algn="just">
              <a:buFont typeface="+mj-lt"/>
              <a:buAutoNum type="romanUcPeriod"/>
            </a:pPr>
            <a:r>
              <a:rPr lang="en-US" sz="1600" dirty="0" smtClean="0"/>
              <a:t>Different ANN hidden-layer size have been tested (10-10, 20-20 ,…)</a:t>
            </a:r>
          </a:p>
          <a:p>
            <a:pPr marL="400050" indent="-400050" algn="just">
              <a:buFont typeface="+mj-lt"/>
              <a:buAutoNum type="romanUcPeriod"/>
            </a:pPr>
            <a:endParaRPr lang="en-US" sz="1600" dirty="0"/>
          </a:p>
          <a:p>
            <a:pPr marL="400050" indent="-400050" algn="just">
              <a:buFont typeface="+mj-lt"/>
              <a:buAutoNum type="romanUcPeriod"/>
            </a:pPr>
            <a:r>
              <a:rPr lang="en-US" sz="1600" dirty="0" smtClean="0"/>
              <a:t>Two hidden layers (each 20 nodes) has shown best results.</a:t>
            </a:r>
          </a:p>
          <a:p>
            <a:pPr marL="400050" indent="-400050" algn="just">
              <a:buFont typeface="+mj-lt"/>
              <a:buAutoNum type="romanUcPeriod"/>
            </a:pPr>
            <a:endParaRPr lang="en-US" sz="1600" dirty="0"/>
          </a:p>
          <a:p>
            <a:pPr marL="400050" indent="-400050" algn="just">
              <a:buFont typeface="+mj-lt"/>
              <a:buAutoNum type="romanUcPeriod"/>
            </a:pPr>
            <a:r>
              <a:rPr lang="en-US" sz="1600" dirty="0" smtClean="0"/>
              <a:t>The model performance in central region in relatively superior.</a:t>
            </a:r>
          </a:p>
          <a:p>
            <a:pPr marL="400050" indent="-400050" algn="just">
              <a:buFont typeface="+mj-lt"/>
              <a:buAutoNum type="romanUcPeriod"/>
            </a:pPr>
            <a:endParaRPr lang="en-US" sz="1600" dirty="0"/>
          </a:p>
          <a:p>
            <a:pPr marL="400050" indent="-400050" algn="just">
              <a:buFont typeface="+mj-lt"/>
              <a:buAutoNum type="romanUcPeriod"/>
            </a:pPr>
            <a:r>
              <a:rPr lang="en-US" sz="1600" dirty="0" smtClean="0"/>
              <a:t>Bands with lower sensitivity to water vapor, model shows similar performance.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920635" y="6096000"/>
            <a:ext cx="1693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Average of 30 runs</a:t>
            </a:r>
          </a:p>
        </p:txBody>
      </p:sp>
    </p:spTree>
    <p:extLst>
      <p:ext uri="{BB962C8B-B14F-4D97-AF65-F5344CB8AC3E}">
        <p14:creationId xmlns:p14="http://schemas.microsoft.com/office/powerpoint/2010/main" val="2943986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533400" y="152400"/>
            <a:ext cx="7315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Validation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6168" r="14626" b="3500"/>
          <a:stretch>
            <a:fillRect/>
          </a:stretch>
        </p:blipFill>
        <p:spPr bwMode="auto">
          <a:xfrm>
            <a:off x="4648200" y="2265363"/>
            <a:ext cx="40782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001000" y="2354263"/>
            <a:ext cx="1066800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None/>
            </a:pPr>
            <a:r>
              <a:rPr lang="en-US" sz="1600" dirty="0" smtClean="0">
                <a:latin typeface="Arial" charset="0"/>
              </a:rPr>
              <a:t>R=0.69</a:t>
            </a:r>
            <a:endParaRPr lang="en-US" sz="1600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447800"/>
            <a:ext cx="4572000" cy="17820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dirty="0"/>
              <a:t>The ANN model has been evaluated for both case studies</a:t>
            </a:r>
            <a:r>
              <a:rPr lang="en-US" dirty="0" smtClean="0"/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n-US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Best Result for the Central domain</a:t>
            </a:r>
          </a:p>
          <a:p>
            <a:pPr algn="just"/>
            <a:r>
              <a:rPr lang="en-US" dirty="0" smtClean="0"/>
              <a:t>     Multi frequency </a:t>
            </a:r>
            <a:r>
              <a:rPr lang="en-US" dirty="0"/>
              <a:t>150 and 183±7 –GHz</a:t>
            </a:r>
          </a:p>
          <a:p>
            <a:pPr algn="just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0" y="52577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4163" indent="-284163" eaLnBrk="1" hangingPunct="1"/>
            <a:r>
              <a:rPr lang="en-US" dirty="0" smtClean="0"/>
              <a:t>Simulated Snowfall VS. </a:t>
            </a:r>
          </a:p>
          <a:p>
            <a:pPr marL="284163" indent="-284163" eaLnBrk="1" hangingPunct="1"/>
            <a:r>
              <a:rPr lang="en-US" dirty="0"/>
              <a:t> </a:t>
            </a:r>
            <a:r>
              <a:rPr lang="en-US" dirty="0" smtClean="0"/>
              <a:t>                       Observed Snowfall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459929" y="1981099"/>
            <a:ext cx="237597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None/>
            </a:pPr>
            <a:r>
              <a:rPr lang="en-US" dirty="0" smtClean="0"/>
              <a:t>150 </a:t>
            </a:r>
            <a:r>
              <a:rPr lang="en-US" dirty="0"/>
              <a:t>and </a:t>
            </a:r>
            <a:r>
              <a:rPr lang="en-US" dirty="0" smtClean="0"/>
              <a:t>183±7 </a:t>
            </a:r>
            <a:r>
              <a:rPr lang="en-US" dirty="0"/>
              <a:t>–GHz</a:t>
            </a:r>
          </a:p>
        </p:txBody>
      </p:sp>
    </p:spTree>
    <p:extLst>
      <p:ext uri="{BB962C8B-B14F-4D97-AF65-F5344CB8AC3E}">
        <p14:creationId xmlns:p14="http://schemas.microsoft.com/office/powerpoint/2010/main" val="110084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533400" y="0"/>
            <a:ext cx="7315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Conclusion and Future Wok: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295400"/>
            <a:ext cx="8991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Statistical SFR models can be used for snowfall rate estimation.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Statistical Models should be regionalized.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Statistical model have shown sensitivity to the physical parameters such as water vapor, hydrometeors, ground surface condition,…etc. 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Comparing Coastal and Central case studies reveals that almost consistently model has relatively better performance in central region (probably negative impact of humidity).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The least water vapor sensitive MW- frequencies, has shown relatively similar performance in both case studies.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n-US" dirty="0" smtClean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dirty="0" smtClean="0"/>
              <a:t>Enhance </a:t>
            </a:r>
            <a:r>
              <a:rPr lang="en-US" dirty="0"/>
              <a:t>the accuracy of snowfall rate estimates by adding snow related information such as humidity and emissivity.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Altitude and lake effects are two important factor that should be taken into account.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1295400"/>
            <a:ext cx="7429500" cy="510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95900" y="4786583"/>
            <a:ext cx="2636520" cy="1538017"/>
            <a:chOff x="-7951" y="0"/>
            <a:chExt cx="2983307" cy="1682496"/>
          </a:xfrm>
        </p:grpSpPr>
        <p:pic>
          <p:nvPicPr>
            <p:cNvPr id="8" name="Picture 7" descr="C:\AliZ\Proposal\ROSES2012_PMM\Drafts\crest_sit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51" y="36576"/>
              <a:ext cx="2933395" cy="164592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596896" y="0"/>
              <a:ext cx="378460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Calibri"/>
                  <a:ea typeface="Calibri"/>
                  <a:cs typeface="Times New Roman"/>
                </a:rPr>
                <a:t>(b)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23919" r="45816" b="22438"/>
          <a:stretch/>
        </p:blipFill>
        <p:spPr bwMode="auto">
          <a:xfrm>
            <a:off x="4603115" y="2895600"/>
            <a:ext cx="2369185" cy="1705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5" t="34656" r="45774" b="42883"/>
          <a:stretch/>
        </p:blipFill>
        <p:spPr bwMode="auto">
          <a:xfrm>
            <a:off x="5935980" y="1371600"/>
            <a:ext cx="2061210" cy="137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62025" y="1600200"/>
            <a:ext cx="349567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600" b="1" dirty="0" smtClean="0"/>
              <a:t>CREST </a:t>
            </a:r>
            <a:r>
              <a:rPr lang="en-US" sz="1600" b="1" dirty="0"/>
              <a:t>snow analysis and field </a:t>
            </a:r>
            <a:r>
              <a:rPr lang="en-US" sz="1600" b="1" dirty="0" smtClean="0"/>
              <a:t>experiment:</a:t>
            </a:r>
          </a:p>
          <a:p>
            <a:pPr marL="0" lvl="2"/>
            <a:endParaRPr lang="en-US" sz="1600" b="1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1600" dirty="0" smtClean="0"/>
              <a:t>Located near </a:t>
            </a:r>
            <a:r>
              <a:rPr lang="en-US" sz="1600" dirty="0"/>
              <a:t>the National Weather Service office and Caribou Municipal Airport at Caribou, </a:t>
            </a:r>
            <a:r>
              <a:rPr lang="en-US" sz="1600" dirty="0" smtClean="0"/>
              <a:t>Maine.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en-US" sz="1600" dirty="0" smtClean="0"/>
          </a:p>
          <a:p>
            <a:pPr marL="285750" indent="-285750" algn="just">
              <a:buFont typeface="Wingdings" pitchFamily="2" charset="2"/>
              <a:buChar char="§"/>
            </a:pPr>
            <a:endParaRPr lang="en-US" sz="1600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1600" dirty="0" smtClean="0"/>
              <a:t>Dual </a:t>
            </a:r>
            <a:r>
              <a:rPr lang="en-US" sz="1600" dirty="0"/>
              <a:t>polarized microwave (37 and 89GHz) observations </a:t>
            </a:r>
            <a:r>
              <a:rPr lang="en-US" sz="1600" dirty="0" smtClean="0"/>
              <a:t>and detailed </a:t>
            </a:r>
            <a:r>
              <a:rPr lang="en-US" sz="1600" dirty="0"/>
              <a:t>synchronous observations of </a:t>
            </a:r>
            <a:r>
              <a:rPr lang="en-US" sz="1600" dirty="0" smtClean="0"/>
              <a:t>snowpack.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8582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1257300" y="2743200"/>
            <a:ext cx="66294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lvl="1" algn="ctr"/>
            <a:r>
              <a:rPr lang="en-US" sz="5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Thank You!</a:t>
            </a:r>
            <a:endParaRPr lang="en-US" sz="5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57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533400" y="0"/>
            <a:ext cx="7315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Outline:</a:t>
            </a:r>
            <a:endParaRPr lang="en-US" sz="34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100" y="1542395"/>
            <a:ext cx="8750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  <a:ea typeface="Tahoma" pitchFamily="34" charset="0"/>
                <a:cs typeface="Calibri" pitchFamily="34" charset="0"/>
              </a:rPr>
              <a:t>SnowFall</a:t>
            </a:r>
            <a:r>
              <a:rPr lang="en-US" sz="28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 Rate </a:t>
            </a:r>
            <a:r>
              <a:rPr lang="en-US" sz="2800" dirty="0">
                <a:latin typeface="Calibri" pitchFamily="34" charset="0"/>
                <a:ea typeface="Tahoma" pitchFamily="34" charset="0"/>
                <a:cs typeface="Calibri" pitchFamily="34" charset="0"/>
              </a:rPr>
              <a:t>Estimation (</a:t>
            </a:r>
            <a:r>
              <a:rPr lang="en-US" sz="28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SFRE) Goals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Current Project</a:t>
            </a:r>
          </a:p>
          <a:p>
            <a:pPr>
              <a:buFont typeface="Wingdings" pitchFamily="2" charset="2"/>
              <a:buChar char="§"/>
            </a:pPr>
            <a:endParaRPr lang="en-US" sz="2800" dirty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Case Study and Data Set</a:t>
            </a:r>
            <a:endParaRPr lang="en-US" sz="2800" dirty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2800" dirty="0" smtClean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Preliminary Result</a:t>
            </a:r>
          </a:p>
          <a:p>
            <a:pPr>
              <a:buFont typeface="Wingdings" pitchFamily="2" charset="2"/>
              <a:buChar char="§"/>
            </a:pPr>
            <a:endParaRPr lang="en-US" sz="2800" dirty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Conclusion and Future Work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>
              <a:latin typeface="Calibri" pitchFamily="34" charset="0"/>
              <a:ea typeface="Tahoma" pitchFamily="34" charset="0"/>
              <a:cs typeface="Calibri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85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6147" name="Picture 3" descr="NOAA-CREST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0" y="76200"/>
            <a:ext cx="89916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Snowfall Rate Estimation Study : Objectives</a:t>
            </a:r>
            <a:endParaRPr 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447800"/>
            <a:ext cx="6248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Global </a:t>
            </a:r>
            <a:r>
              <a:rPr lang="en-US" dirty="0"/>
              <a:t>estimates of precipitation rate and distribution will lead to a better understanding of atmospheric circulation and to improve climatology, climate change studies, and weather and flood forecasting. </a:t>
            </a:r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/>
              <a:t>Can robust relationships be established that relate snowfall to observations at broad range of MW frequencies? 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en-US" dirty="0" smtClean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dirty="0" smtClean="0"/>
              <a:t>We develop a </a:t>
            </a:r>
            <a:r>
              <a:rPr lang="en-US" dirty="0" err="1" smtClean="0"/>
              <a:t>SnowFall</a:t>
            </a:r>
            <a:r>
              <a:rPr lang="en-US" dirty="0" smtClean="0"/>
              <a:t> Rate Estimation (SFRE) model rate </a:t>
            </a:r>
            <a:r>
              <a:rPr lang="en-US" dirty="0"/>
              <a:t>using multi-sensor and multi-source </a:t>
            </a:r>
            <a:r>
              <a:rPr lang="en-US" dirty="0" smtClean="0"/>
              <a:t>of </a:t>
            </a:r>
            <a:r>
              <a:rPr lang="en-US" dirty="0"/>
              <a:t>snow related observations. 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en-US" dirty="0" smtClean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dirty="0" smtClean="0"/>
              <a:t>Calibrate </a:t>
            </a:r>
            <a:r>
              <a:rPr lang="en-US" dirty="0"/>
              <a:t>and validate the SFRE model using </a:t>
            </a:r>
            <a:r>
              <a:rPr lang="en-US" dirty="0" smtClean="0"/>
              <a:t>gauges and in future CREST in-situ snow measurement, </a:t>
            </a:r>
            <a:endParaRPr lang="en-US" dirty="0"/>
          </a:p>
        </p:txBody>
      </p:sp>
      <p:pic>
        <p:nvPicPr>
          <p:cNvPr id="6" name="Picture 2" descr="C:\AliZ\Presentation\crest_logo_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AliZ\Presentation\blizzard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7" y="1447800"/>
            <a:ext cx="2476137" cy="16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AliZ\Presentation\blizzard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6" y="3276600"/>
            <a:ext cx="2476137" cy="166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AliZ\Presentation\CREST_Symposium\Snow-on-Broadway-New-York-0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7" y="5059263"/>
            <a:ext cx="2495006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0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152400" y="152400"/>
            <a:ext cx="78486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SnowFall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Rate Estimation Algorithms (SFRE)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2667000"/>
            <a:ext cx="1981200" cy="762000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Snowfall Retrieval Model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2209800" y="24384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209800" y="31242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71800" y="2133600"/>
            <a:ext cx="1752600" cy="762000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detection of </a:t>
            </a:r>
            <a:r>
              <a:rPr lang="en-US" dirty="0" smtClean="0"/>
              <a:t>snowfall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71800" y="3124200"/>
            <a:ext cx="1752600" cy="762000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Snowfall Rate</a:t>
            </a:r>
          </a:p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4724400" y="37338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0200" y="4114800"/>
            <a:ext cx="3200400" cy="1295400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/>
              <a:t>        Physical Model</a:t>
            </a:r>
          </a:p>
          <a:p>
            <a:r>
              <a:rPr lang="en-US" smtClean="0"/>
              <a:t>Mesoscale model  (MM5)</a:t>
            </a:r>
          </a:p>
          <a:p>
            <a:r>
              <a:rPr lang="en-US" smtClean="0"/>
              <a:t>Radioactive transfer Models </a:t>
            </a:r>
          </a:p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4724400"/>
            <a:ext cx="3352800" cy="1524000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Statistical /Empirical Model</a:t>
            </a:r>
          </a:p>
          <a:p>
            <a:pPr algn="ctr"/>
            <a:r>
              <a:rPr lang="en-US" dirty="0" smtClean="0"/>
              <a:t>Mostly over-land models.</a:t>
            </a:r>
          </a:p>
          <a:p>
            <a:pPr algn="ctr"/>
            <a:r>
              <a:rPr lang="en-US" dirty="0" smtClean="0"/>
              <a:t>Usually devolved for ground-based radar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5400000">
            <a:off x="3200400" y="40386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15000" y="1295400"/>
            <a:ext cx="3276600" cy="2133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Challenges: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Satellite-MW bands retrieve signal of ground, hydrometeors, water vapor, …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Over land is more complex.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05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295400"/>
            <a:ext cx="8991600" cy="5486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04800" y="152400"/>
            <a:ext cx="78486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Three Snow Storms</a:t>
            </a:r>
            <a:endParaRPr 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t="16778" r="51111" b="47667"/>
          <a:stretch/>
        </p:blipFill>
        <p:spPr bwMode="auto">
          <a:xfrm>
            <a:off x="0" y="1930665"/>
            <a:ext cx="2971800" cy="248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0" t="52111" r="50903" b="11333"/>
          <a:stretch/>
        </p:blipFill>
        <p:spPr bwMode="auto">
          <a:xfrm>
            <a:off x="3048000" y="1981995"/>
            <a:ext cx="2971800" cy="243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52667" r="50764" b="11222"/>
          <a:stretch/>
        </p:blipFill>
        <p:spPr bwMode="auto">
          <a:xfrm>
            <a:off x="6096000" y="1993612"/>
            <a:ext cx="2971800" cy="242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19400" y="4953000"/>
            <a:ext cx="42672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The ice water path (IWP) in kg m</a:t>
            </a:r>
            <a:r>
              <a:rPr lang="en-US" sz="1500" b="1" baseline="30000" dirty="0"/>
              <a:t>2</a:t>
            </a:r>
            <a:endParaRPr lang="en-US" sz="1500" b="1" dirty="0"/>
          </a:p>
        </p:txBody>
      </p:sp>
      <p:sp>
        <p:nvSpPr>
          <p:cNvPr id="6" name="Rectangle 5"/>
          <p:cNvSpPr/>
          <p:nvPr/>
        </p:nvSpPr>
        <p:spPr>
          <a:xfrm>
            <a:off x="215900" y="4584412"/>
            <a:ext cx="23749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 smtClean="0"/>
              <a:t>MM5 </a:t>
            </a:r>
            <a:r>
              <a:rPr lang="en-US" sz="1300" b="1" dirty="0"/>
              <a:t>March 2001 blizzard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9400" y="4584412"/>
            <a:ext cx="3352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20 January 2007 </a:t>
            </a:r>
            <a:r>
              <a:rPr lang="en-US" sz="1300" b="1" dirty="0" smtClean="0"/>
              <a:t>lake effect </a:t>
            </a:r>
            <a:r>
              <a:rPr lang="en-US" sz="1300" b="1" dirty="0"/>
              <a:t>snow storm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4600" y="4584412"/>
            <a:ext cx="2819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22 January 2007 </a:t>
            </a:r>
            <a:r>
              <a:rPr lang="en-US" sz="1300" b="1" dirty="0" smtClean="0"/>
              <a:t>synoptic event</a:t>
            </a:r>
            <a:endParaRPr lang="en-US" sz="13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71889" r="34236" b="15139"/>
          <a:stretch/>
        </p:blipFill>
        <p:spPr bwMode="auto">
          <a:xfrm>
            <a:off x="914400" y="5562600"/>
            <a:ext cx="7696200" cy="109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131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14730" r="27856" b="60822"/>
          <a:stretch/>
        </p:blipFill>
        <p:spPr bwMode="auto">
          <a:xfrm>
            <a:off x="4397917" y="1285875"/>
            <a:ext cx="4365083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370" y="1749931"/>
            <a:ext cx="41313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Percentage </a:t>
            </a:r>
            <a:r>
              <a:rPr lang="en-US" dirty="0" smtClean="0"/>
              <a:t>major contributions from: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/>
              <a:t>S</a:t>
            </a:r>
            <a:r>
              <a:rPr lang="en-US" dirty="0" smtClean="0"/>
              <a:t>urface </a:t>
            </a:r>
            <a:r>
              <a:rPr lang="en-US" dirty="0"/>
              <a:t>(green), </a:t>
            </a:r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/>
              <a:t>H</a:t>
            </a:r>
            <a:r>
              <a:rPr lang="en-US" dirty="0" smtClean="0"/>
              <a:t>ydrometeors </a:t>
            </a:r>
            <a:r>
              <a:rPr lang="en-US" dirty="0"/>
              <a:t>(red), </a:t>
            </a:r>
            <a:endParaRPr lang="en-US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dirty="0" smtClean="0"/>
              <a:t>Relative humidity (light </a:t>
            </a:r>
            <a:r>
              <a:rPr lang="en-US" dirty="0"/>
              <a:t>blue), 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/>
              <a:t>resultant nadir‐viewed brightness temperatures for the maximum (a) blizzard</a:t>
            </a:r>
            <a:r>
              <a:rPr lang="en-US" dirty="0" smtClean="0"/>
              <a:t>, (</a:t>
            </a:r>
            <a:r>
              <a:rPr lang="en-US" dirty="0"/>
              <a:t>b) lake effect, and (c) synoptic falling snow profiles.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7900600" y="5495295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Skofronick</a:t>
            </a:r>
            <a:r>
              <a:rPr lang="en-US" sz="1100" dirty="0" smtClean="0"/>
              <a:t> and Johnson 2011</a:t>
            </a:r>
            <a:endParaRPr lang="en-US" sz="1100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52400" y="76200"/>
            <a:ext cx="78486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High-Frequency MW Retrievals: Combination of Different Physical Parameters</a:t>
            </a:r>
            <a:endParaRPr 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9075" r="27856" b="36780"/>
          <a:stretch/>
        </p:blipFill>
        <p:spPr bwMode="auto">
          <a:xfrm>
            <a:off x="4397917" y="3048000"/>
            <a:ext cx="4365083" cy="154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62831" r="27856" b="12635"/>
          <a:stretch/>
        </p:blipFill>
        <p:spPr bwMode="auto">
          <a:xfrm>
            <a:off x="4397917" y="4842328"/>
            <a:ext cx="4365083" cy="156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1200" y="1285875"/>
            <a:ext cx="1371600" cy="5123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24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152400" y="76200"/>
            <a:ext cx="78486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High-Frequency MW Retrievals: Clear Sky (CA) and Snow Storm Anomalies</a:t>
            </a:r>
            <a:endParaRPr 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7429" r="22024" b="12381"/>
          <a:stretch/>
        </p:blipFill>
        <p:spPr bwMode="auto">
          <a:xfrm>
            <a:off x="1752600" y="3581400"/>
            <a:ext cx="4858657" cy="301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97454"/>
              </p:ext>
            </p:extLst>
          </p:nvPr>
        </p:nvGraphicFramePr>
        <p:xfrm>
          <a:off x="1422401" y="1524000"/>
          <a:ext cx="5359399" cy="1464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0343"/>
                <a:gridCol w="774490"/>
                <a:gridCol w="609239"/>
                <a:gridCol w="894820"/>
                <a:gridCol w="609239"/>
                <a:gridCol w="752029"/>
                <a:gridCol w="609239"/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dirty="0">
                          <a:effectLst/>
                        </a:rPr>
                        <a:t>            Blizzard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dirty="0">
                          <a:effectLst/>
                        </a:rPr>
                        <a:t>        Lake Effect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1" u="none" strike="noStrike" dirty="0">
                          <a:effectLst/>
                        </a:rPr>
                        <a:t>      Synoptic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Frequency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All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All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All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89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228.8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260.7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166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227.9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252.2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247.8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242.8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183±1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240.8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242.8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245.1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245.2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243.7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243.7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183±3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238.9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249.6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251.2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2FB7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183±7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225.1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261.3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244.8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254.8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256.2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2641601" y="2133600"/>
            <a:ext cx="1143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37201" y="2362200"/>
            <a:ext cx="1143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24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365819" y="4800600"/>
            <a:ext cx="1349181" cy="64186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Mixed rain-snow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533400" y="0"/>
            <a:ext cx="7315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Proposed Model Structure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4600" y="1850172"/>
            <a:ext cx="2578099" cy="40934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Water Vapor </a:t>
            </a:r>
            <a:r>
              <a:rPr lang="en-US" b="1" dirty="0" smtClean="0"/>
              <a:t>Impact: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sz="1600" b="1" dirty="0"/>
              <a:t>Case Study I</a:t>
            </a:r>
            <a:r>
              <a:rPr lang="en-US" sz="1600" b="1" dirty="0" smtClean="0"/>
              <a:t>: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smtClean="0"/>
              <a:t>Coastal </a:t>
            </a:r>
            <a:endParaRPr lang="en-US" sz="16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smtClean="0"/>
              <a:t>Northeastern U.S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smtClean="0"/>
              <a:t>Cold &amp; Humid</a:t>
            </a:r>
            <a:endParaRPr lang="en-US" sz="1600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sz="1600" b="1" dirty="0"/>
              <a:t>Case Study II</a:t>
            </a:r>
            <a:r>
              <a:rPr lang="en-US" sz="1600" b="1" dirty="0" smtClean="0"/>
              <a:t>:</a:t>
            </a:r>
          </a:p>
          <a:p>
            <a:pPr algn="just"/>
            <a:endParaRPr lang="en-US" dirty="0" smtClean="0"/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n-US" sz="1600" dirty="0" smtClean="0"/>
              <a:t>Central U.S</a:t>
            </a: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en-US" sz="1600" dirty="0" smtClean="0"/>
              <a:t>Cold &amp; Dry</a:t>
            </a:r>
          </a:p>
          <a:p>
            <a:pPr algn="just"/>
            <a:endParaRPr lang="en-US" dirty="0"/>
          </a:p>
          <a:p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715000" y="3886200"/>
            <a:ext cx="533400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275661" y="1219200"/>
            <a:ext cx="1432739" cy="381000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Hydrometeors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90600" y="1219200"/>
            <a:ext cx="1066800" cy="381000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Emissivity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86199" y="1219200"/>
            <a:ext cx="1312121" cy="381000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Water Vapor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1" y="2590800"/>
            <a:ext cx="1904999" cy="5334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Ground-Based Observation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7" name="AutoShape 32"/>
          <p:cNvSpPr>
            <a:spLocks noChangeArrowheads="1"/>
          </p:cNvSpPr>
          <p:nvPr/>
        </p:nvSpPr>
        <p:spPr bwMode="auto">
          <a:xfrm>
            <a:off x="2057400" y="2514600"/>
            <a:ext cx="1676400" cy="685800"/>
          </a:xfrm>
          <a:prstGeom prst="flowChartDecision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 charset="0"/>
              </a:rPr>
              <a:t>Precipitation</a:t>
            </a:r>
          </a:p>
        </p:txBody>
      </p:sp>
      <p:cxnSp>
        <p:nvCxnSpPr>
          <p:cNvPr id="41" name="Straight Arrow Connector 40"/>
          <p:cNvCxnSpPr>
            <a:stCxn id="37" idx="2"/>
          </p:cNvCxnSpPr>
          <p:nvPr/>
        </p:nvCxnSpPr>
        <p:spPr>
          <a:xfrm>
            <a:off x="2895600" y="3200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895600" y="3289012"/>
            <a:ext cx="44435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/>
              <a:t>yes</a:t>
            </a:r>
          </a:p>
        </p:txBody>
      </p:sp>
      <p:cxnSp>
        <p:nvCxnSpPr>
          <p:cNvPr id="19" name="Straight Arrow Connector 18"/>
          <p:cNvCxnSpPr>
            <a:stCxn id="37" idx="1"/>
          </p:cNvCxnSpPr>
          <p:nvPr/>
        </p:nvCxnSpPr>
        <p:spPr>
          <a:xfrm flipH="1">
            <a:off x="1676400" y="2857500"/>
            <a:ext cx="381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723034" y="2544201"/>
            <a:ext cx="3978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 smtClean="0"/>
              <a:t>No</a:t>
            </a:r>
            <a:endParaRPr lang="en-US" sz="1300" dirty="0"/>
          </a:p>
        </p:txBody>
      </p:sp>
      <p:sp>
        <p:nvSpPr>
          <p:cNvPr id="45" name="Rectangle 44"/>
          <p:cNvSpPr/>
          <p:nvPr/>
        </p:nvSpPr>
        <p:spPr>
          <a:xfrm>
            <a:off x="3886200" y="3670012"/>
            <a:ext cx="3978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 smtClean="0"/>
              <a:t>No</a:t>
            </a:r>
            <a:endParaRPr lang="en-US" sz="1300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733800" y="3962400"/>
            <a:ext cx="533400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438400" y="4355068"/>
            <a:ext cx="44435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/>
              <a:t>yes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895600" y="4223266"/>
            <a:ext cx="0" cy="5011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267200" y="3657600"/>
            <a:ext cx="952499" cy="5334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Rain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9" name="AutoShape 32"/>
          <p:cNvSpPr>
            <a:spLocks noChangeArrowheads="1"/>
          </p:cNvSpPr>
          <p:nvPr/>
        </p:nvSpPr>
        <p:spPr bwMode="auto">
          <a:xfrm>
            <a:off x="2057400" y="4724400"/>
            <a:ext cx="1676400" cy="762000"/>
          </a:xfrm>
          <a:prstGeom prst="flowChartDecision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Temp &lt;</a:t>
            </a:r>
            <a:r>
              <a:rPr lang="en-US" sz="1600" dirty="0">
                <a:solidFill>
                  <a:schemeClr val="tx2"/>
                </a:solidFill>
              </a:rPr>
              <a:t> 30</a:t>
            </a:r>
            <a:r>
              <a:rPr lang="en-US" sz="1600" dirty="0">
                <a:solidFill>
                  <a:schemeClr val="tx2"/>
                </a:solidFill>
                <a:cs typeface="Arial" charset="0"/>
              </a:rPr>
              <a:t>° </a:t>
            </a:r>
            <a:r>
              <a:rPr lang="en-US" sz="1600" dirty="0">
                <a:solidFill>
                  <a:schemeClr val="tx2"/>
                </a:solidFill>
              </a:rPr>
              <a:t>F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411893" y="5650468"/>
            <a:ext cx="44435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/>
              <a:t>yes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86200" y="4813012"/>
            <a:ext cx="3978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 smtClean="0"/>
              <a:t>No</a:t>
            </a:r>
            <a:endParaRPr lang="en-US" sz="1300" dirty="0"/>
          </a:p>
        </p:txBody>
      </p:sp>
      <p:grpSp>
        <p:nvGrpSpPr>
          <p:cNvPr id="52" name="Group 52"/>
          <p:cNvGrpSpPr>
            <a:grpSpLocks/>
          </p:cNvGrpSpPr>
          <p:nvPr/>
        </p:nvGrpSpPr>
        <p:grpSpPr bwMode="auto">
          <a:xfrm>
            <a:off x="5410200" y="4800600"/>
            <a:ext cx="685800" cy="1022350"/>
            <a:chOff x="7758" y="3916"/>
            <a:chExt cx="642" cy="788"/>
          </a:xfrm>
        </p:grpSpPr>
        <p:pic>
          <p:nvPicPr>
            <p:cNvPr id="54" name="Picture 53" descr="MMj01725390000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" y="4209"/>
              <a:ext cx="624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4" descr="MMj01725420000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8" y="4205"/>
              <a:ext cx="642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Cloud"/>
            <p:cNvSpPr>
              <a:spLocks noChangeAspect="1" noEditPoints="1" noChangeArrowheads="1"/>
            </p:cNvSpPr>
            <p:nvPr/>
          </p:nvSpPr>
          <p:spPr bwMode="auto">
            <a:xfrm>
              <a:off x="7824" y="3916"/>
              <a:ext cx="576" cy="386"/>
            </a:xfrm>
            <a:custGeom>
              <a:avLst/>
              <a:gdLst>
                <a:gd name="T0" fmla="*/ 0 w 21600"/>
                <a:gd name="T1" fmla="*/ 3 h 21600"/>
                <a:gd name="T2" fmla="*/ 8 w 21600"/>
                <a:gd name="T3" fmla="*/ 7 h 21600"/>
                <a:gd name="T4" fmla="*/ 15 w 21600"/>
                <a:gd name="T5" fmla="*/ 3 h 21600"/>
                <a:gd name="T6" fmla="*/ 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63 w 21600"/>
                <a:gd name="T13" fmla="*/ 3246 h 21600"/>
                <a:gd name="T14" fmla="*/ 17100 w 21600"/>
                <a:gd name="T15" fmla="*/ 1734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49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>
            <a:off x="2895600" y="5486400"/>
            <a:ext cx="0" cy="5011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810000" y="5105400"/>
            <a:ext cx="533400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utoShape 32"/>
          <p:cNvSpPr>
            <a:spLocks noChangeArrowheads="1"/>
          </p:cNvSpPr>
          <p:nvPr/>
        </p:nvSpPr>
        <p:spPr bwMode="auto">
          <a:xfrm>
            <a:off x="2057400" y="6019800"/>
            <a:ext cx="1676400" cy="762000"/>
          </a:xfrm>
          <a:prstGeom prst="flowChartDecision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LZA &lt;</a:t>
            </a:r>
            <a:r>
              <a:rPr lang="en-US" sz="1600" dirty="0">
                <a:solidFill>
                  <a:schemeClr val="tx2"/>
                </a:solidFill>
              </a:rPr>
              <a:t> 30</a:t>
            </a:r>
            <a:r>
              <a:rPr lang="en-US" sz="1600" dirty="0" smtClean="0">
                <a:solidFill>
                  <a:schemeClr val="tx2"/>
                </a:solidFill>
                <a:cs typeface="Arial" charset="0"/>
              </a:rPr>
              <a:t>°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038161" y="6553200"/>
            <a:ext cx="225823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/>
              <a:t>LZA: Local Zenith Angel</a:t>
            </a:r>
            <a:endParaRPr lang="en-US" sz="900" dirty="0"/>
          </a:p>
        </p:txBody>
      </p:sp>
      <p:sp>
        <p:nvSpPr>
          <p:cNvPr id="63" name="Rectangle 62"/>
          <p:cNvSpPr/>
          <p:nvPr/>
        </p:nvSpPr>
        <p:spPr>
          <a:xfrm>
            <a:off x="3850876" y="6108412"/>
            <a:ext cx="3978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 smtClean="0"/>
              <a:t>No</a:t>
            </a:r>
            <a:endParaRPr lang="en-US" sz="1300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810000" y="6400800"/>
            <a:ext cx="533400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4419600" y="6096000"/>
            <a:ext cx="952499" cy="53340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Discard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676400" y="6108412"/>
            <a:ext cx="44435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dirty="0"/>
              <a:t>yes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1676400" y="6400800"/>
            <a:ext cx="381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76200" y="6095999"/>
            <a:ext cx="1600200" cy="59569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ANN Model (CAL)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81000" y="5181600"/>
            <a:ext cx="1143000" cy="3048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Validation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762000" y="5518666"/>
            <a:ext cx="0" cy="5011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143000" y="5459888"/>
            <a:ext cx="0" cy="5599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3693339" y="2895600"/>
            <a:ext cx="49766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6200" y="2514600"/>
            <a:ext cx="1596936" cy="738664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non-precipitating</a:t>
            </a:r>
          </a:p>
          <a:p>
            <a:pPr algn="ctr"/>
            <a:r>
              <a:rPr lang="en-US" sz="1400" b="1" dirty="0"/>
              <a:t> pixel </a:t>
            </a:r>
          </a:p>
        </p:txBody>
      </p:sp>
      <p:cxnSp>
        <p:nvCxnSpPr>
          <p:cNvPr id="25" name="Elbow Connector 24"/>
          <p:cNvCxnSpPr>
            <a:stCxn id="31" idx="2"/>
          </p:cNvCxnSpPr>
          <p:nvPr/>
        </p:nvCxnSpPr>
        <p:spPr>
          <a:xfrm rot="16200000" flipH="1">
            <a:off x="2122914" y="1001286"/>
            <a:ext cx="97572" cy="1295400"/>
          </a:xfrm>
          <a:prstGeom prst="bentConnector2">
            <a:avLst/>
          </a:prstGeom>
          <a:ln w="19050">
            <a:solidFill>
              <a:schemeClr val="tx2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12" name="Elbow Connector 64511"/>
          <p:cNvCxnSpPr>
            <a:stCxn id="33" idx="2"/>
          </p:cNvCxnSpPr>
          <p:nvPr/>
        </p:nvCxnSpPr>
        <p:spPr>
          <a:xfrm rot="5400000">
            <a:off x="3701895" y="857407"/>
            <a:ext cx="97573" cy="1583158"/>
          </a:xfrm>
          <a:prstGeom prst="bentConnector2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895600" y="1648986"/>
            <a:ext cx="0" cy="2999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4524" name="Oval 64523"/>
          <p:cNvSpPr/>
          <p:nvPr/>
        </p:nvSpPr>
        <p:spPr>
          <a:xfrm>
            <a:off x="2133600" y="1948934"/>
            <a:ext cx="1521639" cy="413266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AMSU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526" name="Oval 64525"/>
          <p:cNvSpPr/>
          <p:nvPr/>
        </p:nvSpPr>
        <p:spPr>
          <a:xfrm>
            <a:off x="4206682" y="2574955"/>
            <a:ext cx="1660718" cy="549245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/>
          <p:cNvCxnSpPr>
            <a:endCxn id="37" idx="0"/>
          </p:cNvCxnSpPr>
          <p:nvPr/>
        </p:nvCxnSpPr>
        <p:spPr>
          <a:xfrm>
            <a:off x="2895600" y="2367052"/>
            <a:ext cx="0" cy="1475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3" name="AutoShape 32"/>
          <p:cNvSpPr>
            <a:spLocks noChangeArrowheads="1"/>
          </p:cNvSpPr>
          <p:nvPr/>
        </p:nvSpPr>
        <p:spPr bwMode="auto">
          <a:xfrm>
            <a:off x="2057400" y="3657601"/>
            <a:ext cx="1676400" cy="565666"/>
          </a:xfrm>
          <a:prstGeom prst="flowChartDecision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Snow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94" name="Picture 15" descr="MMj0173982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6540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369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724400" y="1219200"/>
            <a:ext cx="4267200" cy="5342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1219200"/>
            <a:ext cx="4419600" cy="5342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0" y="0"/>
            <a:ext cx="1143000" cy="3667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4516" name="Rectangle 10"/>
          <p:cNvSpPr>
            <a:spLocks noChangeArrowheads="1"/>
          </p:cNvSpPr>
          <p:nvPr/>
        </p:nvSpPr>
        <p:spPr bwMode="auto">
          <a:xfrm>
            <a:off x="533400" y="0"/>
            <a:ext cx="73152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eaLnBrk="0" hangingPunct="0"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Areas of Study: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122" name="Picture 2" descr="C:\AliZ\Presentation\crest_logo_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88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1017588" y="3581400"/>
            <a:ext cx="23214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sz="2800" i="1" dirty="0">
                <a:solidFill>
                  <a:srgbClr val="0000CC"/>
                </a:solidFill>
              </a:rPr>
              <a:t>Mid-west </a:t>
            </a:r>
            <a:r>
              <a:rPr lang="en-US" sz="2800" i="1" dirty="0" smtClean="0">
                <a:solidFill>
                  <a:srgbClr val="0000CC"/>
                </a:solidFill>
              </a:rPr>
              <a:t>U.S</a:t>
            </a:r>
            <a:endParaRPr lang="en-US" sz="2800" i="1" dirty="0">
              <a:solidFill>
                <a:srgbClr val="0000CC"/>
              </a:solidFill>
            </a:endParaRPr>
          </a:p>
        </p:txBody>
      </p: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685800" y="4114800"/>
            <a:ext cx="33782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 dirty="0"/>
              <a:t>Latitude: 37</a:t>
            </a:r>
            <a:r>
              <a:rPr lang="en-US" sz="2000" b="1" i="1" dirty="0">
                <a:cs typeface="Times New Roman" pitchFamily="18" charset="0"/>
              </a:rPr>
              <a:t>º </a:t>
            </a:r>
            <a:r>
              <a:rPr lang="en-US" sz="2000" b="1" i="1" dirty="0"/>
              <a:t>N to 49</a:t>
            </a:r>
            <a:r>
              <a:rPr lang="en-US" sz="2000" b="1" i="1" dirty="0">
                <a:cs typeface="Times New Roman" pitchFamily="18" charset="0"/>
              </a:rPr>
              <a:t>º</a:t>
            </a:r>
            <a:r>
              <a:rPr lang="en-US" sz="2000" b="1" i="1" dirty="0"/>
              <a:t> N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en-US" sz="2000" b="1" i="1" dirty="0"/>
              <a:t>Longitude: 93</a:t>
            </a:r>
            <a:r>
              <a:rPr lang="en-US" sz="2000" b="1" i="1" dirty="0">
                <a:cs typeface="Times New Roman" pitchFamily="18" charset="0"/>
              </a:rPr>
              <a:t>º</a:t>
            </a:r>
            <a:r>
              <a:rPr lang="en-US" sz="2000" b="1" i="1" dirty="0"/>
              <a:t> W to 100</a:t>
            </a:r>
            <a:r>
              <a:rPr lang="en-US" sz="2000" b="1" i="1" dirty="0">
                <a:cs typeface="Times New Roman" pitchFamily="18" charset="0"/>
              </a:rPr>
              <a:t>º</a:t>
            </a:r>
            <a:r>
              <a:rPr lang="en-US" sz="2000" b="1" i="1" dirty="0"/>
              <a:t> W</a:t>
            </a:r>
          </a:p>
        </p:txBody>
      </p:sp>
      <p:sp>
        <p:nvSpPr>
          <p:cNvPr id="14" name="Rectangle 43"/>
          <p:cNvSpPr>
            <a:spLocks noChangeArrowheads="1"/>
          </p:cNvSpPr>
          <p:nvPr/>
        </p:nvSpPr>
        <p:spPr bwMode="auto">
          <a:xfrm>
            <a:off x="597891" y="1219200"/>
            <a:ext cx="2784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sz="2800" i="1" dirty="0" smtClean="0">
                <a:solidFill>
                  <a:srgbClr val="0000CC"/>
                </a:solidFill>
              </a:rPr>
              <a:t>Central Domain</a:t>
            </a:r>
            <a:endParaRPr lang="en-US" sz="2800" i="1" dirty="0">
              <a:solidFill>
                <a:srgbClr val="0000C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14501" r="8438" b="20666"/>
          <a:stretch/>
        </p:blipFill>
        <p:spPr bwMode="auto">
          <a:xfrm>
            <a:off x="5257800" y="1828800"/>
            <a:ext cx="3295650" cy="186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01000" y="1866900"/>
            <a:ext cx="457200" cy="571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43"/>
          <p:cNvSpPr>
            <a:spLocks noChangeArrowheads="1"/>
          </p:cNvSpPr>
          <p:nvPr/>
        </p:nvSpPr>
        <p:spPr bwMode="auto">
          <a:xfrm>
            <a:off x="5486400" y="3657600"/>
            <a:ext cx="29626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sz="2800" i="1" dirty="0" smtClean="0">
                <a:solidFill>
                  <a:srgbClr val="0000CC"/>
                </a:solidFill>
              </a:rPr>
              <a:t>Northeastern U.S</a:t>
            </a:r>
            <a:endParaRPr lang="en-US" sz="2800" i="1" dirty="0">
              <a:solidFill>
                <a:srgbClr val="0000CC"/>
              </a:solidFill>
            </a:endParaRP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5410200" y="4191000"/>
            <a:ext cx="33782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 dirty="0"/>
              <a:t>Latitude: </a:t>
            </a:r>
            <a:r>
              <a:rPr lang="en-US" sz="2000" b="1" i="1" dirty="0" smtClean="0"/>
              <a:t>41</a:t>
            </a:r>
            <a:r>
              <a:rPr lang="en-US" sz="2000" b="1" i="1" dirty="0" smtClean="0">
                <a:cs typeface="Times New Roman" pitchFamily="18" charset="0"/>
              </a:rPr>
              <a:t>º </a:t>
            </a:r>
            <a:r>
              <a:rPr lang="en-US" sz="2000" b="1" i="1" dirty="0"/>
              <a:t>N to </a:t>
            </a:r>
            <a:r>
              <a:rPr lang="en-US" sz="2000" b="1" i="1" dirty="0" smtClean="0"/>
              <a:t>47</a:t>
            </a:r>
            <a:r>
              <a:rPr lang="en-US" sz="2000" b="1" i="1" dirty="0" smtClean="0">
                <a:cs typeface="Times New Roman" pitchFamily="18" charset="0"/>
              </a:rPr>
              <a:t>º</a:t>
            </a:r>
            <a:r>
              <a:rPr lang="en-US" sz="2000" b="1" i="1" dirty="0" smtClean="0"/>
              <a:t> </a:t>
            </a:r>
            <a:r>
              <a:rPr lang="en-US" sz="2000" b="1" i="1" dirty="0"/>
              <a:t>N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en-US" sz="2000" b="1" i="1" dirty="0"/>
              <a:t>Longitude: </a:t>
            </a:r>
            <a:r>
              <a:rPr lang="en-US" sz="2000" b="1" i="1" dirty="0" smtClean="0"/>
              <a:t>68</a:t>
            </a:r>
            <a:r>
              <a:rPr lang="en-US" sz="2000" b="1" i="1" dirty="0" smtClean="0">
                <a:cs typeface="Times New Roman" pitchFamily="18" charset="0"/>
              </a:rPr>
              <a:t>º</a:t>
            </a:r>
            <a:r>
              <a:rPr lang="en-US" sz="2000" b="1" i="1" dirty="0" smtClean="0"/>
              <a:t> </a:t>
            </a:r>
            <a:r>
              <a:rPr lang="en-US" sz="2000" b="1" i="1" dirty="0"/>
              <a:t>W to </a:t>
            </a:r>
            <a:r>
              <a:rPr lang="en-US" sz="2000" b="1" i="1" dirty="0" smtClean="0"/>
              <a:t>74</a:t>
            </a:r>
            <a:r>
              <a:rPr lang="en-US" sz="2000" b="1" i="1" dirty="0" smtClean="0">
                <a:cs typeface="Times New Roman" pitchFamily="18" charset="0"/>
              </a:rPr>
              <a:t>º</a:t>
            </a:r>
            <a:r>
              <a:rPr lang="en-US" sz="2000" b="1" i="1" dirty="0" smtClean="0"/>
              <a:t> </a:t>
            </a:r>
            <a:r>
              <a:rPr lang="en-US" sz="2000" b="1" i="1" dirty="0"/>
              <a:t>W</a:t>
            </a:r>
          </a:p>
        </p:txBody>
      </p:sp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5398491" y="1219200"/>
            <a:ext cx="27446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5988">
              <a:spcBef>
                <a:spcPct val="50000"/>
              </a:spcBef>
            </a:pPr>
            <a:r>
              <a:rPr lang="en-US" sz="2800" i="1" dirty="0" smtClean="0">
                <a:solidFill>
                  <a:srgbClr val="0000CC"/>
                </a:solidFill>
              </a:rPr>
              <a:t>Coastal Domain</a:t>
            </a:r>
            <a:endParaRPr lang="en-US" sz="2800" i="1" dirty="0">
              <a:solidFill>
                <a:srgbClr val="0000CC"/>
              </a:solidFill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14501" r="8438" b="20666"/>
          <a:stretch/>
        </p:blipFill>
        <p:spPr bwMode="auto">
          <a:xfrm>
            <a:off x="533400" y="1828800"/>
            <a:ext cx="3295650" cy="186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676400" y="2057400"/>
            <a:ext cx="533400" cy="838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542926" y="5105400"/>
            <a:ext cx="4181474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6 Winter (December and January)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Winter Cold and Dry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Average Elevation (~ 2000 </a:t>
            </a:r>
            <a:r>
              <a:rPr lang="en-US" sz="2000" dirty="0" err="1" smtClean="0"/>
              <a:t>ft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5029200" y="4930918"/>
            <a:ext cx="4181474" cy="132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3 Winter (December and January)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Winter Cold and Humid.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Flat Area (~ 400 </a:t>
            </a:r>
            <a:r>
              <a:rPr lang="en-US" sz="2000" dirty="0" err="1" smtClean="0"/>
              <a:t>ft</a:t>
            </a:r>
            <a:r>
              <a:rPr lang="en-US" sz="2000" dirty="0" smtClean="0"/>
              <a:t>) 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 smtClean="0"/>
              <a:t>Far Enough From Lake Effect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1125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15012</TotalTime>
  <Words>1014</Words>
  <Application>Microsoft Office PowerPoint</Application>
  <PresentationFormat>On-screen Show (4:3)</PresentationFormat>
  <Paragraphs>282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Marouane</dc:creator>
  <cp:lastModifiedBy>Ali</cp:lastModifiedBy>
  <cp:revision>254</cp:revision>
  <dcterms:created xsi:type="dcterms:W3CDTF">2009-06-04T22:56:58Z</dcterms:created>
  <dcterms:modified xsi:type="dcterms:W3CDTF">2013-06-06T17:01:23Z</dcterms:modified>
</cp:coreProperties>
</file>