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Default Extension="vml" ContentType="application/vnd.openxmlformats-officedocument.vmlDrawing"/>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6" r:id="rId2"/>
    <p:sldId id="267" r:id="rId3"/>
    <p:sldId id="268" r:id="rId4"/>
    <p:sldId id="269" r:id="rId5"/>
    <p:sldId id="270" r:id="rId6"/>
    <p:sldId id="289" r:id="rId7"/>
    <p:sldId id="272"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4" r:id="rId22"/>
    <p:sldId id="303" r:id="rId23"/>
    <p:sldId id="28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A9FFA"/>
    <a:srgbClr val="1B4C6E"/>
    <a:srgbClr val="3895D2"/>
    <a:srgbClr val="40AAF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7" d="100"/>
          <a:sy n="127" d="100"/>
        </p:scale>
        <p:origin x="-11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CACE9A-0A85-4D9A-A967-39D7F3D7536A}"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BAEE0A99-499D-4E19-BD33-8D400D509C5B}">
      <dgm:prSet phldrT="[Text]"/>
      <dgm:spPr/>
      <dgm:t>
        <a:bodyPr/>
        <a:lstStyle/>
        <a:p>
          <a:r>
            <a:rPr lang="en-US" dirty="0" smtClean="0">
              <a:latin typeface="Garamond" pitchFamily="18" charset="0"/>
              <a:cs typeface="Arial" pitchFamily="34" charset="0"/>
            </a:rPr>
            <a:t>Part 2</a:t>
          </a:r>
          <a:endParaRPr lang="en-US" dirty="0">
            <a:latin typeface="Garamond" pitchFamily="18" charset="0"/>
            <a:cs typeface="Arial" pitchFamily="34" charset="0"/>
          </a:endParaRPr>
        </a:p>
      </dgm:t>
    </dgm:pt>
    <dgm:pt modelId="{744D01F2-F8A8-4B83-BA07-D327804EDA66}" type="parTrans" cxnId="{D7309CB5-AE8C-4C7D-B6EA-1F9D29A87CE0}">
      <dgm:prSet/>
      <dgm:spPr/>
      <dgm:t>
        <a:bodyPr/>
        <a:lstStyle/>
        <a:p>
          <a:endParaRPr lang="en-US">
            <a:latin typeface="Garamond" pitchFamily="18" charset="0"/>
            <a:cs typeface="Arial" pitchFamily="34" charset="0"/>
          </a:endParaRPr>
        </a:p>
      </dgm:t>
    </dgm:pt>
    <dgm:pt modelId="{21CD946A-E906-4EEE-81C8-09FD226DBCE1}" type="sibTrans" cxnId="{D7309CB5-AE8C-4C7D-B6EA-1F9D29A87CE0}">
      <dgm:prSet/>
      <dgm:spPr/>
      <dgm:t>
        <a:bodyPr/>
        <a:lstStyle/>
        <a:p>
          <a:endParaRPr lang="en-US">
            <a:latin typeface="Garamond" pitchFamily="18" charset="0"/>
            <a:cs typeface="Arial" pitchFamily="34" charset="0"/>
          </a:endParaRPr>
        </a:p>
      </dgm:t>
    </dgm:pt>
    <dgm:pt modelId="{5DCEA9A3-0536-4A15-B05B-F9552A6D383B}">
      <dgm:prSet phldrT="[Text]"/>
      <dgm:spPr/>
      <dgm:t>
        <a:bodyPr/>
        <a:lstStyle/>
        <a:p>
          <a:r>
            <a:rPr lang="en-US" dirty="0" smtClean="0">
              <a:latin typeface="Garamond" pitchFamily="18" charset="0"/>
              <a:cs typeface="Arial" pitchFamily="34" charset="0"/>
            </a:rPr>
            <a:t>Part 3</a:t>
          </a:r>
          <a:endParaRPr lang="en-US" dirty="0">
            <a:latin typeface="Garamond" pitchFamily="18" charset="0"/>
            <a:cs typeface="Arial" pitchFamily="34" charset="0"/>
          </a:endParaRPr>
        </a:p>
      </dgm:t>
    </dgm:pt>
    <dgm:pt modelId="{89EE2045-C6C0-4554-A352-432ADD2A9120}" type="parTrans" cxnId="{DA6D7E77-0496-4133-ADE8-71EEBF5FE8A1}">
      <dgm:prSet/>
      <dgm:spPr/>
      <dgm:t>
        <a:bodyPr/>
        <a:lstStyle/>
        <a:p>
          <a:endParaRPr lang="en-US">
            <a:latin typeface="Garamond" pitchFamily="18" charset="0"/>
            <a:cs typeface="Arial" pitchFamily="34" charset="0"/>
          </a:endParaRPr>
        </a:p>
      </dgm:t>
    </dgm:pt>
    <dgm:pt modelId="{C0CD1EBC-9D08-4919-AE5E-C5E921DCF91A}" type="sibTrans" cxnId="{DA6D7E77-0496-4133-ADE8-71EEBF5FE8A1}">
      <dgm:prSet/>
      <dgm:spPr/>
      <dgm:t>
        <a:bodyPr/>
        <a:lstStyle/>
        <a:p>
          <a:endParaRPr lang="en-US">
            <a:latin typeface="Garamond" pitchFamily="18" charset="0"/>
            <a:cs typeface="Arial" pitchFamily="34" charset="0"/>
          </a:endParaRPr>
        </a:p>
      </dgm:t>
    </dgm:pt>
    <dgm:pt modelId="{E0C40B36-3EFC-40DF-A031-8709C3E9AE36}">
      <dgm:prSet phldrT="[Text]"/>
      <dgm:spPr/>
      <dgm:t>
        <a:bodyPr/>
        <a:lstStyle/>
        <a:p>
          <a:r>
            <a:rPr lang="en-US" dirty="0" smtClean="0">
              <a:latin typeface="Garamond" pitchFamily="18" charset="0"/>
              <a:cs typeface="Arial" pitchFamily="34" charset="0"/>
            </a:rPr>
            <a:t>Part 1</a:t>
          </a:r>
          <a:endParaRPr lang="en-US" dirty="0">
            <a:latin typeface="Garamond" pitchFamily="18" charset="0"/>
            <a:cs typeface="Arial" pitchFamily="34" charset="0"/>
          </a:endParaRPr>
        </a:p>
      </dgm:t>
    </dgm:pt>
    <dgm:pt modelId="{A81A6D12-BD47-4B52-AA1F-A76E97453628}" type="parTrans" cxnId="{960B7222-DDD8-4A71-9A5F-DEE23C781CEF}">
      <dgm:prSet/>
      <dgm:spPr/>
      <dgm:t>
        <a:bodyPr/>
        <a:lstStyle/>
        <a:p>
          <a:endParaRPr lang="en-US"/>
        </a:p>
      </dgm:t>
    </dgm:pt>
    <dgm:pt modelId="{08A371F8-0888-4B63-AFC4-79F86D0D0AE5}" type="sibTrans" cxnId="{960B7222-DDD8-4A71-9A5F-DEE23C781CEF}">
      <dgm:prSet/>
      <dgm:spPr/>
      <dgm:t>
        <a:bodyPr/>
        <a:lstStyle/>
        <a:p>
          <a:endParaRPr lang="en-US"/>
        </a:p>
      </dgm:t>
    </dgm:pt>
    <dgm:pt modelId="{15105EAE-5605-4ABB-8CD8-9BDF1B4C8DAD}">
      <dgm:prSet phldrT="[Text]"/>
      <dgm:spPr/>
      <dgm:t>
        <a:bodyPr/>
        <a:lstStyle/>
        <a:p>
          <a:r>
            <a:rPr lang="en-US" dirty="0" smtClean="0">
              <a:latin typeface="Garamond" pitchFamily="18" charset="0"/>
              <a:cs typeface="Arial" pitchFamily="34" charset="0"/>
            </a:rPr>
            <a:t>New York City Water Supply System</a:t>
          </a:r>
          <a:endParaRPr lang="en-US" dirty="0">
            <a:latin typeface="Garamond" pitchFamily="18" charset="0"/>
            <a:cs typeface="Arial" pitchFamily="34" charset="0"/>
          </a:endParaRPr>
        </a:p>
      </dgm:t>
    </dgm:pt>
    <dgm:pt modelId="{839CD8C8-CF38-4CE9-8BDF-B5096697458C}" type="parTrans" cxnId="{37F02F7F-4E08-4C76-8B72-1E5159DBA4C5}">
      <dgm:prSet/>
      <dgm:spPr/>
      <dgm:t>
        <a:bodyPr/>
        <a:lstStyle/>
        <a:p>
          <a:endParaRPr lang="en-US"/>
        </a:p>
      </dgm:t>
    </dgm:pt>
    <dgm:pt modelId="{0B66E4FF-0BAC-4484-9B76-567A072842CD}" type="sibTrans" cxnId="{37F02F7F-4E08-4C76-8B72-1E5159DBA4C5}">
      <dgm:prSet/>
      <dgm:spPr/>
      <dgm:t>
        <a:bodyPr/>
        <a:lstStyle/>
        <a:p>
          <a:endParaRPr lang="en-US"/>
        </a:p>
      </dgm:t>
    </dgm:pt>
    <dgm:pt modelId="{1C03E537-F2D6-4825-9C2D-095AD8523B92}">
      <dgm:prSet phldrT="[Text]"/>
      <dgm:spPr/>
      <dgm:t>
        <a:bodyPr/>
        <a:lstStyle/>
        <a:p>
          <a:r>
            <a:rPr lang="en-US" dirty="0" smtClean="0">
              <a:latin typeface="Garamond" pitchFamily="18" charset="0"/>
              <a:cs typeface="Arial" pitchFamily="34" charset="0"/>
            </a:rPr>
            <a:t>Paleo Reconstruction of </a:t>
          </a:r>
          <a:r>
            <a:rPr lang="en-US" dirty="0" smtClean="0">
              <a:latin typeface="Garamond" pitchFamily="18" charset="0"/>
              <a:cs typeface="Arial" pitchFamily="34" charset="0"/>
            </a:rPr>
            <a:t>Streamflow – Hierarchical Model</a:t>
          </a:r>
          <a:endParaRPr lang="en-US" dirty="0">
            <a:latin typeface="Garamond" pitchFamily="18" charset="0"/>
            <a:cs typeface="Arial" pitchFamily="34" charset="0"/>
          </a:endParaRPr>
        </a:p>
      </dgm:t>
    </dgm:pt>
    <dgm:pt modelId="{B2CCDBE4-F99B-4C80-99CC-E54F78DE736D}" type="parTrans" cxnId="{D07A8686-32C6-4916-AB82-5703FBE015A5}">
      <dgm:prSet/>
      <dgm:spPr/>
      <dgm:t>
        <a:bodyPr/>
        <a:lstStyle/>
        <a:p>
          <a:endParaRPr lang="en-US"/>
        </a:p>
      </dgm:t>
    </dgm:pt>
    <dgm:pt modelId="{3FB4094B-E286-4B59-8711-668F7FBD7551}" type="sibTrans" cxnId="{D07A8686-32C6-4916-AB82-5703FBE015A5}">
      <dgm:prSet/>
      <dgm:spPr/>
      <dgm:t>
        <a:bodyPr/>
        <a:lstStyle/>
        <a:p>
          <a:endParaRPr lang="en-US"/>
        </a:p>
      </dgm:t>
    </dgm:pt>
    <dgm:pt modelId="{75BC11F5-0FA0-49D6-9F0B-67AAF0251137}">
      <dgm:prSet phldrT="[Text]"/>
      <dgm:spPr/>
      <dgm:t>
        <a:bodyPr/>
        <a:lstStyle/>
        <a:p>
          <a:r>
            <a:rPr lang="en-US" dirty="0" smtClean="0">
              <a:latin typeface="Garamond" pitchFamily="18" charset="0"/>
              <a:cs typeface="Arial" pitchFamily="34" charset="0"/>
            </a:rPr>
            <a:t>Important Stakeholder Issues of Delaware Reservoirs</a:t>
          </a:r>
          <a:endParaRPr lang="en-US" dirty="0">
            <a:latin typeface="Garamond" pitchFamily="18" charset="0"/>
            <a:cs typeface="Arial" pitchFamily="34" charset="0"/>
          </a:endParaRPr>
        </a:p>
      </dgm:t>
    </dgm:pt>
    <dgm:pt modelId="{07046E59-2313-4E03-8A5C-EF8F5AAD867A}" type="parTrans" cxnId="{E18835FC-8E6B-4D35-AA8A-45AAA0889284}">
      <dgm:prSet/>
      <dgm:spPr/>
      <dgm:t>
        <a:bodyPr/>
        <a:lstStyle/>
        <a:p>
          <a:endParaRPr lang="en-US"/>
        </a:p>
      </dgm:t>
    </dgm:pt>
    <dgm:pt modelId="{8F214130-19C3-4DE3-9429-5EDBA5F42966}" type="sibTrans" cxnId="{E18835FC-8E6B-4D35-AA8A-45AAA0889284}">
      <dgm:prSet/>
      <dgm:spPr/>
      <dgm:t>
        <a:bodyPr/>
        <a:lstStyle/>
        <a:p>
          <a:endParaRPr lang="en-US"/>
        </a:p>
      </dgm:t>
    </dgm:pt>
    <dgm:pt modelId="{38472499-566D-4115-A258-F1B951F38D1C}">
      <dgm:prSet phldrT="[Text]"/>
      <dgm:spPr/>
      <dgm:t>
        <a:bodyPr/>
        <a:lstStyle/>
        <a:p>
          <a:r>
            <a:rPr lang="en-US" dirty="0" smtClean="0">
              <a:latin typeface="Garamond" pitchFamily="18" charset="0"/>
              <a:cs typeface="Arial" pitchFamily="34" charset="0"/>
            </a:rPr>
            <a:t>Research @ CWC and </a:t>
          </a:r>
          <a:r>
            <a:rPr lang="en-US" dirty="0" smtClean="0">
              <a:latin typeface="Garamond" pitchFamily="18" charset="0"/>
              <a:cs typeface="Arial" pitchFamily="34" charset="0"/>
            </a:rPr>
            <a:t>Tree Ring Laboratory</a:t>
          </a:r>
          <a:endParaRPr lang="en-US" dirty="0">
            <a:latin typeface="Garamond" pitchFamily="18" charset="0"/>
            <a:cs typeface="Arial" pitchFamily="34" charset="0"/>
          </a:endParaRPr>
        </a:p>
      </dgm:t>
    </dgm:pt>
    <dgm:pt modelId="{70EC0180-3A32-4699-8B70-291F67F2A7D5}" type="parTrans" cxnId="{8BC455FC-5ACD-41EA-9303-6449C49761E8}">
      <dgm:prSet/>
      <dgm:spPr/>
      <dgm:t>
        <a:bodyPr/>
        <a:lstStyle/>
        <a:p>
          <a:endParaRPr lang="en-US"/>
        </a:p>
      </dgm:t>
    </dgm:pt>
    <dgm:pt modelId="{0D5AE49B-13DD-4AE6-A949-F7CAE45F1908}" type="sibTrans" cxnId="{8BC455FC-5ACD-41EA-9303-6449C49761E8}">
      <dgm:prSet/>
      <dgm:spPr/>
      <dgm:t>
        <a:bodyPr/>
        <a:lstStyle/>
        <a:p>
          <a:endParaRPr lang="en-US"/>
        </a:p>
      </dgm:t>
    </dgm:pt>
    <dgm:pt modelId="{8DE16AA7-C802-4EEB-A771-AFE9B7E60578}">
      <dgm:prSet phldrT="[Text]"/>
      <dgm:spPr/>
      <dgm:t>
        <a:bodyPr/>
        <a:lstStyle/>
        <a:p>
          <a:r>
            <a:rPr lang="en-US" dirty="0" smtClean="0">
              <a:latin typeface="Garamond" pitchFamily="18" charset="0"/>
              <a:cs typeface="Arial" pitchFamily="34" charset="0"/>
            </a:rPr>
            <a:t>Reservoir Simulations</a:t>
          </a:r>
          <a:endParaRPr lang="en-US" dirty="0">
            <a:latin typeface="Garamond" pitchFamily="18" charset="0"/>
            <a:cs typeface="Arial" pitchFamily="34" charset="0"/>
          </a:endParaRPr>
        </a:p>
      </dgm:t>
    </dgm:pt>
    <dgm:pt modelId="{A5650716-BF29-4CE3-87AB-7F9B96D1D0C9}" type="parTrans" cxnId="{2D398AAE-A7A5-4626-B2B9-8B599659EE78}">
      <dgm:prSet/>
      <dgm:spPr/>
      <dgm:t>
        <a:bodyPr/>
        <a:lstStyle/>
        <a:p>
          <a:endParaRPr lang="en-US"/>
        </a:p>
      </dgm:t>
    </dgm:pt>
    <dgm:pt modelId="{DA1BCBCC-30F0-46D7-9CC9-45534EABE313}" type="sibTrans" cxnId="{2D398AAE-A7A5-4626-B2B9-8B599659EE78}">
      <dgm:prSet/>
      <dgm:spPr/>
      <dgm:t>
        <a:bodyPr/>
        <a:lstStyle/>
        <a:p>
          <a:endParaRPr lang="en-US"/>
        </a:p>
      </dgm:t>
    </dgm:pt>
    <dgm:pt modelId="{816B713F-D5EE-4FA8-8218-B85F359FB85C}">
      <dgm:prSet phldrT="[Text]"/>
      <dgm:spPr/>
      <dgm:t>
        <a:bodyPr/>
        <a:lstStyle/>
        <a:p>
          <a:r>
            <a:rPr lang="en-US" dirty="0" smtClean="0">
              <a:latin typeface="Garamond" pitchFamily="18" charset="0"/>
              <a:cs typeface="Arial" pitchFamily="34" charset="0"/>
            </a:rPr>
            <a:t>Drought Risk Assessment</a:t>
          </a:r>
          <a:endParaRPr lang="en-US" dirty="0">
            <a:latin typeface="Garamond" pitchFamily="18" charset="0"/>
            <a:cs typeface="Arial" pitchFamily="34" charset="0"/>
          </a:endParaRPr>
        </a:p>
      </dgm:t>
    </dgm:pt>
    <dgm:pt modelId="{F8928BC0-4838-4266-8E3A-F84EAB071678}" type="parTrans" cxnId="{ABF326C4-6252-4D13-B2DF-8D20D72BD26D}">
      <dgm:prSet/>
      <dgm:spPr/>
      <dgm:t>
        <a:bodyPr/>
        <a:lstStyle/>
        <a:p>
          <a:endParaRPr lang="en-US"/>
        </a:p>
      </dgm:t>
    </dgm:pt>
    <dgm:pt modelId="{6B6F8FA6-6615-4FA7-B36B-D5BD8B23B927}" type="sibTrans" cxnId="{ABF326C4-6252-4D13-B2DF-8D20D72BD26D}">
      <dgm:prSet/>
      <dgm:spPr/>
      <dgm:t>
        <a:bodyPr/>
        <a:lstStyle/>
        <a:p>
          <a:endParaRPr lang="en-US"/>
        </a:p>
      </dgm:t>
    </dgm:pt>
    <dgm:pt modelId="{231F7703-62CA-4855-A9CF-C7A5F4183E04}" type="pres">
      <dgm:prSet presAssocID="{50CACE9A-0A85-4D9A-A967-39D7F3D7536A}" presName="linear" presStyleCnt="0">
        <dgm:presLayoutVars>
          <dgm:dir/>
          <dgm:animLvl val="lvl"/>
          <dgm:resizeHandles val="exact"/>
        </dgm:presLayoutVars>
      </dgm:prSet>
      <dgm:spPr/>
      <dgm:t>
        <a:bodyPr/>
        <a:lstStyle/>
        <a:p>
          <a:endParaRPr lang="en-US"/>
        </a:p>
      </dgm:t>
    </dgm:pt>
    <dgm:pt modelId="{EA43BD5F-C967-4A2B-B186-8EF63C5DA558}" type="pres">
      <dgm:prSet presAssocID="{E0C40B36-3EFC-40DF-A031-8709C3E9AE36}" presName="parentLin" presStyleCnt="0"/>
      <dgm:spPr/>
      <dgm:t>
        <a:bodyPr/>
        <a:lstStyle/>
        <a:p>
          <a:endParaRPr lang="en-US"/>
        </a:p>
      </dgm:t>
    </dgm:pt>
    <dgm:pt modelId="{2F02127E-31A9-4235-B82F-AA800A96EFE9}" type="pres">
      <dgm:prSet presAssocID="{E0C40B36-3EFC-40DF-A031-8709C3E9AE36}" presName="parentLeftMargin" presStyleLbl="node1" presStyleIdx="0" presStyleCnt="3"/>
      <dgm:spPr/>
      <dgm:t>
        <a:bodyPr/>
        <a:lstStyle/>
        <a:p>
          <a:endParaRPr lang="en-US"/>
        </a:p>
      </dgm:t>
    </dgm:pt>
    <dgm:pt modelId="{D55DFE0F-67F0-4285-8440-FDBA4C38CD81}" type="pres">
      <dgm:prSet presAssocID="{E0C40B36-3EFC-40DF-A031-8709C3E9AE36}" presName="parentText" presStyleLbl="node1" presStyleIdx="0" presStyleCnt="3">
        <dgm:presLayoutVars>
          <dgm:chMax val="0"/>
          <dgm:bulletEnabled val="1"/>
        </dgm:presLayoutVars>
      </dgm:prSet>
      <dgm:spPr/>
      <dgm:t>
        <a:bodyPr/>
        <a:lstStyle/>
        <a:p>
          <a:endParaRPr lang="en-US"/>
        </a:p>
      </dgm:t>
    </dgm:pt>
    <dgm:pt modelId="{D0481FA5-EECD-4709-80C5-E8D9EE267A11}" type="pres">
      <dgm:prSet presAssocID="{E0C40B36-3EFC-40DF-A031-8709C3E9AE36}" presName="negativeSpace" presStyleCnt="0"/>
      <dgm:spPr/>
      <dgm:t>
        <a:bodyPr/>
        <a:lstStyle/>
        <a:p>
          <a:endParaRPr lang="en-US"/>
        </a:p>
      </dgm:t>
    </dgm:pt>
    <dgm:pt modelId="{55964EA5-3576-4231-A30C-EE465D1712EF}" type="pres">
      <dgm:prSet presAssocID="{E0C40B36-3EFC-40DF-A031-8709C3E9AE36}" presName="childText" presStyleLbl="conFgAcc1" presStyleIdx="0" presStyleCnt="3">
        <dgm:presLayoutVars>
          <dgm:bulletEnabled val="1"/>
        </dgm:presLayoutVars>
      </dgm:prSet>
      <dgm:spPr/>
      <dgm:t>
        <a:bodyPr/>
        <a:lstStyle/>
        <a:p>
          <a:endParaRPr lang="en-US"/>
        </a:p>
      </dgm:t>
    </dgm:pt>
    <dgm:pt modelId="{4B3B0384-739E-495D-985F-0BABB96228D4}" type="pres">
      <dgm:prSet presAssocID="{08A371F8-0888-4B63-AFC4-79F86D0D0AE5}" presName="spaceBetweenRectangles" presStyleCnt="0"/>
      <dgm:spPr/>
      <dgm:t>
        <a:bodyPr/>
        <a:lstStyle/>
        <a:p>
          <a:endParaRPr lang="en-US"/>
        </a:p>
      </dgm:t>
    </dgm:pt>
    <dgm:pt modelId="{11386462-81AB-4102-8C83-1343D7450569}" type="pres">
      <dgm:prSet presAssocID="{BAEE0A99-499D-4E19-BD33-8D400D509C5B}" presName="parentLin" presStyleCnt="0"/>
      <dgm:spPr/>
      <dgm:t>
        <a:bodyPr/>
        <a:lstStyle/>
        <a:p>
          <a:endParaRPr lang="en-US"/>
        </a:p>
      </dgm:t>
    </dgm:pt>
    <dgm:pt modelId="{DC7D61E5-C923-4721-B938-0DFCDE3869BC}" type="pres">
      <dgm:prSet presAssocID="{BAEE0A99-499D-4E19-BD33-8D400D509C5B}" presName="parentLeftMargin" presStyleLbl="node1" presStyleIdx="0" presStyleCnt="3"/>
      <dgm:spPr/>
      <dgm:t>
        <a:bodyPr/>
        <a:lstStyle/>
        <a:p>
          <a:endParaRPr lang="en-US"/>
        </a:p>
      </dgm:t>
    </dgm:pt>
    <dgm:pt modelId="{1409E12D-172C-40B2-B81C-A6F07086707B}" type="pres">
      <dgm:prSet presAssocID="{BAEE0A99-499D-4E19-BD33-8D400D509C5B}" presName="parentText" presStyleLbl="node1" presStyleIdx="1" presStyleCnt="3">
        <dgm:presLayoutVars>
          <dgm:chMax val="0"/>
          <dgm:bulletEnabled val="1"/>
        </dgm:presLayoutVars>
      </dgm:prSet>
      <dgm:spPr/>
      <dgm:t>
        <a:bodyPr/>
        <a:lstStyle/>
        <a:p>
          <a:endParaRPr lang="en-US"/>
        </a:p>
      </dgm:t>
    </dgm:pt>
    <dgm:pt modelId="{2A7DCE1D-C0B4-428D-97C8-AD5CB08F11CC}" type="pres">
      <dgm:prSet presAssocID="{BAEE0A99-499D-4E19-BD33-8D400D509C5B}" presName="negativeSpace" presStyleCnt="0"/>
      <dgm:spPr/>
      <dgm:t>
        <a:bodyPr/>
        <a:lstStyle/>
        <a:p>
          <a:endParaRPr lang="en-US"/>
        </a:p>
      </dgm:t>
    </dgm:pt>
    <dgm:pt modelId="{FAE1A6AD-1F45-417F-ACB1-B6EA40946326}" type="pres">
      <dgm:prSet presAssocID="{BAEE0A99-499D-4E19-BD33-8D400D509C5B}" presName="childText" presStyleLbl="conFgAcc1" presStyleIdx="1" presStyleCnt="3">
        <dgm:presLayoutVars>
          <dgm:bulletEnabled val="1"/>
        </dgm:presLayoutVars>
      </dgm:prSet>
      <dgm:spPr/>
      <dgm:t>
        <a:bodyPr/>
        <a:lstStyle/>
        <a:p>
          <a:endParaRPr lang="en-US"/>
        </a:p>
      </dgm:t>
    </dgm:pt>
    <dgm:pt modelId="{5E985E12-7143-426C-8A53-6D51585D7176}" type="pres">
      <dgm:prSet presAssocID="{21CD946A-E906-4EEE-81C8-09FD226DBCE1}" presName="spaceBetweenRectangles" presStyleCnt="0"/>
      <dgm:spPr/>
      <dgm:t>
        <a:bodyPr/>
        <a:lstStyle/>
        <a:p>
          <a:endParaRPr lang="en-US"/>
        </a:p>
      </dgm:t>
    </dgm:pt>
    <dgm:pt modelId="{F3D71F6B-C299-4184-BC50-A2EF2F4E4A92}" type="pres">
      <dgm:prSet presAssocID="{5DCEA9A3-0536-4A15-B05B-F9552A6D383B}" presName="parentLin" presStyleCnt="0"/>
      <dgm:spPr/>
      <dgm:t>
        <a:bodyPr/>
        <a:lstStyle/>
        <a:p>
          <a:endParaRPr lang="en-US"/>
        </a:p>
      </dgm:t>
    </dgm:pt>
    <dgm:pt modelId="{0D6D5560-2FAF-4EF5-BAB6-6B35911A8310}" type="pres">
      <dgm:prSet presAssocID="{5DCEA9A3-0536-4A15-B05B-F9552A6D383B}" presName="parentLeftMargin" presStyleLbl="node1" presStyleIdx="1" presStyleCnt="3"/>
      <dgm:spPr/>
      <dgm:t>
        <a:bodyPr/>
        <a:lstStyle/>
        <a:p>
          <a:endParaRPr lang="en-US"/>
        </a:p>
      </dgm:t>
    </dgm:pt>
    <dgm:pt modelId="{A2E5E0E5-EAEE-4B40-959A-5A545792C8ED}" type="pres">
      <dgm:prSet presAssocID="{5DCEA9A3-0536-4A15-B05B-F9552A6D383B}" presName="parentText" presStyleLbl="node1" presStyleIdx="2" presStyleCnt="3">
        <dgm:presLayoutVars>
          <dgm:chMax val="0"/>
          <dgm:bulletEnabled val="1"/>
        </dgm:presLayoutVars>
      </dgm:prSet>
      <dgm:spPr/>
      <dgm:t>
        <a:bodyPr/>
        <a:lstStyle/>
        <a:p>
          <a:endParaRPr lang="en-US"/>
        </a:p>
      </dgm:t>
    </dgm:pt>
    <dgm:pt modelId="{4A521765-29A0-41E8-8B09-301CB8F6250C}" type="pres">
      <dgm:prSet presAssocID="{5DCEA9A3-0536-4A15-B05B-F9552A6D383B}" presName="negativeSpace" presStyleCnt="0"/>
      <dgm:spPr/>
      <dgm:t>
        <a:bodyPr/>
        <a:lstStyle/>
        <a:p>
          <a:endParaRPr lang="en-US"/>
        </a:p>
      </dgm:t>
    </dgm:pt>
    <dgm:pt modelId="{600EB0F9-6437-4CB3-9331-DF3C030D289E}" type="pres">
      <dgm:prSet presAssocID="{5DCEA9A3-0536-4A15-B05B-F9552A6D383B}" presName="childText" presStyleLbl="conFgAcc1" presStyleIdx="2" presStyleCnt="3">
        <dgm:presLayoutVars>
          <dgm:bulletEnabled val="1"/>
        </dgm:presLayoutVars>
      </dgm:prSet>
      <dgm:spPr/>
      <dgm:t>
        <a:bodyPr/>
        <a:lstStyle/>
        <a:p>
          <a:endParaRPr lang="en-US"/>
        </a:p>
      </dgm:t>
    </dgm:pt>
  </dgm:ptLst>
  <dgm:cxnLst>
    <dgm:cxn modelId="{960B7222-DDD8-4A71-9A5F-DEE23C781CEF}" srcId="{50CACE9A-0A85-4D9A-A967-39D7F3D7536A}" destId="{E0C40B36-3EFC-40DF-A031-8709C3E9AE36}" srcOrd="0" destOrd="0" parTransId="{A81A6D12-BD47-4B52-AA1F-A76E97453628}" sibTransId="{08A371F8-0888-4B63-AFC4-79F86D0D0AE5}"/>
    <dgm:cxn modelId="{67DADCE1-E5E0-4403-B2D2-A2393E39246B}" type="presOf" srcId="{5DCEA9A3-0536-4A15-B05B-F9552A6D383B}" destId="{A2E5E0E5-EAEE-4B40-959A-5A545792C8ED}" srcOrd="1" destOrd="0" presId="urn:microsoft.com/office/officeart/2005/8/layout/list1"/>
    <dgm:cxn modelId="{32911453-4363-40C5-9FC0-B26C947BA106}" type="presOf" srcId="{BAEE0A99-499D-4E19-BD33-8D400D509C5B}" destId="{DC7D61E5-C923-4721-B938-0DFCDE3869BC}" srcOrd="0" destOrd="0" presId="urn:microsoft.com/office/officeart/2005/8/layout/list1"/>
    <dgm:cxn modelId="{96AF60B0-9540-4772-A224-D5F80DA7BF13}" type="presOf" srcId="{15105EAE-5605-4ABB-8CD8-9BDF1B4C8DAD}" destId="{55964EA5-3576-4231-A30C-EE465D1712EF}" srcOrd="0" destOrd="0" presId="urn:microsoft.com/office/officeart/2005/8/layout/list1"/>
    <dgm:cxn modelId="{8BC455FC-5ACD-41EA-9303-6449C49761E8}" srcId="{E0C40B36-3EFC-40DF-A031-8709C3E9AE36}" destId="{38472499-566D-4115-A258-F1B951F38D1C}" srcOrd="2" destOrd="0" parTransId="{70EC0180-3A32-4699-8B70-291F67F2A7D5}" sibTransId="{0D5AE49B-13DD-4AE6-A949-F7CAE45F1908}"/>
    <dgm:cxn modelId="{22BA1158-18AD-4A96-9123-9D3557993990}" type="presOf" srcId="{5DCEA9A3-0536-4A15-B05B-F9552A6D383B}" destId="{0D6D5560-2FAF-4EF5-BAB6-6B35911A8310}" srcOrd="0" destOrd="0" presId="urn:microsoft.com/office/officeart/2005/8/layout/list1"/>
    <dgm:cxn modelId="{B1C86D72-516B-4501-AC0E-C36C7EEA0D38}" type="presOf" srcId="{816B713F-D5EE-4FA8-8218-B85F359FB85C}" destId="{600EB0F9-6437-4CB3-9331-DF3C030D289E}" srcOrd="0" destOrd="1" presId="urn:microsoft.com/office/officeart/2005/8/layout/list1"/>
    <dgm:cxn modelId="{37F02F7F-4E08-4C76-8B72-1E5159DBA4C5}" srcId="{E0C40B36-3EFC-40DF-A031-8709C3E9AE36}" destId="{15105EAE-5605-4ABB-8CD8-9BDF1B4C8DAD}" srcOrd="0" destOrd="0" parTransId="{839CD8C8-CF38-4CE9-8BDF-B5096697458C}" sibTransId="{0B66E4FF-0BAC-4484-9B76-567A072842CD}"/>
    <dgm:cxn modelId="{D7309CB5-AE8C-4C7D-B6EA-1F9D29A87CE0}" srcId="{50CACE9A-0A85-4D9A-A967-39D7F3D7536A}" destId="{BAEE0A99-499D-4E19-BD33-8D400D509C5B}" srcOrd="1" destOrd="0" parTransId="{744D01F2-F8A8-4B83-BA07-D327804EDA66}" sibTransId="{21CD946A-E906-4EEE-81C8-09FD226DBCE1}"/>
    <dgm:cxn modelId="{ABF326C4-6252-4D13-B2DF-8D20D72BD26D}" srcId="{5DCEA9A3-0536-4A15-B05B-F9552A6D383B}" destId="{816B713F-D5EE-4FA8-8218-B85F359FB85C}" srcOrd="1" destOrd="0" parTransId="{F8928BC0-4838-4266-8E3A-F84EAB071678}" sibTransId="{6B6F8FA6-6615-4FA7-B36B-D5BD8B23B927}"/>
    <dgm:cxn modelId="{2D398AAE-A7A5-4626-B2B9-8B599659EE78}" srcId="{5DCEA9A3-0536-4A15-B05B-F9552A6D383B}" destId="{8DE16AA7-C802-4EEB-A771-AFE9B7E60578}" srcOrd="0" destOrd="0" parTransId="{A5650716-BF29-4CE3-87AB-7F9B96D1D0C9}" sibTransId="{DA1BCBCC-30F0-46D7-9CC9-45534EABE313}"/>
    <dgm:cxn modelId="{43473F4B-937C-42B5-95B7-AB39B4807ECE}" type="presOf" srcId="{E0C40B36-3EFC-40DF-A031-8709C3E9AE36}" destId="{D55DFE0F-67F0-4285-8440-FDBA4C38CD81}" srcOrd="1" destOrd="0" presId="urn:microsoft.com/office/officeart/2005/8/layout/list1"/>
    <dgm:cxn modelId="{7E87A4A8-F393-4DC7-8419-C85F0325A417}" type="presOf" srcId="{50CACE9A-0A85-4D9A-A967-39D7F3D7536A}" destId="{231F7703-62CA-4855-A9CF-C7A5F4183E04}" srcOrd="0" destOrd="0" presId="urn:microsoft.com/office/officeart/2005/8/layout/list1"/>
    <dgm:cxn modelId="{DA6D7E77-0496-4133-ADE8-71EEBF5FE8A1}" srcId="{50CACE9A-0A85-4D9A-A967-39D7F3D7536A}" destId="{5DCEA9A3-0536-4A15-B05B-F9552A6D383B}" srcOrd="2" destOrd="0" parTransId="{89EE2045-C6C0-4554-A352-432ADD2A9120}" sibTransId="{C0CD1EBC-9D08-4919-AE5E-C5E921DCF91A}"/>
    <dgm:cxn modelId="{E18835FC-8E6B-4D35-AA8A-45AAA0889284}" srcId="{E0C40B36-3EFC-40DF-A031-8709C3E9AE36}" destId="{75BC11F5-0FA0-49D6-9F0B-67AAF0251137}" srcOrd="1" destOrd="0" parTransId="{07046E59-2313-4E03-8A5C-EF8F5AAD867A}" sibTransId="{8F214130-19C3-4DE3-9429-5EDBA5F42966}"/>
    <dgm:cxn modelId="{D1E8C398-B757-4BA1-9F5C-4D0323B40849}" type="presOf" srcId="{BAEE0A99-499D-4E19-BD33-8D400D509C5B}" destId="{1409E12D-172C-40B2-B81C-A6F07086707B}" srcOrd="1" destOrd="0" presId="urn:microsoft.com/office/officeart/2005/8/layout/list1"/>
    <dgm:cxn modelId="{D07A8686-32C6-4916-AB82-5703FBE015A5}" srcId="{BAEE0A99-499D-4E19-BD33-8D400D509C5B}" destId="{1C03E537-F2D6-4825-9C2D-095AD8523B92}" srcOrd="0" destOrd="0" parTransId="{B2CCDBE4-F99B-4C80-99CC-E54F78DE736D}" sibTransId="{3FB4094B-E286-4B59-8711-668F7FBD7551}"/>
    <dgm:cxn modelId="{1A333466-7B5C-4A99-8B4B-1115ADE19E70}" type="presOf" srcId="{1C03E537-F2D6-4825-9C2D-095AD8523B92}" destId="{FAE1A6AD-1F45-417F-ACB1-B6EA40946326}" srcOrd="0" destOrd="0" presId="urn:microsoft.com/office/officeart/2005/8/layout/list1"/>
    <dgm:cxn modelId="{AE2CD16E-FB7B-458A-9E97-F158B363AAA2}" type="presOf" srcId="{38472499-566D-4115-A258-F1B951F38D1C}" destId="{55964EA5-3576-4231-A30C-EE465D1712EF}" srcOrd="0" destOrd="2" presId="urn:microsoft.com/office/officeart/2005/8/layout/list1"/>
    <dgm:cxn modelId="{BC86FF15-8589-4339-A51B-B66685AC184C}" type="presOf" srcId="{8DE16AA7-C802-4EEB-A771-AFE9B7E60578}" destId="{600EB0F9-6437-4CB3-9331-DF3C030D289E}" srcOrd="0" destOrd="0" presId="urn:microsoft.com/office/officeart/2005/8/layout/list1"/>
    <dgm:cxn modelId="{C78E5CE2-F7CE-4DA1-A268-ACEF192CD304}" type="presOf" srcId="{75BC11F5-0FA0-49D6-9F0B-67AAF0251137}" destId="{55964EA5-3576-4231-A30C-EE465D1712EF}" srcOrd="0" destOrd="1" presId="urn:microsoft.com/office/officeart/2005/8/layout/list1"/>
    <dgm:cxn modelId="{7839EEA7-1234-406B-B861-8DF1EFAAE579}" type="presOf" srcId="{E0C40B36-3EFC-40DF-A031-8709C3E9AE36}" destId="{2F02127E-31A9-4235-B82F-AA800A96EFE9}" srcOrd="0" destOrd="0" presId="urn:microsoft.com/office/officeart/2005/8/layout/list1"/>
    <dgm:cxn modelId="{358335B2-05A5-4A9F-AEFD-5439855350F2}" type="presParOf" srcId="{231F7703-62CA-4855-A9CF-C7A5F4183E04}" destId="{EA43BD5F-C967-4A2B-B186-8EF63C5DA558}" srcOrd="0" destOrd="0" presId="urn:microsoft.com/office/officeart/2005/8/layout/list1"/>
    <dgm:cxn modelId="{5D01E3C2-947A-4E89-A5B7-77A56208B3C3}" type="presParOf" srcId="{EA43BD5F-C967-4A2B-B186-8EF63C5DA558}" destId="{2F02127E-31A9-4235-B82F-AA800A96EFE9}" srcOrd="0" destOrd="0" presId="urn:microsoft.com/office/officeart/2005/8/layout/list1"/>
    <dgm:cxn modelId="{F1EA495A-95D8-48DA-B957-8568BA552765}" type="presParOf" srcId="{EA43BD5F-C967-4A2B-B186-8EF63C5DA558}" destId="{D55DFE0F-67F0-4285-8440-FDBA4C38CD81}" srcOrd="1" destOrd="0" presId="urn:microsoft.com/office/officeart/2005/8/layout/list1"/>
    <dgm:cxn modelId="{0372819C-FEDA-4CA9-9D8F-2845DF68AFF4}" type="presParOf" srcId="{231F7703-62CA-4855-A9CF-C7A5F4183E04}" destId="{D0481FA5-EECD-4709-80C5-E8D9EE267A11}" srcOrd="1" destOrd="0" presId="urn:microsoft.com/office/officeart/2005/8/layout/list1"/>
    <dgm:cxn modelId="{22C9DDF6-B4E9-4360-9FF1-B731545E9A73}" type="presParOf" srcId="{231F7703-62CA-4855-A9CF-C7A5F4183E04}" destId="{55964EA5-3576-4231-A30C-EE465D1712EF}" srcOrd="2" destOrd="0" presId="urn:microsoft.com/office/officeart/2005/8/layout/list1"/>
    <dgm:cxn modelId="{9190CC89-76C3-48D8-AE71-16CF363AB5D3}" type="presParOf" srcId="{231F7703-62CA-4855-A9CF-C7A5F4183E04}" destId="{4B3B0384-739E-495D-985F-0BABB96228D4}" srcOrd="3" destOrd="0" presId="urn:microsoft.com/office/officeart/2005/8/layout/list1"/>
    <dgm:cxn modelId="{57048C0B-A688-484B-A77E-17786CDE6417}" type="presParOf" srcId="{231F7703-62CA-4855-A9CF-C7A5F4183E04}" destId="{11386462-81AB-4102-8C83-1343D7450569}" srcOrd="4" destOrd="0" presId="urn:microsoft.com/office/officeart/2005/8/layout/list1"/>
    <dgm:cxn modelId="{87743C73-496D-42ED-8CE7-7AE9047701F7}" type="presParOf" srcId="{11386462-81AB-4102-8C83-1343D7450569}" destId="{DC7D61E5-C923-4721-B938-0DFCDE3869BC}" srcOrd="0" destOrd="0" presId="urn:microsoft.com/office/officeart/2005/8/layout/list1"/>
    <dgm:cxn modelId="{D32A1C35-8D9F-4140-9683-08C19BD130EB}" type="presParOf" srcId="{11386462-81AB-4102-8C83-1343D7450569}" destId="{1409E12D-172C-40B2-B81C-A6F07086707B}" srcOrd="1" destOrd="0" presId="urn:microsoft.com/office/officeart/2005/8/layout/list1"/>
    <dgm:cxn modelId="{66578D08-4302-4FBE-A3DA-0B1C0C2B158C}" type="presParOf" srcId="{231F7703-62CA-4855-A9CF-C7A5F4183E04}" destId="{2A7DCE1D-C0B4-428D-97C8-AD5CB08F11CC}" srcOrd="5" destOrd="0" presId="urn:microsoft.com/office/officeart/2005/8/layout/list1"/>
    <dgm:cxn modelId="{A3B1E189-748D-4776-AEE5-674D6796F90E}" type="presParOf" srcId="{231F7703-62CA-4855-A9CF-C7A5F4183E04}" destId="{FAE1A6AD-1F45-417F-ACB1-B6EA40946326}" srcOrd="6" destOrd="0" presId="urn:microsoft.com/office/officeart/2005/8/layout/list1"/>
    <dgm:cxn modelId="{38BA62BF-7DF6-4188-9281-127C530E33C3}" type="presParOf" srcId="{231F7703-62CA-4855-A9CF-C7A5F4183E04}" destId="{5E985E12-7143-426C-8A53-6D51585D7176}" srcOrd="7" destOrd="0" presId="urn:microsoft.com/office/officeart/2005/8/layout/list1"/>
    <dgm:cxn modelId="{6F8895C4-7D38-474F-9205-D591563EC825}" type="presParOf" srcId="{231F7703-62CA-4855-A9CF-C7A5F4183E04}" destId="{F3D71F6B-C299-4184-BC50-A2EF2F4E4A92}" srcOrd="8" destOrd="0" presId="urn:microsoft.com/office/officeart/2005/8/layout/list1"/>
    <dgm:cxn modelId="{3DB1486F-965C-46D3-A08C-9C970432EEBE}" type="presParOf" srcId="{F3D71F6B-C299-4184-BC50-A2EF2F4E4A92}" destId="{0D6D5560-2FAF-4EF5-BAB6-6B35911A8310}" srcOrd="0" destOrd="0" presId="urn:microsoft.com/office/officeart/2005/8/layout/list1"/>
    <dgm:cxn modelId="{87A7BDA4-6373-4BE7-A7B4-9235667AD5A8}" type="presParOf" srcId="{F3D71F6B-C299-4184-BC50-A2EF2F4E4A92}" destId="{A2E5E0E5-EAEE-4B40-959A-5A545792C8ED}" srcOrd="1" destOrd="0" presId="urn:microsoft.com/office/officeart/2005/8/layout/list1"/>
    <dgm:cxn modelId="{E690E4C3-0D39-4443-97C4-E53037B34FA0}" type="presParOf" srcId="{231F7703-62CA-4855-A9CF-C7A5F4183E04}" destId="{4A521765-29A0-41E8-8B09-301CB8F6250C}" srcOrd="9" destOrd="0" presId="urn:microsoft.com/office/officeart/2005/8/layout/list1"/>
    <dgm:cxn modelId="{223BCE08-BBF2-4D95-A195-B37C9C402182}" type="presParOf" srcId="{231F7703-62CA-4855-A9CF-C7A5F4183E04}" destId="{600EB0F9-6437-4CB3-9331-DF3C030D289E}" srcOrd="10" destOrd="0" presId="urn:microsoft.com/office/officeart/2005/8/layout/list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EC15BF-4895-40BA-8BBC-C3C498302157}" type="doc">
      <dgm:prSet loTypeId="urn:microsoft.com/office/officeart/2005/8/layout/hierarchy2" loCatId="hierarchy" qsTypeId="urn:microsoft.com/office/officeart/2005/8/quickstyle/simple2" qsCatId="simple" csTypeId="urn:microsoft.com/office/officeart/2005/8/colors/accent1_4" csCatId="accent1" phldr="1"/>
      <dgm:spPr/>
      <dgm:t>
        <a:bodyPr/>
        <a:lstStyle/>
        <a:p>
          <a:endParaRPr lang="en-US"/>
        </a:p>
      </dgm:t>
    </dgm:pt>
    <dgm:pt modelId="{2E35C000-874E-47F2-8461-C9AA34FB9AD3}">
      <dgm:prSet phldrT="[Text]"/>
      <dgm:spPr>
        <a:solidFill>
          <a:schemeClr val="tx2">
            <a:lumMod val="50000"/>
            <a:alpha val="75000"/>
          </a:schemeClr>
        </a:solidFill>
      </dgm:spPr>
      <dgm:t>
        <a:bodyPr/>
        <a:lstStyle/>
        <a:p>
          <a:r>
            <a:rPr lang="en-US" dirty="0" smtClean="0">
              <a:latin typeface="Garamond" pitchFamily="18" charset="0"/>
            </a:rPr>
            <a:t>NYC Current Consumption</a:t>
          </a:r>
        </a:p>
        <a:p>
          <a:r>
            <a:rPr lang="en-US" dirty="0" smtClean="0">
              <a:latin typeface="Garamond" pitchFamily="18" charset="0"/>
            </a:rPr>
            <a:t>&gt;1000 Million Gallons per day  (125 gallons per person)</a:t>
          </a:r>
          <a:endParaRPr lang="en-US" dirty="0">
            <a:latin typeface="Garamond" pitchFamily="18" charset="0"/>
          </a:endParaRPr>
        </a:p>
      </dgm:t>
    </dgm:pt>
    <dgm:pt modelId="{66CBE38D-2E0A-4026-B4E5-69ACBAABF400}" type="parTrans" cxnId="{F0026931-A4C7-4128-880B-36074048D8FD}">
      <dgm:prSet/>
      <dgm:spPr/>
      <dgm:t>
        <a:bodyPr/>
        <a:lstStyle/>
        <a:p>
          <a:endParaRPr lang="en-US">
            <a:latin typeface="Garamond" pitchFamily="18" charset="0"/>
          </a:endParaRPr>
        </a:p>
      </dgm:t>
    </dgm:pt>
    <dgm:pt modelId="{FF37C259-94D4-49CF-8D59-5DA4CC533D8C}" type="sibTrans" cxnId="{F0026931-A4C7-4128-880B-36074048D8FD}">
      <dgm:prSet/>
      <dgm:spPr/>
      <dgm:t>
        <a:bodyPr/>
        <a:lstStyle/>
        <a:p>
          <a:endParaRPr lang="en-US">
            <a:latin typeface="Garamond" pitchFamily="18" charset="0"/>
          </a:endParaRPr>
        </a:p>
      </dgm:t>
    </dgm:pt>
    <dgm:pt modelId="{EDA9D4A0-C679-40C1-BDA5-339AA0D98B90}">
      <dgm:prSet phldrT="[Text]"/>
      <dgm:spPr>
        <a:solidFill>
          <a:schemeClr val="tx2">
            <a:lumMod val="50000"/>
            <a:alpha val="75000"/>
          </a:schemeClr>
        </a:solidFill>
      </dgm:spPr>
      <dgm:t>
        <a:bodyPr/>
        <a:lstStyle/>
        <a:p>
          <a:r>
            <a:rPr lang="en-US" dirty="0" smtClean="0">
              <a:latin typeface="Garamond" pitchFamily="18" charset="0"/>
            </a:rPr>
            <a:t>Delaware System (50%)</a:t>
          </a:r>
        </a:p>
        <a:p>
          <a:r>
            <a:rPr lang="en-US" dirty="0" smtClean="0">
              <a:latin typeface="Garamond" pitchFamily="18" charset="0"/>
            </a:rPr>
            <a:t>4 Reservoirs</a:t>
          </a:r>
          <a:endParaRPr lang="en-US" dirty="0">
            <a:latin typeface="Garamond" pitchFamily="18" charset="0"/>
          </a:endParaRPr>
        </a:p>
      </dgm:t>
    </dgm:pt>
    <dgm:pt modelId="{3198874E-0FC7-4761-AE9D-8C4D83540DE4}" type="parTrans" cxnId="{0B31C721-9E11-427C-8157-7B3E30DB577E}">
      <dgm:prSet/>
      <dgm:spPr/>
      <dgm:t>
        <a:bodyPr/>
        <a:lstStyle/>
        <a:p>
          <a:endParaRPr lang="en-US">
            <a:latin typeface="Garamond" pitchFamily="18" charset="0"/>
          </a:endParaRPr>
        </a:p>
      </dgm:t>
    </dgm:pt>
    <dgm:pt modelId="{DB93CE37-F8D4-4782-9CA9-CF664DF47C61}" type="sibTrans" cxnId="{0B31C721-9E11-427C-8157-7B3E30DB577E}">
      <dgm:prSet/>
      <dgm:spPr/>
      <dgm:t>
        <a:bodyPr/>
        <a:lstStyle/>
        <a:p>
          <a:endParaRPr lang="en-US">
            <a:latin typeface="Garamond" pitchFamily="18" charset="0"/>
          </a:endParaRPr>
        </a:p>
      </dgm:t>
    </dgm:pt>
    <dgm:pt modelId="{F3D2E359-C318-4C6D-A663-FFF20A367861}">
      <dgm:prSet phldrT="[Text]"/>
      <dgm:spPr>
        <a:solidFill>
          <a:schemeClr val="tx2">
            <a:lumMod val="50000"/>
            <a:alpha val="75000"/>
          </a:schemeClr>
        </a:solidFill>
      </dgm:spPr>
      <dgm:t>
        <a:bodyPr/>
        <a:lstStyle/>
        <a:p>
          <a:r>
            <a:rPr lang="en-US" dirty="0" smtClean="0">
              <a:latin typeface="Garamond" pitchFamily="18" charset="0"/>
            </a:rPr>
            <a:t>Catskill System (40%)</a:t>
          </a:r>
        </a:p>
        <a:p>
          <a:r>
            <a:rPr lang="en-US" dirty="0" smtClean="0">
              <a:latin typeface="Garamond" pitchFamily="18" charset="0"/>
            </a:rPr>
            <a:t>2 Reservoirs</a:t>
          </a:r>
          <a:endParaRPr lang="en-US" dirty="0">
            <a:latin typeface="Garamond" pitchFamily="18" charset="0"/>
          </a:endParaRPr>
        </a:p>
      </dgm:t>
    </dgm:pt>
    <dgm:pt modelId="{4C0F9B68-13CF-4C41-A97B-27D87A367E79}" type="parTrans" cxnId="{B7B4D8BF-7910-4ADA-AC5F-01F1C3795D5A}">
      <dgm:prSet/>
      <dgm:spPr/>
      <dgm:t>
        <a:bodyPr/>
        <a:lstStyle/>
        <a:p>
          <a:endParaRPr lang="en-US">
            <a:latin typeface="Garamond" pitchFamily="18" charset="0"/>
          </a:endParaRPr>
        </a:p>
      </dgm:t>
    </dgm:pt>
    <dgm:pt modelId="{34669AA9-0E20-445F-9660-72DAEBDF880C}" type="sibTrans" cxnId="{B7B4D8BF-7910-4ADA-AC5F-01F1C3795D5A}">
      <dgm:prSet/>
      <dgm:spPr/>
      <dgm:t>
        <a:bodyPr/>
        <a:lstStyle/>
        <a:p>
          <a:endParaRPr lang="en-US">
            <a:latin typeface="Garamond" pitchFamily="18" charset="0"/>
          </a:endParaRPr>
        </a:p>
      </dgm:t>
    </dgm:pt>
    <dgm:pt modelId="{56E01C8D-5E16-434E-899B-9A950218D590}">
      <dgm:prSet phldrT="[Text]"/>
      <dgm:spPr>
        <a:solidFill>
          <a:schemeClr val="tx2">
            <a:lumMod val="50000"/>
            <a:alpha val="75000"/>
          </a:schemeClr>
        </a:solidFill>
      </dgm:spPr>
      <dgm:t>
        <a:bodyPr/>
        <a:lstStyle/>
        <a:p>
          <a:r>
            <a:rPr lang="en-US" dirty="0" smtClean="0">
              <a:latin typeface="Garamond" pitchFamily="18" charset="0"/>
            </a:rPr>
            <a:t>Croton System (10%)</a:t>
          </a:r>
        </a:p>
        <a:p>
          <a:r>
            <a:rPr lang="en-US" dirty="0" smtClean="0">
              <a:latin typeface="Garamond" pitchFamily="18" charset="0"/>
            </a:rPr>
            <a:t>12 Reservoirs</a:t>
          </a:r>
          <a:endParaRPr lang="en-US" dirty="0">
            <a:latin typeface="Garamond" pitchFamily="18" charset="0"/>
          </a:endParaRPr>
        </a:p>
      </dgm:t>
    </dgm:pt>
    <dgm:pt modelId="{DDDC5766-F885-48D3-A3C3-5334D7C0993E}" type="parTrans" cxnId="{4EFE779E-E450-4FB7-B071-2C66E3E87CBC}">
      <dgm:prSet/>
      <dgm:spPr/>
      <dgm:t>
        <a:bodyPr/>
        <a:lstStyle/>
        <a:p>
          <a:endParaRPr lang="en-US">
            <a:latin typeface="Garamond" pitchFamily="18" charset="0"/>
          </a:endParaRPr>
        </a:p>
      </dgm:t>
    </dgm:pt>
    <dgm:pt modelId="{175E5933-26A0-4577-AD7C-7D2CCB6C52D3}" type="sibTrans" cxnId="{4EFE779E-E450-4FB7-B071-2C66E3E87CBC}">
      <dgm:prSet/>
      <dgm:spPr/>
      <dgm:t>
        <a:bodyPr/>
        <a:lstStyle/>
        <a:p>
          <a:endParaRPr lang="en-US">
            <a:latin typeface="Garamond" pitchFamily="18" charset="0"/>
          </a:endParaRPr>
        </a:p>
      </dgm:t>
    </dgm:pt>
    <dgm:pt modelId="{7F9F16AB-0A30-4DD8-B288-D19D7A6FC436}" type="pres">
      <dgm:prSet presAssocID="{F2EC15BF-4895-40BA-8BBC-C3C498302157}" presName="diagram" presStyleCnt="0">
        <dgm:presLayoutVars>
          <dgm:chPref val="1"/>
          <dgm:dir/>
          <dgm:animOne val="branch"/>
          <dgm:animLvl val="lvl"/>
          <dgm:resizeHandles val="exact"/>
        </dgm:presLayoutVars>
      </dgm:prSet>
      <dgm:spPr/>
      <dgm:t>
        <a:bodyPr/>
        <a:lstStyle/>
        <a:p>
          <a:endParaRPr lang="en-US"/>
        </a:p>
      </dgm:t>
    </dgm:pt>
    <dgm:pt modelId="{64AFF067-71CE-4D21-B22A-FBF8EDA5CEDB}" type="pres">
      <dgm:prSet presAssocID="{2E35C000-874E-47F2-8461-C9AA34FB9AD3}" presName="root1" presStyleCnt="0"/>
      <dgm:spPr/>
      <dgm:t>
        <a:bodyPr/>
        <a:lstStyle/>
        <a:p>
          <a:endParaRPr lang="en-US"/>
        </a:p>
      </dgm:t>
    </dgm:pt>
    <dgm:pt modelId="{32D20B43-8C6D-4987-B018-E16CE6AD177A}" type="pres">
      <dgm:prSet presAssocID="{2E35C000-874E-47F2-8461-C9AA34FB9AD3}" presName="LevelOneTextNode" presStyleLbl="node0" presStyleIdx="0" presStyleCnt="1" custScaleX="110249">
        <dgm:presLayoutVars>
          <dgm:chPref val="3"/>
        </dgm:presLayoutVars>
      </dgm:prSet>
      <dgm:spPr/>
      <dgm:t>
        <a:bodyPr/>
        <a:lstStyle/>
        <a:p>
          <a:endParaRPr lang="en-US"/>
        </a:p>
      </dgm:t>
    </dgm:pt>
    <dgm:pt modelId="{3BBF03AF-3276-460F-BEC5-72054D72DF84}" type="pres">
      <dgm:prSet presAssocID="{2E35C000-874E-47F2-8461-C9AA34FB9AD3}" presName="level2hierChild" presStyleCnt="0"/>
      <dgm:spPr/>
      <dgm:t>
        <a:bodyPr/>
        <a:lstStyle/>
        <a:p>
          <a:endParaRPr lang="en-US"/>
        </a:p>
      </dgm:t>
    </dgm:pt>
    <dgm:pt modelId="{61B655A0-748C-4E50-8564-40480500A006}" type="pres">
      <dgm:prSet presAssocID="{3198874E-0FC7-4761-AE9D-8C4D83540DE4}" presName="conn2-1" presStyleLbl="parChTrans1D2" presStyleIdx="0" presStyleCnt="3"/>
      <dgm:spPr/>
      <dgm:t>
        <a:bodyPr/>
        <a:lstStyle/>
        <a:p>
          <a:endParaRPr lang="en-US"/>
        </a:p>
      </dgm:t>
    </dgm:pt>
    <dgm:pt modelId="{3C647811-763A-4385-A7B9-52ECA1205D3E}" type="pres">
      <dgm:prSet presAssocID="{3198874E-0FC7-4761-AE9D-8C4D83540DE4}" presName="connTx" presStyleLbl="parChTrans1D2" presStyleIdx="0" presStyleCnt="3"/>
      <dgm:spPr/>
      <dgm:t>
        <a:bodyPr/>
        <a:lstStyle/>
        <a:p>
          <a:endParaRPr lang="en-US"/>
        </a:p>
      </dgm:t>
    </dgm:pt>
    <dgm:pt modelId="{4ADFA9DA-B5D0-47C8-B9A1-70B6806FECF2}" type="pres">
      <dgm:prSet presAssocID="{EDA9D4A0-C679-40C1-BDA5-339AA0D98B90}" presName="root2" presStyleCnt="0"/>
      <dgm:spPr/>
      <dgm:t>
        <a:bodyPr/>
        <a:lstStyle/>
        <a:p>
          <a:endParaRPr lang="en-US"/>
        </a:p>
      </dgm:t>
    </dgm:pt>
    <dgm:pt modelId="{CD4EC178-DB2B-4F2C-B64D-3BF4CE225062}" type="pres">
      <dgm:prSet presAssocID="{EDA9D4A0-C679-40C1-BDA5-339AA0D98B90}" presName="LevelTwoTextNode" presStyleLbl="node2" presStyleIdx="0" presStyleCnt="3">
        <dgm:presLayoutVars>
          <dgm:chPref val="3"/>
        </dgm:presLayoutVars>
      </dgm:prSet>
      <dgm:spPr/>
      <dgm:t>
        <a:bodyPr/>
        <a:lstStyle/>
        <a:p>
          <a:endParaRPr lang="en-US"/>
        </a:p>
      </dgm:t>
    </dgm:pt>
    <dgm:pt modelId="{236C270A-0D7D-4E75-A130-FB2D87639F70}" type="pres">
      <dgm:prSet presAssocID="{EDA9D4A0-C679-40C1-BDA5-339AA0D98B90}" presName="level3hierChild" presStyleCnt="0"/>
      <dgm:spPr/>
      <dgm:t>
        <a:bodyPr/>
        <a:lstStyle/>
        <a:p>
          <a:endParaRPr lang="en-US"/>
        </a:p>
      </dgm:t>
    </dgm:pt>
    <dgm:pt modelId="{E2429DE1-D695-4E08-811A-EF0798B8B747}" type="pres">
      <dgm:prSet presAssocID="{4C0F9B68-13CF-4C41-A97B-27D87A367E79}" presName="conn2-1" presStyleLbl="parChTrans1D2" presStyleIdx="1" presStyleCnt="3"/>
      <dgm:spPr/>
      <dgm:t>
        <a:bodyPr/>
        <a:lstStyle/>
        <a:p>
          <a:endParaRPr lang="en-US"/>
        </a:p>
      </dgm:t>
    </dgm:pt>
    <dgm:pt modelId="{E2D00361-DA38-4BFF-B925-699ECE452695}" type="pres">
      <dgm:prSet presAssocID="{4C0F9B68-13CF-4C41-A97B-27D87A367E79}" presName="connTx" presStyleLbl="parChTrans1D2" presStyleIdx="1" presStyleCnt="3"/>
      <dgm:spPr/>
      <dgm:t>
        <a:bodyPr/>
        <a:lstStyle/>
        <a:p>
          <a:endParaRPr lang="en-US"/>
        </a:p>
      </dgm:t>
    </dgm:pt>
    <dgm:pt modelId="{FA4E94FD-6558-421F-ACCF-90E7548BA41E}" type="pres">
      <dgm:prSet presAssocID="{F3D2E359-C318-4C6D-A663-FFF20A367861}" presName="root2" presStyleCnt="0"/>
      <dgm:spPr/>
      <dgm:t>
        <a:bodyPr/>
        <a:lstStyle/>
        <a:p>
          <a:endParaRPr lang="en-US"/>
        </a:p>
      </dgm:t>
    </dgm:pt>
    <dgm:pt modelId="{9D7B0EB9-0D0F-4AAD-8704-091D7FB987F6}" type="pres">
      <dgm:prSet presAssocID="{F3D2E359-C318-4C6D-A663-FFF20A367861}" presName="LevelTwoTextNode" presStyleLbl="node2" presStyleIdx="1" presStyleCnt="3">
        <dgm:presLayoutVars>
          <dgm:chPref val="3"/>
        </dgm:presLayoutVars>
      </dgm:prSet>
      <dgm:spPr/>
      <dgm:t>
        <a:bodyPr/>
        <a:lstStyle/>
        <a:p>
          <a:endParaRPr lang="en-US"/>
        </a:p>
      </dgm:t>
    </dgm:pt>
    <dgm:pt modelId="{B26B6B10-2C55-4A69-B004-D3EE4700C4AB}" type="pres">
      <dgm:prSet presAssocID="{F3D2E359-C318-4C6D-A663-FFF20A367861}" presName="level3hierChild" presStyleCnt="0"/>
      <dgm:spPr/>
      <dgm:t>
        <a:bodyPr/>
        <a:lstStyle/>
        <a:p>
          <a:endParaRPr lang="en-US"/>
        </a:p>
      </dgm:t>
    </dgm:pt>
    <dgm:pt modelId="{B7BAD549-4C31-459A-8BAD-9C1741EC37C8}" type="pres">
      <dgm:prSet presAssocID="{DDDC5766-F885-48D3-A3C3-5334D7C0993E}" presName="conn2-1" presStyleLbl="parChTrans1D2" presStyleIdx="2" presStyleCnt="3"/>
      <dgm:spPr/>
      <dgm:t>
        <a:bodyPr/>
        <a:lstStyle/>
        <a:p>
          <a:endParaRPr lang="en-US"/>
        </a:p>
      </dgm:t>
    </dgm:pt>
    <dgm:pt modelId="{84992656-92DA-4F21-8520-DB87D5F4ADB3}" type="pres">
      <dgm:prSet presAssocID="{DDDC5766-F885-48D3-A3C3-5334D7C0993E}" presName="connTx" presStyleLbl="parChTrans1D2" presStyleIdx="2" presStyleCnt="3"/>
      <dgm:spPr/>
      <dgm:t>
        <a:bodyPr/>
        <a:lstStyle/>
        <a:p>
          <a:endParaRPr lang="en-US"/>
        </a:p>
      </dgm:t>
    </dgm:pt>
    <dgm:pt modelId="{BEC58710-C790-4AEF-A424-B6389536FCE8}" type="pres">
      <dgm:prSet presAssocID="{56E01C8D-5E16-434E-899B-9A950218D590}" presName="root2" presStyleCnt="0"/>
      <dgm:spPr/>
      <dgm:t>
        <a:bodyPr/>
        <a:lstStyle/>
        <a:p>
          <a:endParaRPr lang="en-US"/>
        </a:p>
      </dgm:t>
    </dgm:pt>
    <dgm:pt modelId="{1F3C3C9E-EE37-408E-A156-05711D643893}" type="pres">
      <dgm:prSet presAssocID="{56E01C8D-5E16-434E-899B-9A950218D590}" presName="LevelTwoTextNode" presStyleLbl="node2" presStyleIdx="2" presStyleCnt="3">
        <dgm:presLayoutVars>
          <dgm:chPref val="3"/>
        </dgm:presLayoutVars>
      </dgm:prSet>
      <dgm:spPr/>
      <dgm:t>
        <a:bodyPr/>
        <a:lstStyle/>
        <a:p>
          <a:endParaRPr lang="en-US"/>
        </a:p>
      </dgm:t>
    </dgm:pt>
    <dgm:pt modelId="{B4B2B1DC-28E7-417C-8845-D97A53A0E5FB}" type="pres">
      <dgm:prSet presAssocID="{56E01C8D-5E16-434E-899B-9A950218D590}" presName="level3hierChild" presStyleCnt="0"/>
      <dgm:spPr/>
      <dgm:t>
        <a:bodyPr/>
        <a:lstStyle/>
        <a:p>
          <a:endParaRPr lang="en-US"/>
        </a:p>
      </dgm:t>
    </dgm:pt>
  </dgm:ptLst>
  <dgm:cxnLst>
    <dgm:cxn modelId="{E6AF6922-B71D-4C16-8218-D4D5D6505AA2}" type="presOf" srcId="{EDA9D4A0-C679-40C1-BDA5-339AA0D98B90}" destId="{CD4EC178-DB2B-4F2C-B64D-3BF4CE225062}" srcOrd="0" destOrd="0" presId="urn:microsoft.com/office/officeart/2005/8/layout/hierarchy2"/>
    <dgm:cxn modelId="{4ABC83BF-CBF4-42DC-9BF5-94589FD63FA1}" type="presOf" srcId="{DDDC5766-F885-48D3-A3C3-5334D7C0993E}" destId="{B7BAD549-4C31-459A-8BAD-9C1741EC37C8}" srcOrd="0" destOrd="0" presId="urn:microsoft.com/office/officeart/2005/8/layout/hierarchy2"/>
    <dgm:cxn modelId="{0B31C721-9E11-427C-8157-7B3E30DB577E}" srcId="{2E35C000-874E-47F2-8461-C9AA34FB9AD3}" destId="{EDA9D4A0-C679-40C1-BDA5-339AA0D98B90}" srcOrd="0" destOrd="0" parTransId="{3198874E-0FC7-4761-AE9D-8C4D83540DE4}" sibTransId="{DB93CE37-F8D4-4782-9CA9-CF664DF47C61}"/>
    <dgm:cxn modelId="{3E84F8E6-6572-4027-B9D4-6B1B4C51032F}" type="presOf" srcId="{4C0F9B68-13CF-4C41-A97B-27D87A367E79}" destId="{E2429DE1-D695-4E08-811A-EF0798B8B747}" srcOrd="0" destOrd="0" presId="urn:microsoft.com/office/officeart/2005/8/layout/hierarchy2"/>
    <dgm:cxn modelId="{A65DA446-9083-4E76-8EFF-47D0217BC479}" type="presOf" srcId="{F2EC15BF-4895-40BA-8BBC-C3C498302157}" destId="{7F9F16AB-0A30-4DD8-B288-D19D7A6FC436}" srcOrd="0" destOrd="0" presId="urn:microsoft.com/office/officeart/2005/8/layout/hierarchy2"/>
    <dgm:cxn modelId="{F0026931-A4C7-4128-880B-36074048D8FD}" srcId="{F2EC15BF-4895-40BA-8BBC-C3C498302157}" destId="{2E35C000-874E-47F2-8461-C9AA34FB9AD3}" srcOrd="0" destOrd="0" parTransId="{66CBE38D-2E0A-4026-B4E5-69ACBAABF400}" sibTransId="{FF37C259-94D4-49CF-8D59-5DA4CC533D8C}"/>
    <dgm:cxn modelId="{D9C88F28-2D78-445B-A03E-A3F0FE75013B}" type="presOf" srcId="{DDDC5766-F885-48D3-A3C3-5334D7C0993E}" destId="{84992656-92DA-4F21-8520-DB87D5F4ADB3}" srcOrd="1" destOrd="0" presId="urn:microsoft.com/office/officeart/2005/8/layout/hierarchy2"/>
    <dgm:cxn modelId="{53FB1240-77F6-4DA5-9AFA-BAFB72F1F801}" type="presOf" srcId="{3198874E-0FC7-4761-AE9D-8C4D83540DE4}" destId="{61B655A0-748C-4E50-8564-40480500A006}" srcOrd="0" destOrd="0" presId="urn:microsoft.com/office/officeart/2005/8/layout/hierarchy2"/>
    <dgm:cxn modelId="{A26874B7-2F32-4C7D-B6AD-093E91E2C5E1}" type="presOf" srcId="{56E01C8D-5E16-434E-899B-9A950218D590}" destId="{1F3C3C9E-EE37-408E-A156-05711D643893}" srcOrd="0" destOrd="0" presId="urn:microsoft.com/office/officeart/2005/8/layout/hierarchy2"/>
    <dgm:cxn modelId="{E9F621C1-9E60-47A0-9778-0D2752772F0F}" type="presOf" srcId="{F3D2E359-C318-4C6D-A663-FFF20A367861}" destId="{9D7B0EB9-0D0F-4AAD-8704-091D7FB987F6}" srcOrd="0" destOrd="0" presId="urn:microsoft.com/office/officeart/2005/8/layout/hierarchy2"/>
    <dgm:cxn modelId="{B7B4D8BF-7910-4ADA-AC5F-01F1C3795D5A}" srcId="{2E35C000-874E-47F2-8461-C9AA34FB9AD3}" destId="{F3D2E359-C318-4C6D-A663-FFF20A367861}" srcOrd="1" destOrd="0" parTransId="{4C0F9B68-13CF-4C41-A97B-27D87A367E79}" sibTransId="{34669AA9-0E20-445F-9660-72DAEBDF880C}"/>
    <dgm:cxn modelId="{4EFE779E-E450-4FB7-B071-2C66E3E87CBC}" srcId="{2E35C000-874E-47F2-8461-C9AA34FB9AD3}" destId="{56E01C8D-5E16-434E-899B-9A950218D590}" srcOrd="2" destOrd="0" parTransId="{DDDC5766-F885-48D3-A3C3-5334D7C0993E}" sibTransId="{175E5933-26A0-4577-AD7C-7D2CCB6C52D3}"/>
    <dgm:cxn modelId="{1CD1ACD5-561E-42D1-AF3C-DAB9F2C32BF4}" type="presOf" srcId="{2E35C000-874E-47F2-8461-C9AA34FB9AD3}" destId="{32D20B43-8C6D-4987-B018-E16CE6AD177A}" srcOrd="0" destOrd="0" presId="urn:microsoft.com/office/officeart/2005/8/layout/hierarchy2"/>
    <dgm:cxn modelId="{1AFE1463-F0B1-44BE-9717-3DBF430A2974}" type="presOf" srcId="{4C0F9B68-13CF-4C41-A97B-27D87A367E79}" destId="{E2D00361-DA38-4BFF-B925-699ECE452695}" srcOrd="1" destOrd="0" presId="urn:microsoft.com/office/officeart/2005/8/layout/hierarchy2"/>
    <dgm:cxn modelId="{FB46EC1E-ED90-4FF9-A6F9-CE9E4D0A3307}" type="presOf" srcId="{3198874E-0FC7-4761-AE9D-8C4D83540DE4}" destId="{3C647811-763A-4385-A7B9-52ECA1205D3E}" srcOrd="1" destOrd="0" presId="urn:microsoft.com/office/officeart/2005/8/layout/hierarchy2"/>
    <dgm:cxn modelId="{F8DE9841-89A2-49D2-AACB-49CC809A32A5}" type="presParOf" srcId="{7F9F16AB-0A30-4DD8-B288-D19D7A6FC436}" destId="{64AFF067-71CE-4D21-B22A-FBF8EDA5CEDB}" srcOrd="0" destOrd="0" presId="urn:microsoft.com/office/officeart/2005/8/layout/hierarchy2"/>
    <dgm:cxn modelId="{0F6A2129-7B9C-43FC-A2D5-14043A13E16F}" type="presParOf" srcId="{64AFF067-71CE-4D21-B22A-FBF8EDA5CEDB}" destId="{32D20B43-8C6D-4987-B018-E16CE6AD177A}" srcOrd="0" destOrd="0" presId="urn:microsoft.com/office/officeart/2005/8/layout/hierarchy2"/>
    <dgm:cxn modelId="{E068CEC7-63B3-48B8-A48E-057FFD7BD83D}" type="presParOf" srcId="{64AFF067-71CE-4D21-B22A-FBF8EDA5CEDB}" destId="{3BBF03AF-3276-460F-BEC5-72054D72DF84}" srcOrd="1" destOrd="0" presId="urn:microsoft.com/office/officeart/2005/8/layout/hierarchy2"/>
    <dgm:cxn modelId="{E9008C45-52FC-40CC-82A4-E5E531D25A4B}" type="presParOf" srcId="{3BBF03AF-3276-460F-BEC5-72054D72DF84}" destId="{61B655A0-748C-4E50-8564-40480500A006}" srcOrd="0" destOrd="0" presId="urn:microsoft.com/office/officeart/2005/8/layout/hierarchy2"/>
    <dgm:cxn modelId="{CA5E275D-381C-4BCB-A8BC-02E0D9DBB8FF}" type="presParOf" srcId="{61B655A0-748C-4E50-8564-40480500A006}" destId="{3C647811-763A-4385-A7B9-52ECA1205D3E}" srcOrd="0" destOrd="0" presId="urn:microsoft.com/office/officeart/2005/8/layout/hierarchy2"/>
    <dgm:cxn modelId="{88F179F3-6FCF-46B0-98F1-2FFBA09C937C}" type="presParOf" srcId="{3BBF03AF-3276-460F-BEC5-72054D72DF84}" destId="{4ADFA9DA-B5D0-47C8-B9A1-70B6806FECF2}" srcOrd="1" destOrd="0" presId="urn:microsoft.com/office/officeart/2005/8/layout/hierarchy2"/>
    <dgm:cxn modelId="{43893EE5-0D5E-4BFF-91A3-9D3F6F225470}" type="presParOf" srcId="{4ADFA9DA-B5D0-47C8-B9A1-70B6806FECF2}" destId="{CD4EC178-DB2B-4F2C-B64D-3BF4CE225062}" srcOrd="0" destOrd="0" presId="urn:microsoft.com/office/officeart/2005/8/layout/hierarchy2"/>
    <dgm:cxn modelId="{69E23D5B-5986-4D04-8642-3C7D35694EA6}" type="presParOf" srcId="{4ADFA9DA-B5D0-47C8-B9A1-70B6806FECF2}" destId="{236C270A-0D7D-4E75-A130-FB2D87639F70}" srcOrd="1" destOrd="0" presId="urn:microsoft.com/office/officeart/2005/8/layout/hierarchy2"/>
    <dgm:cxn modelId="{D52533C4-E3E9-43AD-8AD2-01DB22CDC70C}" type="presParOf" srcId="{3BBF03AF-3276-460F-BEC5-72054D72DF84}" destId="{E2429DE1-D695-4E08-811A-EF0798B8B747}" srcOrd="2" destOrd="0" presId="urn:microsoft.com/office/officeart/2005/8/layout/hierarchy2"/>
    <dgm:cxn modelId="{A6A3AE61-F9BA-45B9-9EF4-837CFBBCD99E}" type="presParOf" srcId="{E2429DE1-D695-4E08-811A-EF0798B8B747}" destId="{E2D00361-DA38-4BFF-B925-699ECE452695}" srcOrd="0" destOrd="0" presId="urn:microsoft.com/office/officeart/2005/8/layout/hierarchy2"/>
    <dgm:cxn modelId="{921D8208-A8D8-42DE-B40A-0B5CE7145800}" type="presParOf" srcId="{3BBF03AF-3276-460F-BEC5-72054D72DF84}" destId="{FA4E94FD-6558-421F-ACCF-90E7548BA41E}" srcOrd="3" destOrd="0" presId="urn:microsoft.com/office/officeart/2005/8/layout/hierarchy2"/>
    <dgm:cxn modelId="{F5266C89-F9F7-43EB-AE0C-60E7B19275AF}" type="presParOf" srcId="{FA4E94FD-6558-421F-ACCF-90E7548BA41E}" destId="{9D7B0EB9-0D0F-4AAD-8704-091D7FB987F6}" srcOrd="0" destOrd="0" presId="urn:microsoft.com/office/officeart/2005/8/layout/hierarchy2"/>
    <dgm:cxn modelId="{19553E4B-DA8F-45CE-8902-71598B88C714}" type="presParOf" srcId="{FA4E94FD-6558-421F-ACCF-90E7548BA41E}" destId="{B26B6B10-2C55-4A69-B004-D3EE4700C4AB}" srcOrd="1" destOrd="0" presId="urn:microsoft.com/office/officeart/2005/8/layout/hierarchy2"/>
    <dgm:cxn modelId="{7F95D37C-6564-4231-887E-3C81DFADFF93}" type="presParOf" srcId="{3BBF03AF-3276-460F-BEC5-72054D72DF84}" destId="{B7BAD549-4C31-459A-8BAD-9C1741EC37C8}" srcOrd="4" destOrd="0" presId="urn:microsoft.com/office/officeart/2005/8/layout/hierarchy2"/>
    <dgm:cxn modelId="{51950BEB-8E86-4775-9544-DF50B637A447}" type="presParOf" srcId="{B7BAD549-4C31-459A-8BAD-9C1741EC37C8}" destId="{84992656-92DA-4F21-8520-DB87D5F4ADB3}" srcOrd="0" destOrd="0" presId="urn:microsoft.com/office/officeart/2005/8/layout/hierarchy2"/>
    <dgm:cxn modelId="{EFDFACFF-8B1B-43FC-8B43-338EA06FEE86}" type="presParOf" srcId="{3BBF03AF-3276-460F-BEC5-72054D72DF84}" destId="{BEC58710-C790-4AEF-A424-B6389536FCE8}" srcOrd="5" destOrd="0" presId="urn:microsoft.com/office/officeart/2005/8/layout/hierarchy2"/>
    <dgm:cxn modelId="{57374461-C728-46F7-AB94-0919943FC45F}" type="presParOf" srcId="{BEC58710-C790-4AEF-A424-B6389536FCE8}" destId="{1F3C3C9E-EE37-408E-A156-05711D643893}" srcOrd="0" destOrd="0" presId="urn:microsoft.com/office/officeart/2005/8/layout/hierarchy2"/>
    <dgm:cxn modelId="{95BAAA21-503C-48E9-9F7B-672E732AB4B2}" type="presParOf" srcId="{BEC58710-C790-4AEF-A424-B6389536FCE8}" destId="{B4B2B1DC-28E7-417C-8845-D97A53A0E5FB}" srcOrd="1" destOrd="0" presId="urn:microsoft.com/office/officeart/2005/8/layout/hierarchy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964EA5-3576-4231-A30C-EE465D1712EF}">
      <dsp:nvSpPr>
        <dsp:cNvPr id="0" name=""/>
        <dsp:cNvSpPr/>
      </dsp:nvSpPr>
      <dsp:spPr>
        <a:xfrm>
          <a:off x="0" y="378483"/>
          <a:ext cx="7719934" cy="1346625"/>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153" tIns="395732" rIns="599153"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latin typeface="Garamond" pitchFamily="18" charset="0"/>
              <a:cs typeface="Arial" pitchFamily="34" charset="0"/>
            </a:rPr>
            <a:t>New York City Water Supply System</a:t>
          </a:r>
          <a:endParaRPr lang="en-US" sz="1900" kern="1200" dirty="0">
            <a:latin typeface="Garamond" pitchFamily="18" charset="0"/>
            <a:cs typeface="Arial" pitchFamily="34" charset="0"/>
          </a:endParaRPr>
        </a:p>
        <a:p>
          <a:pPr marL="171450" lvl="1" indent="-171450" algn="l" defTabSz="844550">
            <a:lnSpc>
              <a:spcPct val="90000"/>
            </a:lnSpc>
            <a:spcBef>
              <a:spcPct val="0"/>
            </a:spcBef>
            <a:spcAft>
              <a:spcPct val="15000"/>
            </a:spcAft>
            <a:buChar char="••"/>
          </a:pPr>
          <a:r>
            <a:rPr lang="en-US" sz="1900" kern="1200" dirty="0" smtClean="0">
              <a:latin typeface="Garamond" pitchFamily="18" charset="0"/>
              <a:cs typeface="Arial" pitchFamily="34" charset="0"/>
            </a:rPr>
            <a:t>Important Stakeholder Issues of Delaware Reservoirs</a:t>
          </a:r>
          <a:endParaRPr lang="en-US" sz="1900" kern="1200" dirty="0">
            <a:latin typeface="Garamond" pitchFamily="18" charset="0"/>
            <a:cs typeface="Arial" pitchFamily="34" charset="0"/>
          </a:endParaRPr>
        </a:p>
        <a:p>
          <a:pPr marL="171450" lvl="1" indent="-171450" algn="l" defTabSz="844550">
            <a:lnSpc>
              <a:spcPct val="90000"/>
            </a:lnSpc>
            <a:spcBef>
              <a:spcPct val="0"/>
            </a:spcBef>
            <a:spcAft>
              <a:spcPct val="15000"/>
            </a:spcAft>
            <a:buChar char="••"/>
          </a:pPr>
          <a:r>
            <a:rPr lang="en-US" sz="1900" kern="1200" dirty="0" smtClean="0">
              <a:latin typeface="Garamond" pitchFamily="18" charset="0"/>
              <a:cs typeface="Arial" pitchFamily="34" charset="0"/>
            </a:rPr>
            <a:t>Research @ CWC and </a:t>
          </a:r>
          <a:r>
            <a:rPr lang="en-US" sz="1900" kern="1200" dirty="0" smtClean="0">
              <a:latin typeface="Garamond" pitchFamily="18" charset="0"/>
              <a:cs typeface="Arial" pitchFamily="34" charset="0"/>
            </a:rPr>
            <a:t>Tree Ring Laboratory</a:t>
          </a:r>
          <a:endParaRPr lang="en-US" sz="1900" kern="1200" dirty="0">
            <a:latin typeface="Garamond" pitchFamily="18" charset="0"/>
            <a:cs typeface="Arial" pitchFamily="34" charset="0"/>
          </a:endParaRPr>
        </a:p>
      </dsp:txBody>
      <dsp:txXfrm>
        <a:off x="0" y="378483"/>
        <a:ext cx="7719934" cy="1346625"/>
      </dsp:txXfrm>
    </dsp:sp>
    <dsp:sp modelId="{D55DFE0F-67F0-4285-8440-FDBA4C38CD81}">
      <dsp:nvSpPr>
        <dsp:cNvPr id="0" name=""/>
        <dsp:cNvSpPr/>
      </dsp:nvSpPr>
      <dsp:spPr>
        <a:xfrm>
          <a:off x="385996" y="98043"/>
          <a:ext cx="5403953" cy="5608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257" tIns="0" rIns="204257" bIns="0" numCol="1" spcCol="1270" anchor="ctr" anchorCtr="0">
          <a:noAutofit/>
        </a:bodyPr>
        <a:lstStyle/>
        <a:p>
          <a:pPr lvl="0" algn="l" defTabSz="844550">
            <a:lnSpc>
              <a:spcPct val="90000"/>
            </a:lnSpc>
            <a:spcBef>
              <a:spcPct val="0"/>
            </a:spcBef>
            <a:spcAft>
              <a:spcPct val="35000"/>
            </a:spcAft>
          </a:pPr>
          <a:r>
            <a:rPr lang="en-US" sz="1900" kern="1200" dirty="0" smtClean="0">
              <a:latin typeface="Garamond" pitchFamily="18" charset="0"/>
              <a:cs typeface="Arial" pitchFamily="34" charset="0"/>
            </a:rPr>
            <a:t>Part 1</a:t>
          </a:r>
          <a:endParaRPr lang="en-US" sz="1900" kern="1200" dirty="0">
            <a:latin typeface="Garamond" pitchFamily="18" charset="0"/>
            <a:cs typeface="Arial" pitchFamily="34" charset="0"/>
          </a:endParaRPr>
        </a:p>
      </dsp:txBody>
      <dsp:txXfrm>
        <a:off x="385996" y="98043"/>
        <a:ext cx="5403953" cy="560880"/>
      </dsp:txXfrm>
    </dsp:sp>
    <dsp:sp modelId="{FAE1A6AD-1F45-417F-ACB1-B6EA40946326}">
      <dsp:nvSpPr>
        <dsp:cNvPr id="0" name=""/>
        <dsp:cNvSpPr/>
      </dsp:nvSpPr>
      <dsp:spPr>
        <a:xfrm>
          <a:off x="0" y="2108149"/>
          <a:ext cx="7719934" cy="77805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153" tIns="395732" rIns="599153"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latin typeface="Garamond" pitchFamily="18" charset="0"/>
              <a:cs typeface="Arial" pitchFamily="34" charset="0"/>
            </a:rPr>
            <a:t>Paleo Reconstruction of </a:t>
          </a:r>
          <a:r>
            <a:rPr lang="en-US" sz="1900" kern="1200" dirty="0" smtClean="0">
              <a:latin typeface="Garamond" pitchFamily="18" charset="0"/>
              <a:cs typeface="Arial" pitchFamily="34" charset="0"/>
            </a:rPr>
            <a:t>Streamflow – Hierarchical Model</a:t>
          </a:r>
          <a:endParaRPr lang="en-US" sz="1900" kern="1200" dirty="0">
            <a:latin typeface="Garamond" pitchFamily="18" charset="0"/>
            <a:cs typeface="Arial" pitchFamily="34" charset="0"/>
          </a:endParaRPr>
        </a:p>
      </dsp:txBody>
      <dsp:txXfrm>
        <a:off x="0" y="2108149"/>
        <a:ext cx="7719934" cy="778050"/>
      </dsp:txXfrm>
    </dsp:sp>
    <dsp:sp modelId="{1409E12D-172C-40B2-B81C-A6F07086707B}">
      <dsp:nvSpPr>
        <dsp:cNvPr id="0" name=""/>
        <dsp:cNvSpPr/>
      </dsp:nvSpPr>
      <dsp:spPr>
        <a:xfrm>
          <a:off x="385996" y="1827709"/>
          <a:ext cx="5403953" cy="5608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257" tIns="0" rIns="204257" bIns="0" numCol="1" spcCol="1270" anchor="ctr" anchorCtr="0">
          <a:noAutofit/>
        </a:bodyPr>
        <a:lstStyle/>
        <a:p>
          <a:pPr lvl="0" algn="l" defTabSz="844550">
            <a:lnSpc>
              <a:spcPct val="90000"/>
            </a:lnSpc>
            <a:spcBef>
              <a:spcPct val="0"/>
            </a:spcBef>
            <a:spcAft>
              <a:spcPct val="35000"/>
            </a:spcAft>
          </a:pPr>
          <a:r>
            <a:rPr lang="en-US" sz="1900" kern="1200" dirty="0" smtClean="0">
              <a:latin typeface="Garamond" pitchFamily="18" charset="0"/>
              <a:cs typeface="Arial" pitchFamily="34" charset="0"/>
            </a:rPr>
            <a:t>Part 2</a:t>
          </a:r>
          <a:endParaRPr lang="en-US" sz="1900" kern="1200" dirty="0">
            <a:latin typeface="Garamond" pitchFamily="18" charset="0"/>
            <a:cs typeface="Arial" pitchFamily="34" charset="0"/>
          </a:endParaRPr>
        </a:p>
      </dsp:txBody>
      <dsp:txXfrm>
        <a:off x="385996" y="1827709"/>
        <a:ext cx="5403953" cy="560880"/>
      </dsp:txXfrm>
    </dsp:sp>
    <dsp:sp modelId="{600EB0F9-6437-4CB3-9331-DF3C030D289E}">
      <dsp:nvSpPr>
        <dsp:cNvPr id="0" name=""/>
        <dsp:cNvSpPr/>
      </dsp:nvSpPr>
      <dsp:spPr>
        <a:xfrm>
          <a:off x="0" y="3269239"/>
          <a:ext cx="7719934" cy="1077300"/>
        </a:xfrm>
        <a:prstGeom prst="rect">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99153" tIns="395732" rIns="599153"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latin typeface="Garamond" pitchFamily="18" charset="0"/>
              <a:cs typeface="Arial" pitchFamily="34" charset="0"/>
            </a:rPr>
            <a:t>Reservoir Simulations</a:t>
          </a:r>
          <a:endParaRPr lang="en-US" sz="1900" kern="1200" dirty="0">
            <a:latin typeface="Garamond" pitchFamily="18" charset="0"/>
            <a:cs typeface="Arial" pitchFamily="34" charset="0"/>
          </a:endParaRPr>
        </a:p>
        <a:p>
          <a:pPr marL="171450" lvl="1" indent="-171450" algn="l" defTabSz="844550">
            <a:lnSpc>
              <a:spcPct val="90000"/>
            </a:lnSpc>
            <a:spcBef>
              <a:spcPct val="0"/>
            </a:spcBef>
            <a:spcAft>
              <a:spcPct val="15000"/>
            </a:spcAft>
            <a:buChar char="••"/>
          </a:pPr>
          <a:r>
            <a:rPr lang="en-US" sz="1900" kern="1200" dirty="0" smtClean="0">
              <a:latin typeface="Garamond" pitchFamily="18" charset="0"/>
              <a:cs typeface="Arial" pitchFamily="34" charset="0"/>
            </a:rPr>
            <a:t>Drought Risk Assessment</a:t>
          </a:r>
          <a:endParaRPr lang="en-US" sz="1900" kern="1200" dirty="0">
            <a:latin typeface="Garamond" pitchFamily="18" charset="0"/>
            <a:cs typeface="Arial" pitchFamily="34" charset="0"/>
          </a:endParaRPr>
        </a:p>
      </dsp:txBody>
      <dsp:txXfrm>
        <a:off x="0" y="3269239"/>
        <a:ext cx="7719934" cy="1077300"/>
      </dsp:txXfrm>
    </dsp:sp>
    <dsp:sp modelId="{A2E5E0E5-EAEE-4B40-959A-5A545792C8ED}">
      <dsp:nvSpPr>
        <dsp:cNvPr id="0" name=""/>
        <dsp:cNvSpPr/>
      </dsp:nvSpPr>
      <dsp:spPr>
        <a:xfrm>
          <a:off x="385996" y="2988799"/>
          <a:ext cx="5403953" cy="560880"/>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4257" tIns="0" rIns="204257" bIns="0" numCol="1" spcCol="1270" anchor="ctr" anchorCtr="0">
          <a:noAutofit/>
        </a:bodyPr>
        <a:lstStyle/>
        <a:p>
          <a:pPr lvl="0" algn="l" defTabSz="844550">
            <a:lnSpc>
              <a:spcPct val="90000"/>
            </a:lnSpc>
            <a:spcBef>
              <a:spcPct val="0"/>
            </a:spcBef>
            <a:spcAft>
              <a:spcPct val="35000"/>
            </a:spcAft>
          </a:pPr>
          <a:r>
            <a:rPr lang="en-US" sz="1900" kern="1200" dirty="0" smtClean="0">
              <a:latin typeface="Garamond" pitchFamily="18" charset="0"/>
              <a:cs typeface="Arial" pitchFamily="34" charset="0"/>
            </a:rPr>
            <a:t>Part 3</a:t>
          </a:r>
          <a:endParaRPr lang="en-US" sz="1900" kern="1200" dirty="0">
            <a:latin typeface="Garamond" pitchFamily="18" charset="0"/>
            <a:cs typeface="Arial" pitchFamily="34" charset="0"/>
          </a:endParaRPr>
        </a:p>
      </dsp:txBody>
      <dsp:txXfrm>
        <a:off x="385996" y="2988799"/>
        <a:ext cx="5403953" cy="5608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D20B43-8C6D-4987-B018-E16CE6AD177A}">
      <dsp:nvSpPr>
        <dsp:cNvPr id="0" name=""/>
        <dsp:cNvSpPr/>
      </dsp:nvSpPr>
      <dsp:spPr>
        <a:xfrm>
          <a:off x="1542" y="1366637"/>
          <a:ext cx="2104224" cy="954305"/>
        </a:xfrm>
        <a:prstGeom prst="roundRect">
          <a:avLst>
            <a:gd name="adj" fmla="val 10000"/>
          </a:avLst>
        </a:prstGeom>
        <a:solidFill>
          <a:schemeClr val="tx2">
            <a:lumMod val="50000"/>
            <a:alpha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NYC Current Consumption</a:t>
          </a:r>
        </a:p>
        <a:p>
          <a:pPr lvl="0" algn="ctr" defTabSz="577850">
            <a:lnSpc>
              <a:spcPct val="90000"/>
            </a:lnSpc>
            <a:spcBef>
              <a:spcPct val="0"/>
            </a:spcBef>
            <a:spcAft>
              <a:spcPct val="35000"/>
            </a:spcAft>
          </a:pPr>
          <a:r>
            <a:rPr lang="en-US" sz="1300" kern="1200" dirty="0" smtClean="0">
              <a:latin typeface="Garamond" pitchFamily="18" charset="0"/>
            </a:rPr>
            <a:t>&gt;1000 Million Gallons per day  (125 gallons per person)</a:t>
          </a:r>
          <a:endParaRPr lang="en-US" sz="1300" kern="1200" dirty="0">
            <a:latin typeface="Garamond" pitchFamily="18" charset="0"/>
          </a:endParaRPr>
        </a:p>
      </dsp:txBody>
      <dsp:txXfrm>
        <a:off x="1542" y="1366637"/>
        <a:ext cx="2104224" cy="954305"/>
      </dsp:txXfrm>
    </dsp:sp>
    <dsp:sp modelId="{61B655A0-748C-4E50-8564-40480500A006}">
      <dsp:nvSpPr>
        <dsp:cNvPr id="0" name=""/>
        <dsp:cNvSpPr/>
      </dsp:nvSpPr>
      <dsp:spPr>
        <a:xfrm rot="18289469">
          <a:off x="1819049" y="1271773"/>
          <a:ext cx="1336879" cy="46582"/>
        </a:xfrm>
        <a:custGeom>
          <a:avLst/>
          <a:gdLst/>
          <a:ahLst/>
          <a:cxnLst/>
          <a:rect l="0" t="0" r="0" b="0"/>
          <a:pathLst>
            <a:path>
              <a:moveTo>
                <a:pt x="0" y="23291"/>
              </a:moveTo>
              <a:lnTo>
                <a:pt x="1336879" y="2329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Garamond" pitchFamily="18" charset="0"/>
          </a:endParaRPr>
        </a:p>
      </dsp:txBody>
      <dsp:txXfrm rot="18289469">
        <a:off x="2454067" y="1261642"/>
        <a:ext cx="66843" cy="66843"/>
      </dsp:txXfrm>
    </dsp:sp>
    <dsp:sp modelId="{CD4EC178-DB2B-4F2C-B64D-3BF4CE225062}">
      <dsp:nvSpPr>
        <dsp:cNvPr id="0" name=""/>
        <dsp:cNvSpPr/>
      </dsp:nvSpPr>
      <dsp:spPr>
        <a:xfrm>
          <a:off x="2869211" y="269186"/>
          <a:ext cx="1908610" cy="954305"/>
        </a:xfrm>
        <a:prstGeom prst="roundRect">
          <a:avLst>
            <a:gd name="adj" fmla="val 10000"/>
          </a:avLst>
        </a:prstGeom>
        <a:solidFill>
          <a:schemeClr val="tx2">
            <a:lumMod val="50000"/>
            <a:alpha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Delaware System (50%)</a:t>
          </a:r>
        </a:p>
        <a:p>
          <a:pPr lvl="0" algn="ctr" defTabSz="577850">
            <a:lnSpc>
              <a:spcPct val="90000"/>
            </a:lnSpc>
            <a:spcBef>
              <a:spcPct val="0"/>
            </a:spcBef>
            <a:spcAft>
              <a:spcPct val="35000"/>
            </a:spcAft>
          </a:pPr>
          <a:r>
            <a:rPr lang="en-US" sz="1300" kern="1200" dirty="0" smtClean="0">
              <a:latin typeface="Garamond" pitchFamily="18" charset="0"/>
            </a:rPr>
            <a:t>4 Reservoirs</a:t>
          </a:r>
          <a:endParaRPr lang="en-US" sz="1300" kern="1200" dirty="0">
            <a:latin typeface="Garamond" pitchFamily="18" charset="0"/>
          </a:endParaRPr>
        </a:p>
      </dsp:txBody>
      <dsp:txXfrm>
        <a:off x="2869211" y="269186"/>
        <a:ext cx="1908610" cy="954305"/>
      </dsp:txXfrm>
    </dsp:sp>
    <dsp:sp modelId="{E2429DE1-D695-4E08-811A-EF0798B8B747}">
      <dsp:nvSpPr>
        <dsp:cNvPr id="0" name=""/>
        <dsp:cNvSpPr/>
      </dsp:nvSpPr>
      <dsp:spPr>
        <a:xfrm>
          <a:off x="2105767" y="1820498"/>
          <a:ext cx="763444" cy="46582"/>
        </a:xfrm>
        <a:custGeom>
          <a:avLst/>
          <a:gdLst/>
          <a:ahLst/>
          <a:cxnLst/>
          <a:rect l="0" t="0" r="0" b="0"/>
          <a:pathLst>
            <a:path>
              <a:moveTo>
                <a:pt x="0" y="23291"/>
              </a:moveTo>
              <a:lnTo>
                <a:pt x="763444" y="2329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Garamond" pitchFamily="18" charset="0"/>
          </a:endParaRPr>
        </a:p>
      </dsp:txBody>
      <dsp:txXfrm>
        <a:off x="2468403" y="1824703"/>
        <a:ext cx="38172" cy="38172"/>
      </dsp:txXfrm>
    </dsp:sp>
    <dsp:sp modelId="{9D7B0EB9-0D0F-4AAD-8704-091D7FB987F6}">
      <dsp:nvSpPr>
        <dsp:cNvPr id="0" name=""/>
        <dsp:cNvSpPr/>
      </dsp:nvSpPr>
      <dsp:spPr>
        <a:xfrm>
          <a:off x="2869211" y="1366637"/>
          <a:ext cx="1908610" cy="954305"/>
        </a:xfrm>
        <a:prstGeom prst="roundRect">
          <a:avLst>
            <a:gd name="adj" fmla="val 10000"/>
          </a:avLst>
        </a:prstGeom>
        <a:solidFill>
          <a:schemeClr val="tx2">
            <a:lumMod val="50000"/>
            <a:alpha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Catskill System (40%)</a:t>
          </a:r>
        </a:p>
        <a:p>
          <a:pPr lvl="0" algn="ctr" defTabSz="577850">
            <a:lnSpc>
              <a:spcPct val="90000"/>
            </a:lnSpc>
            <a:spcBef>
              <a:spcPct val="0"/>
            </a:spcBef>
            <a:spcAft>
              <a:spcPct val="35000"/>
            </a:spcAft>
          </a:pPr>
          <a:r>
            <a:rPr lang="en-US" sz="1300" kern="1200" dirty="0" smtClean="0">
              <a:latin typeface="Garamond" pitchFamily="18" charset="0"/>
            </a:rPr>
            <a:t>2 Reservoirs</a:t>
          </a:r>
          <a:endParaRPr lang="en-US" sz="1300" kern="1200" dirty="0">
            <a:latin typeface="Garamond" pitchFamily="18" charset="0"/>
          </a:endParaRPr>
        </a:p>
      </dsp:txBody>
      <dsp:txXfrm>
        <a:off x="2869211" y="1366637"/>
        <a:ext cx="1908610" cy="954305"/>
      </dsp:txXfrm>
    </dsp:sp>
    <dsp:sp modelId="{B7BAD549-4C31-459A-8BAD-9C1741EC37C8}">
      <dsp:nvSpPr>
        <dsp:cNvPr id="0" name=""/>
        <dsp:cNvSpPr/>
      </dsp:nvSpPr>
      <dsp:spPr>
        <a:xfrm rot="3310531">
          <a:off x="1819049" y="2369224"/>
          <a:ext cx="1336879" cy="46582"/>
        </a:xfrm>
        <a:custGeom>
          <a:avLst/>
          <a:gdLst/>
          <a:ahLst/>
          <a:cxnLst/>
          <a:rect l="0" t="0" r="0" b="0"/>
          <a:pathLst>
            <a:path>
              <a:moveTo>
                <a:pt x="0" y="23291"/>
              </a:moveTo>
              <a:lnTo>
                <a:pt x="1336879" y="23291"/>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Garamond" pitchFamily="18" charset="0"/>
          </a:endParaRPr>
        </a:p>
      </dsp:txBody>
      <dsp:txXfrm rot="3310531">
        <a:off x="2454067" y="2359093"/>
        <a:ext cx="66843" cy="66843"/>
      </dsp:txXfrm>
    </dsp:sp>
    <dsp:sp modelId="{1F3C3C9E-EE37-408E-A156-05711D643893}">
      <dsp:nvSpPr>
        <dsp:cNvPr id="0" name=""/>
        <dsp:cNvSpPr/>
      </dsp:nvSpPr>
      <dsp:spPr>
        <a:xfrm>
          <a:off x="2869211" y="2464088"/>
          <a:ext cx="1908610" cy="954305"/>
        </a:xfrm>
        <a:prstGeom prst="roundRect">
          <a:avLst>
            <a:gd name="adj" fmla="val 10000"/>
          </a:avLst>
        </a:prstGeom>
        <a:solidFill>
          <a:schemeClr val="tx2">
            <a:lumMod val="50000"/>
            <a:alpha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latin typeface="Garamond" pitchFamily="18" charset="0"/>
            </a:rPr>
            <a:t>Croton System (10%)</a:t>
          </a:r>
        </a:p>
        <a:p>
          <a:pPr lvl="0" algn="ctr" defTabSz="577850">
            <a:lnSpc>
              <a:spcPct val="90000"/>
            </a:lnSpc>
            <a:spcBef>
              <a:spcPct val="0"/>
            </a:spcBef>
            <a:spcAft>
              <a:spcPct val="35000"/>
            </a:spcAft>
          </a:pPr>
          <a:r>
            <a:rPr lang="en-US" sz="1300" kern="1200" dirty="0" smtClean="0">
              <a:latin typeface="Garamond" pitchFamily="18" charset="0"/>
            </a:rPr>
            <a:t>12 Reservoirs</a:t>
          </a:r>
          <a:endParaRPr lang="en-US" sz="1300" kern="1200" dirty="0">
            <a:latin typeface="Garamond" pitchFamily="18" charset="0"/>
          </a:endParaRPr>
        </a:p>
      </dsp:txBody>
      <dsp:txXfrm>
        <a:off x="2869211" y="2464088"/>
        <a:ext cx="1908610" cy="95430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1707BE3-8189-CC43-83DB-6E617D6E8403}" type="datetimeFigureOut">
              <a:rPr lang="en-US" smtClean="0"/>
              <a:pPr/>
              <a:t>6/5/2013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091FD4-A8FB-D04C-BED8-954B865F64E1}" type="slidenum">
              <a:rPr lang="en-US" smtClean="0"/>
              <a:pPr/>
              <a:t>‹#›</a:t>
            </a:fld>
            <a:endParaRPr lang="en-US"/>
          </a:p>
        </p:txBody>
      </p:sp>
    </p:spTree>
    <p:extLst>
      <p:ext uri="{BB962C8B-B14F-4D97-AF65-F5344CB8AC3E}">
        <p14:creationId xmlns:p14="http://schemas.microsoft.com/office/powerpoint/2010/main" xmlns="" val="2090174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16FB03-07FB-4C49-8D7E-F8070968CB0D}" type="datetimeFigureOut">
              <a:rPr lang="en-US" smtClean="0"/>
              <a:pPr/>
              <a:t>6/5/2013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E27F00-B703-544B-A03C-E0E317E4284F}" type="slidenum">
              <a:rPr lang="en-US" smtClean="0"/>
              <a:pPr/>
              <a:t>‹#›</a:t>
            </a:fld>
            <a:endParaRPr lang="en-US"/>
          </a:p>
        </p:txBody>
      </p:sp>
    </p:spTree>
    <p:extLst>
      <p:ext uri="{BB962C8B-B14F-4D97-AF65-F5344CB8AC3E}">
        <p14:creationId xmlns:p14="http://schemas.microsoft.com/office/powerpoint/2010/main" xmlns="" val="13553033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519C27-D3FC-4206-B43A-88E4867A7DA4}"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For BS emphasize that often regression measures emphasize performance of the mean and we are interested more in the extremes hence measures that show how well the conditional distribution performs are</a:t>
            </a:r>
            <a:r>
              <a:rPr lang="en-US" baseline="0" dirty="0" smtClean="0"/>
              <a:t> of interest</a:t>
            </a:r>
            <a:endParaRPr lang="en-US" dirty="0"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519C27-D3FC-4206-B43A-88E4867A7DA4}" type="slidenum">
              <a:rPr lang="en-US" smtClean="0"/>
              <a:pPr fontAlgn="base">
                <a:spcBef>
                  <a:spcPct val="0"/>
                </a:spcBef>
                <a:spcAft>
                  <a:spcPct val="0"/>
                </a:spcAft>
                <a:defRPr/>
              </a:pPr>
              <a:t>12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971677"/>
            <a:ext cx="9143999" cy="2914523"/>
          </a:xfrm>
          <a:prstGeom prst="rect">
            <a:avLst/>
          </a:prstGeom>
          <a:solidFill>
            <a:schemeClr val="tx2">
              <a:lumMod val="50000"/>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68300" y="1311275"/>
            <a:ext cx="5486400" cy="1470025"/>
          </a:xfrm>
        </p:spPr>
        <p:txBody>
          <a:bodyPr/>
          <a:lstStyle>
            <a:lvl1pPr algn="l">
              <a:defRPr b="0">
                <a:latin typeface="Garamond"/>
                <a:cs typeface="Garamond"/>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68300" y="3060700"/>
            <a:ext cx="5486400" cy="825500"/>
          </a:xfrm>
        </p:spPr>
        <p:txBody>
          <a:bodyPr/>
          <a:lstStyle>
            <a:lvl1pPr marL="0" indent="0" algn="l">
              <a:buNone/>
              <a:defRPr>
                <a:solidFill>
                  <a:schemeClr val="tx1"/>
                </a:solidFill>
                <a:latin typeface="Garamond"/>
                <a:cs typeface="Garamon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Rectangle 8"/>
          <p:cNvSpPr/>
          <p:nvPr userDrawn="1"/>
        </p:nvSpPr>
        <p:spPr>
          <a:xfrm>
            <a:off x="0" y="0"/>
            <a:ext cx="9144000" cy="1155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B1AC05C-1DA8-EE46-95C0-EC04484F031D}" type="datetimeFigureOut">
              <a:rPr lang="en-US" smtClean="0"/>
              <a:pPr/>
              <a:t>6/5/2013</a:t>
            </a:fld>
            <a:endParaRPr lang="en-US"/>
          </a:p>
        </p:txBody>
      </p:sp>
      <p:sp>
        <p:nvSpPr>
          <p:cNvPr id="5" name="Footer Placeholder 4"/>
          <p:cNvSpPr>
            <a:spLocks noGrp="1"/>
          </p:cNvSpPr>
          <p:nvPr>
            <p:ph type="ftr" sz="quarter" idx="11"/>
          </p:nvPr>
        </p:nvSpPr>
        <p:spPr>
          <a:xfrm>
            <a:off x="6019799" y="614455"/>
            <a:ext cx="311262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31FC85-7F57-2B4A-BECE-20AB20FCAA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B1AC05C-1DA8-EE46-95C0-EC04484F031D}" type="datetimeFigureOut">
              <a:rPr lang="en-US" smtClean="0"/>
              <a:pPr/>
              <a:t>6/5/2013</a:t>
            </a:fld>
            <a:endParaRPr lang="en-US"/>
          </a:p>
        </p:txBody>
      </p:sp>
      <p:sp>
        <p:nvSpPr>
          <p:cNvPr id="5" name="Footer Placeholder 4"/>
          <p:cNvSpPr>
            <a:spLocks noGrp="1"/>
          </p:cNvSpPr>
          <p:nvPr>
            <p:ph type="ftr" sz="quarter" idx="11"/>
          </p:nvPr>
        </p:nvSpPr>
        <p:spPr>
          <a:xfrm>
            <a:off x="6019799" y="614455"/>
            <a:ext cx="311262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31FC85-7F57-2B4A-BECE-20AB20FCAA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4762"/>
            <a:ext cx="5932025"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B1AC05C-1DA8-EE46-95C0-EC04484F031D}" type="datetimeFigureOut">
              <a:rPr lang="en-US" smtClean="0"/>
              <a:pPr/>
              <a:t>6/5/2013</a:t>
            </a:fld>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31FC85-7F57-2B4A-BECE-20AB20FCAA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B1AC05C-1DA8-EE46-95C0-EC04484F031D}" type="datetimeFigureOut">
              <a:rPr lang="en-US" smtClean="0"/>
              <a:pPr/>
              <a:t>6/5/2013</a:t>
            </a:fld>
            <a:endParaRPr lang="en-US"/>
          </a:p>
        </p:txBody>
      </p:sp>
      <p:sp>
        <p:nvSpPr>
          <p:cNvPr id="6" name="Footer Placeholder 5"/>
          <p:cNvSpPr>
            <a:spLocks noGrp="1"/>
          </p:cNvSpPr>
          <p:nvPr>
            <p:ph type="ftr" sz="quarter" idx="11"/>
          </p:nvPr>
        </p:nvSpPr>
        <p:spPr>
          <a:xfrm>
            <a:off x="6019799" y="614455"/>
            <a:ext cx="311262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031FC85-7F57-2B4A-BECE-20AB20FCAA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B1AC05C-1DA8-EE46-95C0-EC04484F031D}" type="datetimeFigureOut">
              <a:rPr lang="en-US" smtClean="0"/>
              <a:pPr/>
              <a:t>6/5/2013</a:t>
            </a:fld>
            <a:endParaRPr lang="en-US"/>
          </a:p>
        </p:txBody>
      </p:sp>
      <p:sp>
        <p:nvSpPr>
          <p:cNvPr id="8" name="Footer Placeholder 7"/>
          <p:cNvSpPr>
            <a:spLocks noGrp="1"/>
          </p:cNvSpPr>
          <p:nvPr>
            <p:ph type="ftr" sz="quarter" idx="11"/>
          </p:nvPr>
        </p:nvSpPr>
        <p:spPr>
          <a:xfrm>
            <a:off x="6019799" y="614455"/>
            <a:ext cx="3112625"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031FC85-7F57-2B4A-BECE-20AB20FCAA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B1AC05C-1DA8-EE46-95C0-EC04484F031D}" type="datetimeFigureOut">
              <a:rPr lang="en-US" smtClean="0"/>
              <a:pPr/>
              <a:t>6/5/2013</a:t>
            </a:fld>
            <a:endParaRPr lang="en-US"/>
          </a:p>
        </p:txBody>
      </p:sp>
      <p:sp>
        <p:nvSpPr>
          <p:cNvPr id="4" name="Footer Placeholder 3"/>
          <p:cNvSpPr>
            <a:spLocks noGrp="1"/>
          </p:cNvSpPr>
          <p:nvPr>
            <p:ph type="ftr" sz="quarter" idx="11"/>
          </p:nvPr>
        </p:nvSpPr>
        <p:spPr>
          <a:xfrm>
            <a:off x="6019799" y="614455"/>
            <a:ext cx="311262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031FC85-7F57-2B4A-BECE-20AB20FCAA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B1AC05C-1DA8-EE46-95C0-EC04484F031D}" type="datetimeFigureOut">
              <a:rPr lang="en-US" smtClean="0"/>
              <a:pPr/>
              <a:t>6/5/2013</a:t>
            </a:fld>
            <a:endParaRPr lang="en-US"/>
          </a:p>
        </p:txBody>
      </p:sp>
      <p:sp>
        <p:nvSpPr>
          <p:cNvPr id="3" name="Footer Placeholder 2"/>
          <p:cNvSpPr>
            <a:spLocks noGrp="1"/>
          </p:cNvSpPr>
          <p:nvPr>
            <p:ph type="ftr" sz="quarter" idx="11"/>
          </p:nvPr>
        </p:nvSpPr>
        <p:spPr>
          <a:xfrm>
            <a:off x="6019799" y="614455"/>
            <a:ext cx="3112625"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031FC85-7F57-2B4A-BECE-20AB20FCAA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B1AC05C-1DA8-EE46-95C0-EC04484F031D}" type="datetimeFigureOut">
              <a:rPr lang="en-US" smtClean="0"/>
              <a:pPr/>
              <a:t>6/5/2013</a:t>
            </a:fld>
            <a:endParaRPr lang="en-US"/>
          </a:p>
        </p:txBody>
      </p:sp>
      <p:sp>
        <p:nvSpPr>
          <p:cNvPr id="6" name="Footer Placeholder 5"/>
          <p:cNvSpPr>
            <a:spLocks noGrp="1"/>
          </p:cNvSpPr>
          <p:nvPr>
            <p:ph type="ftr" sz="quarter" idx="11"/>
          </p:nvPr>
        </p:nvSpPr>
        <p:spPr>
          <a:xfrm>
            <a:off x="6019799" y="614455"/>
            <a:ext cx="311262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031FC85-7F57-2B4A-BECE-20AB20FCAA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B1AC05C-1DA8-EE46-95C0-EC04484F031D}" type="datetimeFigureOut">
              <a:rPr lang="en-US" smtClean="0"/>
              <a:pPr/>
              <a:t>6/5/2013</a:t>
            </a:fld>
            <a:endParaRPr lang="en-US"/>
          </a:p>
        </p:txBody>
      </p:sp>
      <p:sp>
        <p:nvSpPr>
          <p:cNvPr id="6" name="Footer Placeholder 5"/>
          <p:cNvSpPr>
            <a:spLocks noGrp="1"/>
          </p:cNvSpPr>
          <p:nvPr>
            <p:ph type="ftr" sz="quarter" idx="11"/>
          </p:nvPr>
        </p:nvSpPr>
        <p:spPr>
          <a:xfrm>
            <a:off x="6019799" y="614455"/>
            <a:ext cx="311262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031FC85-7F57-2B4A-BECE-20AB20FCAA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1" y="0"/>
            <a:ext cx="9156700" cy="1138238"/>
          </a:xfrm>
          <a:prstGeom prst="rect">
            <a:avLst/>
          </a:prstGeom>
          <a:solidFill>
            <a:schemeClr val="tx2">
              <a:lumMod val="50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4762"/>
            <a:ext cx="539959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199" y="1362364"/>
            <a:ext cx="8675225" cy="532780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0" name="Group 9"/>
          <p:cNvGrpSpPr>
            <a:grpSpLocks noChangeAspect="1"/>
          </p:cNvGrpSpPr>
          <p:nvPr userDrawn="1"/>
        </p:nvGrpSpPr>
        <p:grpSpPr>
          <a:xfrm>
            <a:off x="6899500" y="88151"/>
            <a:ext cx="2431078" cy="548640"/>
            <a:chOff x="6505950" y="65001"/>
            <a:chExt cx="3124199" cy="705062"/>
          </a:xfrm>
        </p:grpSpPr>
        <p:sp>
          <p:nvSpPr>
            <p:cNvPr id="8" name="TextBox 7"/>
            <p:cNvSpPr txBox="1"/>
            <p:nvPr userDrawn="1"/>
          </p:nvSpPr>
          <p:spPr>
            <a:xfrm>
              <a:off x="6505950" y="523842"/>
              <a:ext cx="3124199" cy="246221"/>
            </a:xfrm>
            <a:prstGeom prst="rect">
              <a:avLst/>
            </a:prstGeom>
            <a:noFill/>
          </p:spPr>
          <p:txBody>
            <a:bodyPr wrap="square" rtlCol="0">
              <a:spAutoFit/>
            </a:bodyPr>
            <a:lstStyle/>
            <a:p>
              <a:pPr algn="ctr"/>
              <a:r>
                <a:rPr lang="en-US" sz="1000" dirty="0" smtClean="0">
                  <a:solidFill>
                    <a:schemeClr val="bg1">
                      <a:lumMod val="85000"/>
                    </a:schemeClr>
                  </a:solidFill>
                  <a:latin typeface="Times New Roman" pitchFamily="18" charset="0"/>
                  <a:cs typeface="Times New Roman" pitchFamily="18" charset="0"/>
                </a:rPr>
                <a:t>Hydroclimatic Data Science Initiative</a:t>
              </a:r>
              <a:endParaRPr lang="en-US" sz="1000" dirty="0">
                <a:solidFill>
                  <a:schemeClr val="bg1">
                    <a:lumMod val="85000"/>
                  </a:schemeClr>
                </a:solidFill>
                <a:latin typeface="Times New Roman" pitchFamily="18" charset="0"/>
                <a:cs typeface="Times New Roman" pitchFamily="18" charset="0"/>
              </a:endParaRPr>
            </a:p>
          </p:txBody>
        </p:sp>
        <p:pic>
          <p:nvPicPr>
            <p:cNvPr id="59394" name="Picture 2" descr="http://wordpress.ei.columbia.edu/cwc/files/2011/11/cwc-logo.png"/>
            <p:cNvPicPr>
              <a:picLocks noChangeAspect="1" noChangeArrowheads="1"/>
            </p:cNvPicPr>
            <p:nvPr userDrawn="1"/>
          </p:nvPicPr>
          <p:blipFill>
            <a:blip r:embed="rId13"/>
            <a:srcRect/>
            <a:stretch>
              <a:fillRect/>
            </a:stretch>
          </p:blipFill>
          <p:spPr bwMode="auto">
            <a:xfrm>
              <a:off x="6887925" y="65001"/>
              <a:ext cx="2187245" cy="182880"/>
            </a:xfrm>
            <a:prstGeom prst="rect">
              <a:avLst/>
            </a:prstGeom>
            <a:noFill/>
          </p:spPr>
        </p:pic>
        <p:pic>
          <p:nvPicPr>
            <p:cNvPr id="59396" name="Picture 4" descr="Earth Institute | Columbia University"/>
            <p:cNvPicPr>
              <a:picLocks noChangeAspect="1" noChangeArrowheads="1"/>
            </p:cNvPicPr>
            <p:nvPr userDrawn="1"/>
          </p:nvPicPr>
          <p:blipFill>
            <a:blip r:embed="rId14"/>
            <a:srcRect/>
            <a:stretch>
              <a:fillRect/>
            </a:stretch>
          </p:blipFill>
          <p:spPr bwMode="auto">
            <a:xfrm>
              <a:off x="7140525" y="380967"/>
              <a:ext cx="1816608" cy="91440"/>
            </a:xfrm>
            <a:prstGeom prst="rect">
              <a:avLst/>
            </a:prstGeom>
            <a:noFill/>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kern="1200">
          <a:solidFill>
            <a:schemeClr val="bg1"/>
          </a:solidFill>
          <a:latin typeface="Garamond"/>
          <a:ea typeface="+mj-ea"/>
          <a:cs typeface="Garamon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aramond"/>
          <a:ea typeface="+mn-ea"/>
          <a:cs typeface="Garamond"/>
        </a:defRPr>
      </a:lvl1pPr>
      <a:lvl2pPr marL="742950" indent="-285750" algn="l" defTabSz="457200" rtl="0" eaLnBrk="1" latinLnBrk="0" hangingPunct="1">
        <a:spcBef>
          <a:spcPct val="20000"/>
        </a:spcBef>
        <a:buFont typeface="Arial"/>
        <a:buChar char="–"/>
        <a:defRPr sz="2800" kern="1200">
          <a:solidFill>
            <a:schemeClr val="tx1"/>
          </a:solidFill>
          <a:latin typeface="Garamond"/>
          <a:ea typeface="+mn-ea"/>
          <a:cs typeface="Garamond"/>
        </a:defRPr>
      </a:lvl2pPr>
      <a:lvl3pPr marL="1143000" indent="-228600" algn="l" defTabSz="457200" rtl="0" eaLnBrk="1" latinLnBrk="0" hangingPunct="1">
        <a:spcBef>
          <a:spcPct val="20000"/>
        </a:spcBef>
        <a:buFont typeface="Arial"/>
        <a:buChar char="•"/>
        <a:defRPr sz="2400" kern="1200">
          <a:solidFill>
            <a:schemeClr val="tx1"/>
          </a:solidFill>
          <a:latin typeface="Garamond"/>
          <a:ea typeface="+mn-ea"/>
          <a:cs typeface="Garamond"/>
        </a:defRPr>
      </a:lvl3pPr>
      <a:lvl4pPr marL="1600200" indent="-228600" algn="l" defTabSz="457200" rtl="0" eaLnBrk="1" latinLnBrk="0" hangingPunct="1">
        <a:spcBef>
          <a:spcPct val="20000"/>
        </a:spcBef>
        <a:buFont typeface="Arial"/>
        <a:buChar char="–"/>
        <a:defRPr sz="2000" kern="1200">
          <a:solidFill>
            <a:schemeClr val="tx1"/>
          </a:solidFill>
          <a:latin typeface="Garamond"/>
          <a:ea typeface="+mn-ea"/>
          <a:cs typeface="Garamond"/>
        </a:defRPr>
      </a:lvl4pPr>
      <a:lvl5pPr marL="2057400" indent="-228600" algn="l" defTabSz="457200" rtl="0" eaLnBrk="1" latinLnBrk="0" hangingPunct="1">
        <a:spcBef>
          <a:spcPct val="20000"/>
        </a:spcBef>
        <a:buFont typeface="Arial"/>
        <a:buChar char="»"/>
        <a:defRPr sz="2000" kern="1200">
          <a:solidFill>
            <a:schemeClr val="tx1"/>
          </a:solidFill>
          <a:latin typeface="Garamond"/>
          <a:ea typeface="+mn-ea"/>
          <a:cs typeface="Garamon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01" y="1139253"/>
            <a:ext cx="5501744" cy="2713219"/>
          </a:xfrm>
        </p:spPr>
        <p:txBody>
          <a:bodyPr>
            <a:normAutofit fontScale="90000"/>
          </a:bodyPr>
          <a:lstStyle/>
          <a:p>
            <a:r>
              <a:rPr lang="en-US" dirty="0" smtClean="0"/>
              <a:t>Delaware Reservoirs’ Drought Risk Assessment A Paleo View</a:t>
            </a:r>
            <a:br>
              <a:rPr lang="en-US" dirty="0" smtClean="0"/>
            </a:br>
            <a:r>
              <a:rPr lang="en-US" dirty="0" smtClean="0"/>
              <a:t/>
            </a:r>
            <a:br>
              <a:rPr lang="en-US" dirty="0" smtClean="0"/>
            </a:br>
            <a:endParaRPr lang="en-US" sz="2800" dirty="0"/>
          </a:p>
        </p:txBody>
      </p:sp>
      <p:sp>
        <p:nvSpPr>
          <p:cNvPr id="3" name="Subtitle 2"/>
          <p:cNvSpPr>
            <a:spLocks noGrp="1"/>
          </p:cNvSpPr>
          <p:nvPr>
            <p:ph type="subTitle" idx="1"/>
          </p:nvPr>
        </p:nvSpPr>
        <p:spPr>
          <a:xfrm>
            <a:off x="1469917" y="5198969"/>
            <a:ext cx="6149118" cy="825500"/>
          </a:xfrm>
        </p:spPr>
        <p:txBody>
          <a:bodyPr>
            <a:normAutofit fontScale="55000" lnSpcReduction="20000"/>
          </a:bodyPr>
          <a:lstStyle/>
          <a:p>
            <a:pPr algn="ctr"/>
            <a:r>
              <a:rPr lang="en-US" dirty="0" smtClean="0"/>
              <a:t>NOAA-CREST – 8</a:t>
            </a:r>
            <a:r>
              <a:rPr lang="en-US" baseline="30000" dirty="0" smtClean="0"/>
              <a:t>th</a:t>
            </a:r>
            <a:r>
              <a:rPr lang="en-US" dirty="0" smtClean="0"/>
              <a:t> </a:t>
            </a:r>
            <a:r>
              <a:rPr lang="en-US" dirty="0" smtClean="0"/>
              <a:t>Annual </a:t>
            </a:r>
            <a:r>
              <a:rPr lang="en-US" dirty="0" smtClean="0"/>
              <a:t>Symposium </a:t>
            </a:r>
            <a:r>
              <a:rPr lang="en-US" dirty="0" smtClean="0"/>
              <a:t>– City College New York</a:t>
            </a:r>
            <a:endParaRPr lang="en-US" dirty="0" smtClean="0"/>
          </a:p>
          <a:p>
            <a:pPr algn="ctr"/>
            <a:r>
              <a:rPr lang="en-US" dirty="0" smtClean="0"/>
              <a:t>June 5</a:t>
            </a:r>
            <a:r>
              <a:rPr lang="en-US" baseline="30000" dirty="0" smtClean="0"/>
              <a:t>th</a:t>
            </a:r>
            <a:r>
              <a:rPr lang="en-US" dirty="0" smtClean="0"/>
              <a:t> </a:t>
            </a:r>
            <a:r>
              <a:rPr lang="en-US" dirty="0" smtClean="0"/>
              <a:t>and </a:t>
            </a:r>
            <a:r>
              <a:rPr lang="en-US" dirty="0" smtClean="0"/>
              <a:t>6</a:t>
            </a:r>
            <a:r>
              <a:rPr lang="en-US" baseline="30000" dirty="0" smtClean="0"/>
              <a:t>th</a:t>
            </a:r>
            <a:r>
              <a:rPr lang="en-US" dirty="0" smtClean="0"/>
              <a:t> </a:t>
            </a:r>
            <a:r>
              <a:rPr lang="en-US" dirty="0" smtClean="0"/>
              <a:t>, </a:t>
            </a:r>
            <a:r>
              <a:rPr lang="en-US" dirty="0" smtClean="0"/>
              <a:t>2013</a:t>
            </a:r>
            <a:endParaRPr lang="en-US" dirty="0"/>
          </a:p>
        </p:txBody>
      </p:sp>
      <p:sp>
        <p:nvSpPr>
          <p:cNvPr id="7" name="Subtitle 2"/>
          <p:cNvSpPr txBox="1">
            <a:spLocks/>
          </p:cNvSpPr>
          <p:nvPr/>
        </p:nvSpPr>
        <p:spPr>
          <a:xfrm>
            <a:off x="2053960" y="4037099"/>
            <a:ext cx="4908972" cy="1077230"/>
          </a:xfrm>
          <a:prstGeom prst="rect">
            <a:avLst/>
          </a:prstGeom>
        </p:spPr>
        <p:txBody>
          <a:bodyPr vert="horz" lIns="91440" tIns="45720" rIns="91440" bIns="45720" rtlCol="0">
            <a:normAutofit fontScale="47500" lnSpcReduction="20000"/>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sng" strike="noStrike" kern="1200" cap="none" spc="0" normalizeH="0" baseline="0" noProof="0" dirty="0" smtClean="0">
                <a:ln>
                  <a:noFill/>
                </a:ln>
                <a:solidFill>
                  <a:schemeClr val="tx1"/>
                </a:solidFill>
                <a:effectLst/>
                <a:uLnTx/>
                <a:uFillTx/>
                <a:latin typeface="Garamond"/>
                <a:ea typeface="+mn-ea"/>
                <a:cs typeface="Garamond"/>
              </a:rPr>
              <a:t>Project Team</a:t>
            </a: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3200" b="1" dirty="0" smtClean="0">
                <a:latin typeface="Garamond"/>
                <a:cs typeface="Garamond"/>
              </a:rPr>
              <a:t>Columbia Water Center</a:t>
            </a:r>
            <a:r>
              <a:rPr lang="en-US" sz="3200" dirty="0" smtClean="0">
                <a:latin typeface="Garamond"/>
                <a:cs typeface="Garamond"/>
              </a:rPr>
              <a:t> : Naresh Devineni, Upmanu Lall</a:t>
            </a:r>
          </a:p>
          <a:p>
            <a:pPr algn="ctr">
              <a:spcBef>
                <a:spcPct val="20000"/>
              </a:spcBef>
            </a:pPr>
            <a:r>
              <a:rPr lang="en-US" sz="3200" b="1" dirty="0" smtClean="0">
                <a:latin typeface="Garamond"/>
                <a:cs typeface="Garamond"/>
              </a:rPr>
              <a:t>Tree </a:t>
            </a:r>
            <a:r>
              <a:rPr lang="en-US" sz="3200" b="1" dirty="0" smtClean="0">
                <a:latin typeface="Garamond"/>
                <a:cs typeface="Garamond"/>
              </a:rPr>
              <a:t>Ring Laboratory </a:t>
            </a:r>
            <a:r>
              <a:rPr lang="en-US" sz="3200" dirty="0" smtClean="0">
                <a:latin typeface="Garamond"/>
                <a:cs typeface="Garamond"/>
              </a:rPr>
              <a:t>:</a:t>
            </a:r>
            <a:r>
              <a:rPr lang="en-US" sz="3200" b="1" dirty="0" smtClean="0">
                <a:latin typeface="Garamond"/>
                <a:cs typeface="Garamond"/>
              </a:rPr>
              <a:t> </a:t>
            </a:r>
            <a:r>
              <a:rPr lang="en-US" sz="3200" dirty="0" smtClean="0">
                <a:latin typeface="Garamond"/>
                <a:cs typeface="Garamond"/>
              </a:rPr>
              <a:t>Neil Pederson, Ed Cook</a:t>
            </a:r>
          </a:p>
          <a:p>
            <a:pPr lvl="0" algn="ctr">
              <a:spcBef>
                <a:spcPct val="20000"/>
              </a:spcBef>
            </a:pPr>
            <a:endParaRPr kumimoji="0" lang="en-US" sz="3200" i="0" u="none" strike="noStrike" kern="1200" cap="none" spc="0" normalizeH="0" baseline="0" noProof="0" dirty="0">
              <a:ln>
                <a:noFill/>
              </a:ln>
              <a:solidFill>
                <a:schemeClr val="tx1"/>
              </a:solidFill>
              <a:effectLst/>
              <a:uLnTx/>
              <a:uFillTx/>
              <a:latin typeface="Garamond"/>
              <a:ea typeface="+mn-ea"/>
              <a:cs typeface="Garamond"/>
            </a:endParaRPr>
          </a:p>
        </p:txBody>
      </p:sp>
      <p:pic>
        <p:nvPicPr>
          <p:cNvPr id="7174" name="Picture 6" descr="Pepacton Reservoir"/>
          <p:cNvPicPr>
            <a:picLocks noChangeAspect="1" noChangeArrowheads="1"/>
          </p:cNvPicPr>
          <p:nvPr/>
        </p:nvPicPr>
        <p:blipFill>
          <a:blip r:embed="rId2"/>
          <a:srcRect/>
          <a:stretch>
            <a:fillRect/>
          </a:stretch>
        </p:blipFill>
        <p:spPr bwMode="auto">
          <a:xfrm>
            <a:off x="5513319" y="1162403"/>
            <a:ext cx="3603496" cy="2706624"/>
          </a:xfrm>
          <a:prstGeom prst="rect">
            <a:avLst/>
          </a:prstGeom>
          <a:noFill/>
        </p:spPr>
      </p:pic>
      <p:pic>
        <p:nvPicPr>
          <p:cNvPr id="48130" name="Picture 2" descr="CREST Logo - Left Side"/>
          <p:cNvPicPr>
            <a:picLocks noChangeAspect="1" noChangeArrowheads="1"/>
          </p:cNvPicPr>
          <p:nvPr/>
        </p:nvPicPr>
        <p:blipFill>
          <a:blip r:embed="rId3"/>
          <a:srcRect r="26532"/>
          <a:stretch>
            <a:fillRect/>
          </a:stretch>
        </p:blipFill>
        <p:spPr bwMode="auto">
          <a:xfrm>
            <a:off x="2053960" y="5905500"/>
            <a:ext cx="5353310" cy="952500"/>
          </a:xfrm>
          <a:prstGeom prst="rect">
            <a:avLst/>
          </a:prstGeom>
          <a:solidFill>
            <a:srgbClr val="1B4C6E"/>
          </a:solid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Tree Ring ~ Streamflow </a:t>
            </a:r>
            <a:endParaRPr lang="en-US" sz="2800" dirty="0"/>
          </a:p>
        </p:txBody>
      </p:sp>
      <p:sp>
        <p:nvSpPr>
          <p:cNvPr id="5" name="Content Placeholder 2"/>
          <p:cNvSpPr txBox="1">
            <a:spLocks/>
          </p:cNvSpPr>
          <p:nvPr/>
        </p:nvSpPr>
        <p:spPr>
          <a:xfrm>
            <a:off x="152400" y="2990538"/>
            <a:ext cx="9031574" cy="3185409"/>
          </a:xfrm>
          <a:prstGeom prst="rect">
            <a:avLst/>
          </a:prstGeom>
        </p:spPr>
        <p:txBody>
          <a:bodyPr vert="horz" lIns="91440" tIns="45720" rIns="91440" bIns="45720" rtlCol="0">
            <a:normAutofit/>
          </a:bodyPr>
          <a:lstStyle/>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endParaRPr kumimoji="0" lang="en-US" sz="1600" b="1" i="0" u="none" strike="noStrike" kern="1200" cap="none" spc="0" normalizeH="0" baseline="0" noProof="0" dirty="0">
              <a:ln>
                <a:noFill/>
              </a:ln>
              <a:solidFill>
                <a:schemeClr val="tx1"/>
              </a:solidFill>
              <a:effectLst/>
              <a:uLnTx/>
              <a:uFillTx/>
              <a:latin typeface="Garamond"/>
              <a:ea typeface="+mn-ea"/>
              <a:cs typeface="Garamond"/>
            </a:endParaRPr>
          </a:p>
        </p:txBody>
      </p:sp>
      <p:pic>
        <p:nvPicPr>
          <p:cNvPr id="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493" y="1537469"/>
            <a:ext cx="2748557"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866" name="Picture 2"/>
          <p:cNvPicPr>
            <a:picLocks noChangeAspect="1" noChangeArrowheads="1"/>
          </p:cNvPicPr>
          <p:nvPr/>
        </p:nvPicPr>
        <p:blipFill>
          <a:blip r:embed="rId3"/>
          <a:srcRect t="9836" r="4395"/>
          <a:stretch>
            <a:fillRect/>
          </a:stretch>
        </p:blipFill>
        <p:spPr bwMode="auto">
          <a:xfrm>
            <a:off x="2856425" y="1535473"/>
            <a:ext cx="2720599" cy="2468880"/>
          </a:xfrm>
          <a:prstGeom prst="rect">
            <a:avLst/>
          </a:prstGeom>
          <a:noFill/>
          <a:ln w="9525">
            <a:solidFill>
              <a:schemeClr val="tx1"/>
            </a:solidFill>
            <a:miter lim="800000"/>
            <a:headEnd/>
            <a:tailEnd/>
          </a:ln>
        </p:spPr>
      </p:pic>
      <p:sp>
        <p:nvSpPr>
          <p:cNvPr id="29" name="Rectangle 8"/>
          <p:cNvSpPr>
            <a:spLocks noChangeArrowheads="1"/>
          </p:cNvSpPr>
          <p:nvPr/>
        </p:nvSpPr>
        <p:spPr bwMode="auto">
          <a:xfrm>
            <a:off x="3834561" y="4360065"/>
            <a:ext cx="510932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dirty="0" smtClean="0">
                <a:solidFill>
                  <a:schemeClr val="bg2">
                    <a:lumMod val="25000"/>
                  </a:schemeClr>
                </a:solidFill>
                <a:latin typeface="Garamond" pitchFamily="18" charset="0"/>
                <a:cs typeface="Times New Roman" pitchFamily="18" charset="0"/>
              </a:rPr>
              <a:t>For this study, we developed reconstructed seasonal and total annual flows for  reservoir inflows using the predictors.</a:t>
            </a:r>
            <a:endParaRPr kumimoji="0" lang="en-US" sz="2800" i="0" u="none" strike="noStrike" cap="none" normalizeH="0" baseline="0" dirty="0" smtClean="0">
              <a:ln>
                <a:noFill/>
              </a:ln>
              <a:solidFill>
                <a:schemeClr val="bg2">
                  <a:lumMod val="25000"/>
                </a:schemeClr>
              </a:solidFill>
              <a:effectLst/>
              <a:latin typeface="Garamond" pitchFamily="18" charset="0"/>
              <a:cs typeface="Arial" pitchFamily="34" charset="0"/>
            </a:endParaRPr>
          </a:p>
        </p:txBody>
      </p:sp>
      <p:pic>
        <p:nvPicPr>
          <p:cNvPr id="4" name="Picture 2"/>
          <p:cNvPicPr>
            <a:picLocks noChangeAspect="1" noChangeArrowheads="1"/>
          </p:cNvPicPr>
          <p:nvPr/>
        </p:nvPicPr>
        <p:blipFill>
          <a:blip r:embed="rId4"/>
          <a:srcRect/>
          <a:stretch>
            <a:fillRect/>
          </a:stretch>
        </p:blipFill>
        <p:spPr bwMode="auto">
          <a:xfrm>
            <a:off x="5694467" y="1537469"/>
            <a:ext cx="3320015" cy="24668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0" y="-228600"/>
            <a:ext cx="8531225" cy="990600"/>
          </a:xfrm>
        </p:spPr>
        <p:txBody>
          <a:bodyPr>
            <a:normAutofit/>
          </a:bodyPr>
          <a:lstStyle/>
          <a:p>
            <a:pPr eaLnBrk="1" hangingPunct="1"/>
            <a:r>
              <a:rPr lang="en-US" sz="2800" dirty="0" smtClean="0">
                <a:latin typeface="Garamond" pitchFamily="18" charset="0"/>
                <a:cs typeface="Times New Roman" pitchFamily="18" charset="0"/>
              </a:rPr>
              <a:t>Bayesian Hierarchical Models</a:t>
            </a:r>
            <a:endParaRPr lang="en-US" sz="2800" dirty="0" smtClean="0">
              <a:latin typeface="Garamond" pitchFamily="18" charset="0"/>
            </a:endParaRPr>
          </a:p>
        </p:txBody>
      </p:sp>
      <p:sp>
        <p:nvSpPr>
          <p:cNvPr id="56514" name="Rectangle 19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p:cNvSpPr txBox="1"/>
          <p:nvPr/>
        </p:nvSpPr>
        <p:spPr>
          <a:xfrm>
            <a:off x="2877402" y="1901985"/>
            <a:ext cx="5653823" cy="923330"/>
          </a:xfrm>
          <a:prstGeom prst="rect">
            <a:avLst/>
          </a:prstGeom>
          <a:noFill/>
          <a:ln>
            <a:solidFill>
              <a:schemeClr val="tx1"/>
            </a:solidFill>
          </a:ln>
        </p:spPr>
        <p:txBody>
          <a:bodyPr wrap="square" rtlCol="0">
            <a:spAutoFit/>
          </a:bodyPr>
          <a:lstStyle/>
          <a:p>
            <a:pPr algn="ctr"/>
            <a:r>
              <a:rPr lang="en-US" b="1" dirty="0" smtClean="0">
                <a:latin typeface="Times New Roman" pitchFamily="18" charset="0"/>
                <a:cs typeface="Times New Roman" pitchFamily="18" charset="0"/>
              </a:rPr>
              <a:t>Partial Pooling – Hierarchical Model</a:t>
            </a:r>
          </a:p>
          <a:p>
            <a:pPr algn="ctr"/>
            <a:r>
              <a:rPr lang="en-US" dirty="0" smtClean="0">
                <a:latin typeface="Times New Roman" pitchFamily="18" charset="0"/>
                <a:cs typeface="Times New Roman" pitchFamily="18" charset="0"/>
              </a:rPr>
              <a:t>Shrinkage on the coefficients to incorporate the predictive ability of each tree chronology  on multiple stations</a:t>
            </a:r>
            <a:endParaRPr lang="en-US" b="1" dirty="0">
              <a:latin typeface="Times New Roman" pitchFamily="18" charset="0"/>
              <a:cs typeface="Times New Roman" pitchFamily="18" charset="0"/>
            </a:endParaRPr>
          </a:p>
        </p:txBody>
      </p:sp>
      <p:graphicFrame>
        <p:nvGraphicFramePr>
          <p:cNvPr id="56515" name="Object 195"/>
          <p:cNvGraphicFramePr>
            <a:graphicFrameLocks noChangeAspect="1"/>
          </p:cNvGraphicFramePr>
          <p:nvPr>
            <p:extLst>
              <p:ext uri="{D42A27DB-BD31-4B8C-83A1-F6EECF244321}">
                <p14:modId xmlns:p14="http://schemas.microsoft.com/office/powerpoint/2010/main" xmlns="" val="341987746"/>
              </p:ext>
            </p:extLst>
          </p:nvPr>
        </p:nvGraphicFramePr>
        <p:xfrm>
          <a:off x="173038" y="2357438"/>
          <a:ext cx="2038350" cy="3597275"/>
        </p:xfrm>
        <a:graphic>
          <a:graphicData uri="http://schemas.openxmlformats.org/presentationml/2006/ole">
            <p:oleObj spid="_x0000_s75778" name="Equation" r:id="rId4" imgW="1269720" imgH="2260440" progId="Equation.3">
              <p:embed/>
            </p:oleObj>
          </a:graphicData>
        </a:graphic>
      </p:graphicFrame>
      <p:graphicFrame>
        <p:nvGraphicFramePr>
          <p:cNvPr id="56517" name="Object 197"/>
          <p:cNvGraphicFramePr>
            <a:graphicFrameLocks noChangeAspect="1"/>
          </p:cNvGraphicFramePr>
          <p:nvPr>
            <p:extLst>
              <p:ext uri="{D42A27DB-BD31-4B8C-83A1-F6EECF244321}">
                <p14:modId xmlns:p14="http://schemas.microsoft.com/office/powerpoint/2010/main" xmlns="" val="3237242859"/>
              </p:ext>
            </p:extLst>
          </p:nvPr>
        </p:nvGraphicFramePr>
        <p:xfrm>
          <a:off x="2702256" y="1160000"/>
          <a:ext cx="2590800" cy="556980"/>
        </p:xfrm>
        <a:graphic>
          <a:graphicData uri="http://schemas.openxmlformats.org/presentationml/2006/ole">
            <p:oleObj spid="_x0000_s75779" name="Equation" r:id="rId5" imgW="1955800" imgH="419100" progId="Equation.3">
              <p:embed/>
            </p:oleObj>
          </a:graphicData>
        </a:graphic>
      </p:graphicFrame>
      <p:sp>
        <p:nvSpPr>
          <p:cNvPr id="2" name="TextBox 1"/>
          <p:cNvSpPr txBox="1"/>
          <p:nvPr/>
        </p:nvSpPr>
        <p:spPr>
          <a:xfrm>
            <a:off x="2390630" y="3243618"/>
            <a:ext cx="6958084" cy="3170099"/>
          </a:xfrm>
          <a:prstGeom prst="rect">
            <a:avLst/>
          </a:prstGeom>
          <a:noFill/>
        </p:spPr>
        <p:txBody>
          <a:bodyPr wrap="square" rtlCol="0">
            <a:spAutoFit/>
          </a:bodyPr>
          <a:lstStyle/>
          <a:p>
            <a:r>
              <a:rPr lang="en-US" sz="2000" b="1" dirty="0" smtClean="0">
                <a:latin typeface="Garamond" pitchFamily="18" charset="0"/>
              </a:rPr>
              <a:t>Key ideas:</a:t>
            </a:r>
          </a:p>
          <a:p>
            <a:pPr marL="342900" indent="-342900">
              <a:buAutoNum type="arabicPeriod"/>
            </a:pPr>
            <a:r>
              <a:rPr lang="en-US" sz="2000" dirty="0" err="1" smtClean="0">
                <a:latin typeface="Garamond" pitchFamily="18" charset="0"/>
              </a:rPr>
              <a:t>Streamflow</a:t>
            </a:r>
            <a:r>
              <a:rPr lang="en-US" sz="2000" dirty="0" smtClean="0">
                <a:latin typeface="Garamond" pitchFamily="18" charset="0"/>
              </a:rPr>
              <a:t> at each site comes from a </a:t>
            </a:r>
            <a:r>
              <a:rPr lang="en-US" sz="2000" dirty="0" err="1" smtClean="0">
                <a:latin typeface="Garamond" pitchFamily="18" charset="0"/>
              </a:rPr>
              <a:t>pdf</a:t>
            </a:r>
            <a:endParaRPr lang="en-US" sz="2000" dirty="0" smtClean="0">
              <a:latin typeface="Garamond" pitchFamily="18" charset="0"/>
            </a:endParaRPr>
          </a:p>
          <a:p>
            <a:pPr marL="342900" indent="-342900">
              <a:buAutoNum type="arabicPeriod"/>
            </a:pPr>
            <a:endParaRPr lang="en-US" sz="2000" dirty="0" smtClean="0">
              <a:latin typeface="Garamond" pitchFamily="18" charset="0"/>
            </a:endParaRPr>
          </a:p>
          <a:p>
            <a:pPr marL="342900" indent="-342900">
              <a:buAutoNum type="arabicPeriod"/>
            </a:pPr>
            <a:r>
              <a:rPr lang="en-US" sz="2000" dirty="0" smtClean="0">
                <a:latin typeface="Garamond" pitchFamily="18" charset="0"/>
              </a:rPr>
              <a:t>Parameters of each </a:t>
            </a:r>
            <a:r>
              <a:rPr lang="en-US" sz="2000" dirty="0" err="1" smtClean="0">
                <a:latin typeface="Garamond" pitchFamily="18" charset="0"/>
              </a:rPr>
              <a:t>pdf</a:t>
            </a:r>
            <a:r>
              <a:rPr lang="en-US" sz="2000" dirty="0" smtClean="0">
                <a:latin typeface="Garamond" pitchFamily="18" charset="0"/>
              </a:rPr>
              <a:t> informed by each tree</a:t>
            </a:r>
          </a:p>
          <a:p>
            <a:pPr marL="342900" indent="-342900">
              <a:buAutoNum type="arabicPeriod"/>
            </a:pPr>
            <a:endParaRPr lang="en-US" sz="2000" dirty="0" smtClean="0">
              <a:latin typeface="Garamond" pitchFamily="18" charset="0"/>
            </a:endParaRPr>
          </a:p>
          <a:p>
            <a:pPr marL="342900" indent="-342900">
              <a:buAutoNum type="arabicPeriod"/>
            </a:pPr>
            <a:r>
              <a:rPr lang="en-US" sz="2000" dirty="0" smtClean="0">
                <a:latin typeface="Garamond" pitchFamily="18" charset="0"/>
              </a:rPr>
              <a:t>Common multivariate distribution of parameters across trees</a:t>
            </a:r>
          </a:p>
          <a:p>
            <a:pPr marL="342900" indent="-342900">
              <a:buAutoNum type="arabicPeriod"/>
            </a:pPr>
            <a:endParaRPr lang="en-US" sz="2000" dirty="0" smtClean="0">
              <a:latin typeface="Garamond" pitchFamily="18" charset="0"/>
            </a:endParaRPr>
          </a:p>
          <a:p>
            <a:pPr marL="342900" indent="-342900">
              <a:buAutoNum type="arabicPeriod"/>
            </a:pPr>
            <a:r>
              <a:rPr lang="en-US" sz="2000" dirty="0" err="1" smtClean="0">
                <a:latin typeface="Garamond" pitchFamily="18" charset="0"/>
              </a:rPr>
              <a:t>Noniformative</a:t>
            </a:r>
            <a:r>
              <a:rPr lang="en-US" sz="2000" dirty="0" smtClean="0">
                <a:latin typeface="Garamond" pitchFamily="18" charset="0"/>
              </a:rPr>
              <a:t> prior for parameters of multivariate distribution</a:t>
            </a:r>
          </a:p>
          <a:p>
            <a:pPr marL="342900" indent="-342900">
              <a:buAutoNum type="arabicPeriod"/>
            </a:pPr>
            <a:endParaRPr lang="en-US" sz="2000" dirty="0" smtClean="0">
              <a:latin typeface="Garamond" pitchFamily="18" charset="0"/>
            </a:endParaRPr>
          </a:p>
          <a:p>
            <a:pPr marL="342900" indent="-342900">
              <a:buAutoNum type="arabicPeriod"/>
            </a:pPr>
            <a:r>
              <a:rPr lang="en-US" sz="2000" dirty="0" smtClean="0">
                <a:latin typeface="Garamond" pitchFamily="18" charset="0"/>
              </a:rPr>
              <a:t>MCMC for parameter estimation</a:t>
            </a:r>
            <a:endParaRPr lang="en-US" sz="2000" dirty="0">
              <a:latin typeface="Garamond" pitchFamily="18" charset="0"/>
            </a:endParaRPr>
          </a:p>
        </p:txBody>
      </p:sp>
    </p:spTree>
    <p:extLst>
      <p:ext uri="{BB962C8B-B14F-4D97-AF65-F5344CB8AC3E}">
        <p14:creationId xmlns:p14="http://schemas.microsoft.com/office/powerpoint/2010/main" xmlns="" val="19720054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89941" y="-38100"/>
            <a:ext cx="8839200" cy="990600"/>
          </a:xfrm>
        </p:spPr>
        <p:txBody>
          <a:bodyPr>
            <a:normAutofit/>
          </a:bodyPr>
          <a:lstStyle/>
          <a:p>
            <a:pPr eaLnBrk="1" hangingPunct="1"/>
            <a:r>
              <a:rPr lang="en-US" sz="2800" dirty="0" smtClean="0">
                <a:latin typeface="Garamond" pitchFamily="18" charset="0"/>
                <a:cs typeface="Times New Roman" pitchFamily="18" charset="0"/>
              </a:rPr>
              <a:t>Delaware River Reconstruction and Performance </a:t>
            </a:r>
            <a:r>
              <a:rPr lang="en-US" sz="2800" dirty="0" smtClean="0">
                <a:latin typeface="Garamond" pitchFamily="18" charset="0"/>
              </a:rPr>
              <a:t>	</a:t>
            </a:r>
          </a:p>
        </p:txBody>
      </p:sp>
      <p:sp>
        <p:nvSpPr>
          <p:cNvPr id="52272" name="Rectangle 4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Rectangle 1"/>
          <p:cNvSpPr/>
          <p:nvPr/>
        </p:nvSpPr>
        <p:spPr>
          <a:xfrm>
            <a:off x="1012290" y="1110229"/>
            <a:ext cx="7572152" cy="830997"/>
          </a:xfrm>
          <a:prstGeom prst="rect">
            <a:avLst/>
          </a:prstGeom>
        </p:spPr>
        <p:txBody>
          <a:bodyPr wrap="square">
            <a:spAutoFit/>
          </a:bodyPr>
          <a:lstStyle/>
          <a:p>
            <a:pPr algn="ctr"/>
            <a:r>
              <a:rPr lang="en-US" sz="2400" b="1" dirty="0">
                <a:latin typeface="Garamond" pitchFamily="18" charset="0"/>
                <a:cs typeface="Times New Roman" pitchFamily="18" charset="0"/>
              </a:rPr>
              <a:t>Cross Validated Performance Metrics </a:t>
            </a:r>
          </a:p>
          <a:p>
            <a:pPr algn="ctr"/>
            <a:r>
              <a:rPr lang="en-US" sz="2400" dirty="0" smtClean="0">
                <a:latin typeface="Garamond" pitchFamily="18" charset="0"/>
                <a:cs typeface="Times New Roman" pitchFamily="18" charset="0"/>
              </a:rPr>
              <a:t>Reduction </a:t>
            </a:r>
            <a:r>
              <a:rPr lang="en-US" sz="2400" dirty="0">
                <a:latin typeface="Garamond" pitchFamily="18" charset="0"/>
                <a:cs typeface="Times New Roman" pitchFamily="18" charset="0"/>
              </a:rPr>
              <a:t>of Error (RE</a:t>
            </a:r>
            <a:r>
              <a:rPr lang="en-US" sz="2400" dirty="0" smtClean="0">
                <a:latin typeface="Garamond" pitchFamily="18" charset="0"/>
                <a:cs typeface="Times New Roman" pitchFamily="18" charset="0"/>
              </a:rPr>
              <a:t>) and Coefficient of Efficiency </a:t>
            </a:r>
            <a:endParaRPr lang="en-US" sz="2400" dirty="0">
              <a:latin typeface="Garamond" pitchFamily="18" charset="0"/>
              <a:cs typeface="Times New Roman" pitchFamily="18" charset="0"/>
            </a:endParaRPr>
          </a:p>
        </p:txBody>
      </p:sp>
      <p:pic>
        <p:nvPicPr>
          <p:cNvPr id="8" name="Picture 7"/>
          <p:cNvPicPr>
            <a:picLocks noChangeAspect="1"/>
          </p:cNvPicPr>
          <p:nvPr/>
        </p:nvPicPr>
        <p:blipFill rotWithShape="1">
          <a:blip r:embed="rId3" cstate="print"/>
          <a:srcRect t="59639" b="20180"/>
          <a:stretch/>
        </p:blipFill>
        <p:spPr bwMode="auto">
          <a:xfrm>
            <a:off x="635362" y="2197289"/>
            <a:ext cx="8113897" cy="439628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Reconstructed Flows </a:t>
            </a:r>
            <a:endParaRPr lang="en-US" sz="2800" dirty="0"/>
          </a:p>
        </p:txBody>
      </p:sp>
      <p:sp>
        <p:nvSpPr>
          <p:cNvPr id="5" name="Content Placeholder 2"/>
          <p:cNvSpPr txBox="1">
            <a:spLocks/>
          </p:cNvSpPr>
          <p:nvPr/>
        </p:nvSpPr>
        <p:spPr>
          <a:xfrm>
            <a:off x="152400" y="2990538"/>
            <a:ext cx="9031574" cy="3185409"/>
          </a:xfrm>
          <a:prstGeom prst="rect">
            <a:avLst/>
          </a:prstGeom>
        </p:spPr>
        <p:txBody>
          <a:bodyPr vert="horz" lIns="91440" tIns="45720" rIns="91440" bIns="45720" rtlCol="0">
            <a:normAutofit/>
          </a:bodyPr>
          <a:lstStyle/>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endParaRPr kumimoji="0" lang="en-US" sz="1600" b="1" i="0" u="none" strike="noStrike" kern="1200" cap="none" spc="0" normalizeH="0" baseline="0" noProof="0" dirty="0">
              <a:ln>
                <a:noFill/>
              </a:ln>
              <a:solidFill>
                <a:schemeClr val="tx1"/>
              </a:solidFill>
              <a:effectLst/>
              <a:uLnTx/>
              <a:uFillTx/>
              <a:latin typeface="Garamond"/>
              <a:ea typeface="+mn-ea"/>
              <a:cs typeface="Garamond"/>
            </a:endParaRPr>
          </a:p>
        </p:txBody>
      </p:sp>
      <p:sp>
        <p:nvSpPr>
          <p:cNvPr id="8" name="TextBox 7"/>
          <p:cNvSpPr txBox="1"/>
          <p:nvPr/>
        </p:nvSpPr>
        <p:spPr>
          <a:xfrm>
            <a:off x="292309" y="3701058"/>
            <a:ext cx="8626840" cy="2862322"/>
          </a:xfrm>
          <a:prstGeom prst="rect">
            <a:avLst/>
          </a:prstGeom>
          <a:noFill/>
        </p:spPr>
        <p:txBody>
          <a:bodyPr wrap="square" rtlCol="0">
            <a:spAutoFit/>
          </a:bodyPr>
          <a:lstStyle/>
          <a:p>
            <a:pPr marL="342900" indent="-342900">
              <a:buFont typeface="+mj-lt"/>
              <a:buAutoNum type="arabicPeriod"/>
            </a:pPr>
            <a:r>
              <a:rPr lang="en-US" sz="2000" dirty="0" smtClean="0">
                <a:solidFill>
                  <a:schemeClr val="bg2">
                    <a:lumMod val="25000"/>
                  </a:schemeClr>
                </a:solidFill>
                <a:latin typeface="Garamond" pitchFamily="18" charset="0"/>
              </a:rPr>
              <a:t>Posterior distribution of reconstructed streamflows are verified based on skill metrics such as Reduction of Error </a:t>
            </a:r>
            <a:r>
              <a:rPr lang="en-US" sz="2000" b="1" dirty="0" smtClean="0">
                <a:solidFill>
                  <a:schemeClr val="bg2">
                    <a:lumMod val="25000"/>
                  </a:schemeClr>
                </a:solidFill>
                <a:latin typeface="Garamond" pitchFamily="18" charset="0"/>
              </a:rPr>
              <a:t>(RE)</a:t>
            </a:r>
            <a:r>
              <a:rPr lang="en-US" sz="2000" dirty="0" smtClean="0">
                <a:solidFill>
                  <a:schemeClr val="bg2">
                    <a:lumMod val="25000"/>
                  </a:schemeClr>
                </a:solidFill>
                <a:latin typeface="Garamond" pitchFamily="18" charset="0"/>
              </a:rPr>
              <a:t>, Coefficient of Efficiency </a:t>
            </a:r>
            <a:r>
              <a:rPr lang="en-US" sz="2000" b="1" dirty="0" smtClean="0">
                <a:solidFill>
                  <a:schemeClr val="bg2">
                    <a:lumMod val="25000"/>
                  </a:schemeClr>
                </a:solidFill>
                <a:latin typeface="Garamond" pitchFamily="18" charset="0"/>
              </a:rPr>
              <a:t>(CE)</a:t>
            </a:r>
            <a:r>
              <a:rPr lang="en-US" sz="2000" dirty="0" smtClean="0">
                <a:solidFill>
                  <a:schemeClr val="bg2">
                    <a:lumMod val="25000"/>
                  </a:schemeClr>
                </a:solidFill>
                <a:latin typeface="Garamond" pitchFamily="18" charset="0"/>
              </a:rPr>
              <a:t> and coverage rates. </a:t>
            </a:r>
          </a:p>
          <a:p>
            <a:pPr marL="342900" indent="-342900">
              <a:buFont typeface="+mj-lt"/>
              <a:buAutoNum type="arabicPeriod"/>
            </a:pPr>
            <a:endParaRPr lang="en-US" sz="2000" b="1" dirty="0" smtClean="0">
              <a:solidFill>
                <a:schemeClr val="bg2">
                  <a:lumMod val="25000"/>
                </a:schemeClr>
              </a:solidFill>
              <a:latin typeface="Garamond" pitchFamily="18" charset="0"/>
            </a:endParaRPr>
          </a:p>
          <a:p>
            <a:pPr marL="342900" indent="-342900">
              <a:buFont typeface="+mj-lt"/>
              <a:buAutoNum type="arabicPeriod"/>
            </a:pPr>
            <a:r>
              <a:rPr lang="en-US" sz="2000" dirty="0" smtClean="0">
                <a:solidFill>
                  <a:schemeClr val="bg2">
                    <a:lumMod val="25000"/>
                  </a:schemeClr>
                </a:solidFill>
                <a:latin typeface="Garamond" pitchFamily="18" charset="0"/>
              </a:rPr>
              <a:t>Total annual flows are disaggregated into daily flows based on “</a:t>
            </a:r>
            <a:r>
              <a:rPr lang="en-US" sz="2000" i="1" dirty="0" smtClean="0">
                <a:solidFill>
                  <a:schemeClr val="bg2">
                    <a:lumMod val="25000"/>
                  </a:schemeClr>
                </a:solidFill>
                <a:latin typeface="Garamond" pitchFamily="18" charset="0"/>
              </a:rPr>
              <a:t>k-</a:t>
            </a:r>
            <a:r>
              <a:rPr lang="en-US" sz="2000" i="1" dirty="0" err="1" smtClean="0">
                <a:solidFill>
                  <a:schemeClr val="bg2">
                    <a:lumMod val="25000"/>
                  </a:schemeClr>
                </a:solidFill>
                <a:latin typeface="Garamond" pitchFamily="18" charset="0"/>
              </a:rPr>
              <a:t>nn</a:t>
            </a:r>
            <a:r>
              <a:rPr lang="en-US" sz="2000" i="1" dirty="0" smtClean="0">
                <a:solidFill>
                  <a:schemeClr val="bg2">
                    <a:lumMod val="25000"/>
                  </a:schemeClr>
                </a:solidFill>
                <a:latin typeface="Garamond" pitchFamily="18" charset="0"/>
              </a:rPr>
              <a:t>” analog years</a:t>
            </a:r>
            <a:r>
              <a:rPr lang="en-US" sz="2000" dirty="0" smtClean="0">
                <a:solidFill>
                  <a:schemeClr val="bg2">
                    <a:lumMod val="25000"/>
                  </a:schemeClr>
                </a:solidFill>
                <a:latin typeface="Garamond" pitchFamily="18" charset="0"/>
              </a:rPr>
              <a:t>.</a:t>
            </a:r>
          </a:p>
          <a:p>
            <a:pPr marL="342900" indent="-342900">
              <a:buFont typeface="+mj-lt"/>
              <a:buAutoNum type="arabicPeriod"/>
            </a:pPr>
            <a:endParaRPr lang="en-US" sz="2000" dirty="0" smtClean="0">
              <a:solidFill>
                <a:schemeClr val="bg2">
                  <a:lumMod val="25000"/>
                </a:schemeClr>
              </a:solidFill>
              <a:latin typeface="Garamond" pitchFamily="18" charset="0"/>
            </a:endParaRPr>
          </a:p>
          <a:p>
            <a:pPr marL="342900" indent="-342900">
              <a:buFont typeface="+mj-lt"/>
              <a:buAutoNum type="arabicPeriod"/>
            </a:pPr>
            <a:r>
              <a:rPr lang="en-US" sz="2000" dirty="0" smtClean="0">
                <a:solidFill>
                  <a:schemeClr val="bg2">
                    <a:lumMod val="25000"/>
                  </a:schemeClr>
                </a:solidFill>
                <a:latin typeface="Garamond" pitchFamily="18" charset="0"/>
              </a:rPr>
              <a:t>Hence, we have 1000 simulations of 246 years of daily flows for the reservoir simulations and drought assessment.</a:t>
            </a:r>
          </a:p>
          <a:p>
            <a:endParaRPr lang="en-US" sz="2000" b="1" dirty="0">
              <a:solidFill>
                <a:schemeClr val="bg2">
                  <a:lumMod val="25000"/>
                </a:schemeClr>
              </a:solidFill>
              <a:latin typeface="Garamond" pitchFamily="18" charset="0"/>
            </a:endParaRPr>
          </a:p>
        </p:txBody>
      </p:sp>
      <p:pic>
        <p:nvPicPr>
          <p:cNvPr id="60419" name="Picture 3"/>
          <p:cNvPicPr>
            <a:picLocks noChangeAspect="1" noChangeArrowheads="1"/>
          </p:cNvPicPr>
          <p:nvPr/>
        </p:nvPicPr>
        <p:blipFill>
          <a:blip r:embed="rId2"/>
          <a:srcRect t="14325" r="5200"/>
          <a:stretch>
            <a:fillRect/>
          </a:stretch>
        </p:blipFill>
        <p:spPr bwMode="auto">
          <a:xfrm>
            <a:off x="34724" y="1314301"/>
            <a:ext cx="9075210" cy="204825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Reservoir Simulation </a:t>
            </a:r>
            <a:endParaRPr lang="en-US" sz="2800" dirty="0"/>
          </a:p>
        </p:txBody>
      </p:sp>
      <p:grpSp>
        <p:nvGrpSpPr>
          <p:cNvPr id="3" name="Group 25"/>
          <p:cNvGrpSpPr/>
          <p:nvPr/>
        </p:nvGrpSpPr>
        <p:grpSpPr>
          <a:xfrm>
            <a:off x="442218" y="1896256"/>
            <a:ext cx="8451723" cy="3182628"/>
            <a:chOff x="22498" y="1896256"/>
            <a:chExt cx="8451723" cy="3182628"/>
          </a:xfrm>
        </p:grpSpPr>
        <p:pic>
          <p:nvPicPr>
            <p:cNvPr id="12" name="Picture 11"/>
            <p:cNvPicPr/>
            <p:nvPr/>
          </p:nvPicPr>
          <p:blipFill>
            <a:blip r:embed="rId3"/>
            <a:srcRect t="45802" r="58350" b="27481"/>
            <a:stretch>
              <a:fillRect/>
            </a:stretch>
          </p:blipFill>
          <p:spPr bwMode="auto">
            <a:xfrm>
              <a:off x="896974" y="2090113"/>
              <a:ext cx="4229674" cy="2287014"/>
            </a:xfrm>
            <a:prstGeom prst="rect">
              <a:avLst/>
            </a:prstGeom>
            <a:noFill/>
            <a:ln w="9525">
              <a:noFill/>
              <a:miter lim="800000"/>
              <a:headEnd/>
              <a:tailEnd/>
            </a:ln>
          </p:spPr>
        </p:pic>
        <p:sp>
          <p:nvSpPr>
            <p:cNvPr id="21" name="Right Arrow 20"/>
            <p:cNvSpPr/>
            <p:nvPr/>
          </p:nvSpPr>
          <p:spPr>
            <a:xfrm>
              <a:off x="22498" y="2203555"/>
              <a:ext cx="1424065" cy="7270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aramond" pitchFamily="18" charset="0"/>
                </a:rPr>
                <a:t>Inflow (Q</a:t>
              </a:r>
              <a:r>
                <a:rPr lang="en-US" baseline="-25000" dirty="0" smtClean="0">
                  <a:latin typeface="Garamond" pitchFamily="18" charset="0"/>
                </a:rPr>
                <a:t>t</a:t>
              </a:r>
              <a:r>
                <a:rPr lang="en-US" dirty="0" smtClean="0">
                  <a:latin typeface="Garamond" pitchFamily="18" charset="0"/>
                </a:rPr>
                <a:t>)</a:t>
              </a:r>
              <a:endParaRPr lang="en-US" dirty="0">
                <a:latin typeface="Garamond" pitchFamily="18" charset="0"/>
              </a:endParaRPr>
            </a:p>
          </p:txBody>
        </p:sp>
        <p:sp>
          <p:nvSpPr>
            <p:cNvPr id="22" name="Up Arrow 21"/>
            <p:cNvSpPr/>
            <p:nvPr/>
          </p:nvSpPr>
          <p:spPr>
            <a:xfrm>
              <a:off x="2458398" y="1896256"/>
              <a:ext cx="771995" cy="689547"/>
            </a:xfrm>
            <a:prstGeom prst="upArrow">
              <a:avLst/>
            </a:prstGeom>
            <a:solidFill>
              <a:srgbClr val="FF0000">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aramond" pitchFamily="18" charset="0"/>
                </a:rPr>
                <a:t>E</a:t>
              </a:r>
              <a:r>
                <a:rPr lang="en-US" baseline="-25000" dirty="0" smtClean="0">
                  <a:latin typeface="Garamond" pitchFamily="18" charset="0"/>
                </a:rPr>
                <a:t>t</a:t>
              </a:r>
              <a:endParaRPr lang="en-US" baseline="-25000" dirty="0">
                <a:latin typeface="Garamond" pitchFamily="18" charset="0"/>
              </a:endParaRPr>
            </a:p>
          </p:txBody>
        </p:sp>
        <p:sp>
          <p:nvSpPr>
            <p:cNvPr id="23" name="Right Arrow 22"/>
            <p:cNvSpPr/>
            <p:nvPr/>
          </p:nvSpPr>
          <p:spPr>
            <a:xfrm rot="-1620000">
              <a:off x="4876432" y="2705726"/>
              <a:ext cx="1404459" cy="64008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aramond" pitchFamily="18" charset="0"/>
                </a:rPr>
                <a:t>NYC (</a:t>
              </a:r>
              <a:r>
                <a:rPr lang="en-US" dirty="0" err="1" smtClean="0">
                  <a:latin typeface="Garamond" pitchFamily="18" charset="0"/>
                </a:rPr>
                <a:t>Div</a:t>
              </a:r>
              <a:r>
                <a:rPr lang="en-US" baseline="-25000" dirty="0" err="1" smtClean="0">
                  <a:latin typeface="Garamond" pitchFamily="18" charset="0"/>
                </a:rPr>
                <a:t>t</a:t>
              </a:r>
              <a:r>
                <a:rPr lang="en-US" dirty="0" smtClean="0">
                  <a:latin typeface="Garamond" pitchFamily="18" charset="0"/>
                </a:rPr>
                <a:t>)</a:t>
              </a:r>
              <a:endParaRPr lang="en-US" dirty="0">
                <a:latin typeface="Garamond" pitchFamily="18" charset="0"/>
              </a:endParaRPr>
            </a:p>
          </p:txBody>
        </p:sp>
        <p:sp>
          <p:nvSpPr>
            <p:cNvPr id="24" name="Right Arrow 23"/>
            <p:cNvSpPr/>
            <p:nvPr/>
          </p:nvSpPr>
          <p:spPr>
            <a:xfrm rot="360000">
              <a:off x="4983639" y="3543683"/>
              <a:ext cx="3490582" cy="1535201"/>
            </a:xfrm>
            <a:prstGeom prst="rightArrow">
              <a:avLst/>
            </a:prstGeom>
            <a:ln>
              <a:solidFill>
                <a:schemeClr val="accent1">
                  <a:shade val="95000"/>
                  <a:satMod val="105000"/>
                  <a:alpha val="32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aramond" pitchFamily="18" charset="0"/>
                </a:rPr>
                <a:t>Conservation (Con</a:t>
              </a:r>
              <a:r>
                <a:rPr lang="en-US" baseline="-25000" dirty="0" smtClean="0">
                  <a:latin typeface="Garamond" pitchFamily="18" charset="0"/>
                </a:rPr>
                <a:t>t</a:t>
              </a:r>
              <a:r>
                <a:rPr lang="en-US" dirty="0" smtClean="0">
                  <a:latin typeface="Garamond" pitchFamily="18" charset="0"/>
                </a:rPr>
                <a:t>)</a:t>
              </a:r>
            </a:p>
            <a:p>
              <a:pPr algn="ctr"/>
              <a:r>
                <a:rPr lang="en-US" dirty="0" smtClean="0">
                  <a:latin typeface="Garamond" pitchFamily="18" charset="0"/>
                </a:rPr>
                <a:t>+</a:t>
              </a:r>
            </a:p>
            <a:p>
              <a:pPr algn="ctr"/>
              <a:r>
                <a:rPr lang="en-US" dirty="0" smtClean="0">
                  <a:latin typeface="Garamond" pitchFamily="18" charset="0"/>
                </a:rPr>
                <a:t>Directed for </a:t>
              </a:r>
              <a:r>
                <a:rPr lang="en-US" dirty="0" err="1" smtClean="0">
                  <a:latin typeface="Garamond" pitchFamily="18" charset="0"/>
                </a:rPr>
                <a:t>Montegue</a:t>
              </a:r>
              <a:r>
                <a:rPr lang="en-US" dirty="0" smtClean="0">
                  <a:latin typeface="Garamond" pitchFamily="18" charset="0"/>
                </a:rPr>
                <a:t> (Dir</a:t>
              </a:r>
              <a:r>
                <a:rPr lang="en-US" baseline="-25000" dirty="0" smtClean="0">
                  <a:latin typeface="Garamond" pitchFamily="18" charset="0"/>
                </a:rPr>
                <a:t>t</a:t>
              </a:r>
              <a:r>
                <a:rPr lang="en-US" dirty="0" smtClean="0">
                  <a:latin typeface="Garamond" pitchFamily="18" charset="0"/>
                </a:rPr>
                <a:t>)</a:t>
              </a:r>
              <a:endParaRPr lang="en-US" baseline="-25000" dirty="0">
                <a:latin typeface="Garamond" pitchFamily="18" charset="0"/>
              </a:endParaRPr>
            </a:p>
          </p:txBody>
        </p:sp>
      </p:grpSp>
      <p:sp>
        <p:nvSpPr>
          <p:cNvPr id="27" name="TextBox 26"/>
          <p:cNvSpPr txBox="1"/>
          <p:nvPr/>
        </p:nvSpPr>
        <p:spPr>
          <a:xfrm>
            <a:off x="2031167" y="2892224"/>
            <a:ext cx="2600794" cy="646331"/>
          </a:xfrm>
          <a:prstGeom prst="rect">
            <a:avLst/>
          </a:prstGeom>
          <a:noFill/>
        </p:spPr>
        <p:txBody>
          <a:bodyPr wrap="square" rtlCol="0">
            <a:spAutoFit/>
          </a:bodyPr>
          <a:lstStyle/>
          <a:p>
            <a:r>
              <a:rPr lang="en-US" dirty="0" smtClean="0">
                <a:latin typeface="Garamond" pitchFamily="18" charset="0"/>
              </a:rPr>
              <a:t>Combined Storage </a:t>
            </a:r>
          </a:p>
          <a:p>
            <a:r>
              <a:rPr lang="en-US" dirty="0" smtClean="0">
                <a:latin typeface="Garamond" pitchFamily="18" charset="0"/>
              </a:rPr>
              <a:t>      3 Reservoirs</a:t>
            </a:r>
            <a:endParaRPr lang="en-US" dirty="0">
              <a:latin typeface="Garamond" pitchFamily="18" charset="0"/>
            </a:endParaRPr>
          </a:p>
        </p:txBody>
      </p:sp>
      <p:sp>
        <p:nvSpPr>
          <p:cNvPr id="28" name="TextBox 27"/>
          <p:cNvSpPr txBox="1"/>
          <p:nvPr/>
        </p:nvSpPr>
        <p:spPr>
          <a:xfrm>
            <a:off x="0" y="1773145"/>
            <a:ext cx="2158584" cy="523220"/>
          </a:xfrm>
          <a:prstGeom prst="rect">
            <a:avLst/>
          </a:prstGeom>
          <a:noFill/>
        </p:spPr>
        <p:txBody>
          <a:bodyPr wrap="square" rtlCol="0">
            <a:spAutoFit/>
          </a:bodyPr>
          <a:lstStyle/>
          <a:p>
            <a:r>
              <a:rPr lang="en-US" sz="1400" dirty="0" smtClean="0">
                <a:solidFill>
                  <a:schemeClr val="bg2">
                    <a:lumMod val="25000"/>
                  </a:schemeClr>
                </a:solidFill>
                <a:latin typeface="Garamond" pitchFamily="18" charset="0"/>
              </a:rPr>
              <a:t>Observed daily flows</a:t>
            </a:r>
          </a:p>
          <a:p>
            <a:r>
              <a:rPr lang="en-US" sz="1400" dirty="0" smtClean="0">
                <a:solidFill>
                  <a:schemeClr val="bg2">
                    <a:lumMod val="25000"/>
                  </a:schemeClr>
                </a:solidFill>
                <a:latin typeface="Garamond" pitchFamily="18" charset="0"/>
              </a:rPr>
              <a:t>Reconstructed daily flows</a:t>
            </a:r>
            <a:endParaRPr lang="en-US" sz="1400" dirty="0">
              <a:solidFill>
                <a:schemeClr val="bg2">
                  <a:lumMod val="25000"/>
                </a:schemeClr>
              </a:solidFill>
              <a:latin typeface="Garamond" pitchFamily="18" charset="0"/>
            </a:endParaRPr>
          </a:p>
        </p:txBody>
      </p:sp>
      <p:sp>
        <p:nvSpPr>
          <p:cNvPr id="39" name="TextBox 38"/>
          <p:cNvSpPr txBox="1"/>
          <p:nvPr/>
        </p:nvSpPr>
        <p:spPr>
          <a:xfrm>
            <a:off x="2136031" y="1526924"/>
            <a:ext cx="3312894" cy="307777"/>
          </a:xfrm>
          <a:prstGeom prst="rect">
            <a:avLst/>
          </a:prstGeom>
          <a:noFill/>
        </p:spPr>
        <p:txBody>
          <a:bodyPr wrap="square" rtlCol="0">
            <a:spAutoFit/>
          </a:bodyPr>
          <a:lstStyle/>
          <a:p>
            <a:r>
              <a:rPr lang="en-US" sz="1400" dirty="0" smtClean="0">
                <a:solidFill>
                  <a:schemeClr val="bg2">
                    <a:lumMod val="25000"/>
                  </a:schemeClr>
                </a:solidFill>
                <a:latin typeface="Garamond" pitchFamily="18" charset="0"/>
              </a:rPr>
              <a:t>Evaporation ~ </a:t>
            </a:r>
            <a:r>
              <a:rPr lang="en-US" sz="1400" i="1" dirty="0" smtClean="0">
                <a:solidFill>
                  <a:schemeClr val="bg2">
                    <a:lumMod val="25000"/>
                  </a:schemeClr>
                </a:solidFill>
                <a:latin typeface="Garamond" pitchFamily="18" charset="0"/>
              </a:rPr>
              <a:t>f</a:t>
            </a:r>
            <a:r>
              <a:rPr lang="en-US" sz="1400" dirty="0" smtClean="0">
                <a:solidFill>
                  <a:schemeClr val="bg2">
                    <a:lumMod val="25000"/>
                  </a:schemeClr>
                </a:solidFill>
                <a:latin typeface="Garamond" pitchFamily="18" charset="0"/>
              </a:rPr>
              <a:t>(Storage, Pan-evaporation)</a:t>
            </a:r>
            <a:endParaRPr lang="en-US" sz="1400" dirty="0">
              <a:solidFill>
                <a:schemeClr val="bg2">
                  <a:lumMod val="25000"/>
                </a:schemeClr>
              </a:solidFill>
              <a:latin typeface="Garamond" pitchFamily="18" charset="0"/>
            </a:endParaRPr>
          </a:p>
        </p:txBody>
      </p:sp>
      <p:graphicFrame>
        <p:nvGraphicFramePr>
          <p:cNvPr id="43" name="Object 42"/>
          <p:cNvGraphicFramePr>
            <a:graphicFrameLocks noChangeAspect="1"/>
          </p:cNvGraphicFramePr>
          <p:nvPr/>
        </p:nvGraphicFramePr>
        <p:xfrm>
          <a:off x="1866283" y="4681769"/>
          <a:ext cx="3307082" cy="1626434"/>
        </p:xfrm>
        <a:graphic>
          <a:graphicData uri="http://schemas.openxmlformats.org/presentationml/2006/ole">
            <p:oleObj spid="_x0000_s76802" name="Equation" r:id="rId4" imgW="2324100" imgH="1143000"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4"/>
          <p:cNvPicPr>
            <a:picLocks noChangeAspect="1" noChangeArrowheads="1"/>
          </p:cNvPicPr>
          <p:nvPr/>
        </p:nvPicPr>
        <p:blipFill>
          <a:blip r:embed="rId2"/>
          <a:srcRect/>
          <a:stretch>
            <a:fillRect/>
          </a:stretch>
        </p:blipFill>
        <p:spPr bwMode="auto">
          <a:xfrm>
            <a:off x="5876419" y="1161387"/>
            <a:ext cx="3174532" cy="3749040"/>
          </a:xfrm>
          <a:prstGeom prst="rect">
            <a:avLst/>
          </a:prstGeom>
          <a:noFill/>
        </p:spPr>
      </p:pic>
      <p:sp>
        <p:nvSpPr>
          <p:cNvPr id="2" name="Title 1"/>
          <p:cNvSpPr>
            <a:spLocks noGrp="1"/>
          </p:cNvSpPr>
          <p:nvPr>
            <p:ph type="title"/>
          </p:nvPr>
        </p:nvSpPr>
        <p:spPr/>
        <p:txBody>
          <a:bodyPr>
            <a:noAutofit/>
          </a:bodyPr>
          <a:lstStyle/>
          <a:p>
            <a:r>
              <a:rPr lang="en-US" sz="2800" dirty="0" smtClean="0"/>
              <a:t>Reservoir Simulation – Defining Drought </a:t>
            </a:r>
            <a:endParaRPr lang="en-US" sz="2800" dirty="0"/>
          </a:p>
        </p:txBody>
      </p:sp>
      <p:pic>
        <p:nvPicPr>
          <p:cNvPr id="63491" name="Picture 3"/>
          <p:cNvPicPr>
            <a:picLocks noChangeAspect="1" noChangeArrowheads="1"/>
          </p:cNvPicPr>
          <p:nvPr/>
        </p:nvPicPr>
        <p:blipFill>
          <a:blip r:embed="rId3"/>
          <a:srcRect t="3391" r="7198"/>
          <a:stretch>
            <a:fillRect/>
          </a:stretch>
        </p:blipFill>
        <p:spPr bwMode="auto">
          <a:xfrm>
            <a:off x="89940" y="1399434"/>
            <a:ext cx="5628808" cy="5014240"/>
          </a:xfrm>
          <a:prstGeom prst="rect">
            <a:avLst/>
          </a:prstGeom>
          <a:noFill/>
          <a:ln w="9525">
            <a:solidFill>
              <a:schemeClr val="tx1"/>
            </a:solidFill>
            <a:miter lim="800000"/>
            <a:headEnd/>
            <a:tailEnd/>
          </a:ln>
        </p:spPr>
      </p:pic>
      <p:sp>
        <p:nvSpPr>
          <p:cNvPr id="19" name="Left Arrow 18"/>
          <p:cNvSpPr/>
          <p:nvPr/>
        </p:nvSpPr>
        <p:spPr>
          <a:xfrm>
            <a:off x="5754010" y="3602293"/>
            <a:ext cx="2731086" cy="899409"/>
          </a:xfrm>
          <a:prstGeom prst="leftArrow">
            <a:avLst/>
          </a:prstGeom>
          <a:solidFill>
            <a:srgbClr val="FF0000">
              <a:alpha val="6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Garamond" pitchFamily="18" charset="0"/>
              </a:rPr>
              <a:t>Drought Curves as % combined storage</a:t>
            </a:r>
            <a:endParaRPr lang="en-US" dirty="0">
              <a:latin typeface="Garamond" pitchFamily="18" charset="0"/>
            </a:endParaRPr>
          </a:p>
        </p:txBody>
      </p:sp>
      <p:sp>
        <p:nvSpPr>
          <p:cNvPr id="20" name="TextBox 19"/>
          <p:cNvSpPr txBox="1"/>
          <p:nvPr/>
        </p:nvSpPr>
        <p:spPr>
          <a:xfrm>
            <a:off x="5851665" y="4971873"/>
            <a:ext cx="3222885" cy="1754326"/>
          </a:xfrm>
          <a:prstGeom prst="rect">
            <a:avLst/>
          </a:prstGeom>
          <a:noFill/>
          <a:ln>
            <a:solidFill>
              <a:schemeClr val="tx1"/>
            </a:solidFill>
          </a:ln>
        </p:spPr>
        <p:txBody>
          <a:bodyPr wrap="square" rtlCol="0">
            <a:spAutoFit/>
          </a:bodyPr>
          <a:lstStyle/>
          <a:p>
            <a:pPr marL="342900" indent="-342900">
              <a:buFont typeface="+mj-lt"/>
              <a:buAutoNum type="arabicPeriod"/>
            </a:pPr>
            <a:r>
              <a:rPr lang="en-US" dirty="0" smtClean="0">
                <a:solidFill>
                  <a:schemeClr val="bg2">
                    <a:lumMod val="25000"/>
                  </a:schemeClr>
                </a:solidFill>
                <a:latin typeface="Garamond" pitchFamily="18" charset="0"/>
              </a:rPr>
              <a:t>Daily releases are based on Flexible Flow Management Plan (FFMP) release matrix </a:t>
            </a:r>
          </a:p>
          <a:p>
            <a:pPr marL="342900" indent="-342900">
              <a:buFont typeface="+mj-lt"/>
              <a:buAutoNum type="arabicPeriod"/>
            </a:pPr>
            <a:endParaRPr lang="en-US" dirty="0" smtClean="0">
              <a:solidFill>
                <a:schemeClr val="bg2">
                  <a:lumMod val="25000"/>
                </a:schemeClr>
              </a:solidFill>
              <a:latin typeface="Garamond" pitchFamily="18" charset="0"/>
            </a:endParaRPr>
          </a:p>
          <a:p>
            <a:pPr marL="342900" indent="-342900">
              <a:buFont typeface="+mj-lt"/>
              <a:buAutoNum type="arabicPeriod"/>
            </a:pPr>
            <a:r>
              <a:rPr lang="en-US" dirty="0" smtClean="0">
                <a:solidFill>
                  <a:schemeClr val="bg2">
                    <a:lumMod val="25000"/>
                  </a:schemeClr>
                </a:solidFill>
                <a:latin typeface="Garamond" pitchFamily="18" charset="0"/>
              </a:rPr>
              <a:t>Release based on daily storage levels…</a:t>
            </a:r>
            <a:endParaRPr lang="en-US" dirty="0">
              <a:solidFill>
                <a:schemeClr val="bg2">
                  <a:lumMod val="25000"/>
                </a:schemeClr>
              </a:solidFill>
              <a:latin typeface="Garamond"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b="47139"/>
          <a:stretch>
            <a:fillRect/>
          </a:stretch>
        </p:blipFill>
        <p:spPr bwMode="auto">
          <a:xfrm>
            <a:off x="29979" y="1156239"/>
            <a:ext cx="9075402" cy="2730997"/>
          </a:xfrm>
          <a:prstGeom prst="rect">
            <a:avLst/>
          </a:prstGeom>
          <a:noFill/>
          <a:ln w="9525">
            <a:noFill/>
            <a:miter lim="800000"/>
            <a:headEnd/>
            <a:tailEnd/>
          </a:ln>
        </p:spPr>
      </p:pic>
      <p:sp>
        <p:nvSpPr>
          <p:cNvPr id="2" name="Title 1"/>
          <p:cNvSpPr>
            <a:spLocks noGrp="1"/>
          </p:cNvSpPr>
          <p:nvPr>
            <p:ph type="title"/>
          </p:nvPr>
        </p:nvSpPr>
        <p:spPr>
          <a:xfrm>
            <a:off x="29978" y="-4762"/>
            <a:ext cx="6902973" cy="889182"/>
          </a:xfrm>
        </p:spPr>
        <p:txBody>
          <a:bodyPr>
            <a:normAutofit/>
          </a:bodyPr>
          <a:lstStyle/>
          <a:p>
            <a:r>
              <a:rPr lang="en-US" sz="2400" dirty="0" smtClean="0"/>
              <a:t>Reservoir Simulation – Baseline (observed inflows and FFMP plan) </a:t>
            </a:r>
            <a:endParaRPr lang="en-US" sz="2400" dirty="0"/>
          </a:p>
        </p:txBody>
      </p:sp>
      <p:sp>
        <p:nvSpPr>
          <p:cNvPr id="10" name="TextBox 9"/>
          <p:cNvSpPr txBox="1"/>
          <p:nvPr/>
        </p:nvSpPr>
        <p:spPr>
          <a:xfrm>
            <a:off x="839449" y="3517904"/>
            <a:ext cx="2645763" cy="369332"/>
          </a:xfrm>
          <a:prstGeom prst="rect">
            <a:avLst/>
          </a:prstGeom>
          <a:noFill/>
          <a:ln>
            <a:solidFill>
              <a:schemeClr val="tx1"/>
            </a:solidFill>
          </a:ln>
        </p:spPr>
        <p:txBody>
          <a:bodyPr wrap="square" rtlCol="0">
            <a:spAutoFit/>
          </a:bodyPr>
          <a:lstStyle/>
          <a:p>
            <a:r>
              <a:rPr lang="en-US" b="1" dirty="0" smtClean="0">
                <a:solidFill>
                  <a:srgbClr val="FF0000"/>
                </a:solidFill>
                <a:latin typeface="Garamond" pitchFamily="18" charset="0"/>
              </a:rPr>
              <a:t>Drought of the century</a:t>
            </a:r>
            <a:endParaRPr lang="en-US" b="1" dirty="0">
              <a:solidFill>
                <a:srgbClr val="FF0000"/>
              </a:solidFill>
              <a:latin typeface="Garamond" pitchFamily="18" charset="0"/>
            </a:endParaRPr>
          </a:p>
        </p:txBody>
      </p:sp>
      <p:cxnSp>
        <p:nvCxnSpPr>
          <p:cNvPr id="12" name="Straight Arrow Connector 11"/>
          <p:cNvCxnSpPr/>
          <p:nvPr/>
        </p:nvCxnSpPr>
        <p:spPr>
          <a:xfrm flipV="1">
            <a:off x="3485212" y="3050498"/>
            <a:ext cx="1229195" cy="64457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026826" y="4511242"/>
            <a:ext cx="7844219" cy="1938992"/>
          </a:xfrm>
          <a:prstGeom prst="rect">
            <a:avLst/>
          </a:prstGeom>
          <a:solidFill>
            <a:schemeClr val="bg1">
              <a:alpha val="87000"/>
            </a:schemeClr>
          </a:solidFill>
          <a:ln>
            <a:solidFill>
              <a:schemeClr val="tx1"/>
            </a:solidFill>
          </a:ln>
        </p:spPr>
        <p:txBody>
          <a:bodyPr wrap="square" rtlCol="0">
            <a:spAutoFit/>
          </a:bodyPr>
          <a:lstStyle/>
          <a:p>
            <a:pPr algn="ctr"/>
            <a:r>
              <a:rPr lang="en-US" sz="2400" b="1" dirty="0" smtClean="0">
                <a:solidFill>
                  <a:schemeClr val="bg2">
                    <a:lumMod val="25000"/>
                  </a:schemeClr>
                </a:solidFill>
                <a:latin typeface="Garamond" pitchFamily="18" charset="0"/>
              </a:rPr>
              <a:t>Questions</a:t>
            </a:r>
          </a:p>
          <a:p>
            <a:pPr marL="342900" indent="-342900">
              <a:buFont typeface="+mj-lt"/>
              <a:buAutoNum type="arabicPeriod"/>
            </a:pPr>
            <a:r>
              <a:rPr lang="en-US" sz="2400" dirty="0" smtClean="0">
                <a:solidFill>
                  <a:schemeClr val="bg2">
                    <a:lumMod val="25000"/>
                  </a:schemeClr>
                </a:solidFill>
                <a:latin typeface="Garamond" pitchFamily="18" charset="0"/>
              </a:rPr>
              <a:t>What is the probability the system approaches drought state based on the current FFMP plan?</a:t>
            </a:r>
          </a:p>
          <a:p>
            <a:pPr marL="342900" indent="-342900">
              <a:buFont typeface="+mj-lt"/>
              <a:buAutoNum type="arabicPeriod"/>
            </a:pPr>
            <a:r>
              <a:rPr lang="en-US" sz="2400" dirty="0" smtClean="0">
                <a:solidFill>
                  <a:schemeClr val="bg2">
                    <a:lumMod val="25000"/>
                  </a:schemeClr>
                </a:solidFill>
                <a:latin typeface="Garamond" pitchFamily="18" charset="0"/>
              </a:rPr>
              <a:t>Is the 1960s drought the worst?</a:t>
            </a:r>
          </a:p>
          <a:p>
            <a:pPr marL="342900" indent="-342900">
              <a:buFont typeface="+mj-lt"/>
              <a:buAutoNum type="arabicPeriod"/>
            </a:pPr>
            <a:r>
              <a:rPr lang="en-US" sz="2400" dirty="0" smtClean="0">
                <a:solidFill>
                  <a:schemeClr val="bg2">
                    <a:lumMod val="25000"/>
                  </a:schemeClr>
                </a:solidFill>
                <a:latin typeface="Garamond" pitchFamily="18" charset="0"/>
              </a:rPr>
              <a:t>Are the FFMP release rules overly conservative?</a:t>
            </a:r>
            <a:endParaRPr lang="en-US" sz="2400" b="1" dirty="0">
              <a:solidFill>
                <a:schemeClr val="bg2">
                  <a:lumMod val="25000"/>
                </a:schemeClr>
              </a:solidFill>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 calcmode="lin" valueType="num">
                                      <p:cBhvr additive="base">
                                        <p:cTn id="1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Reservoir Simulation </a:t>
            </a:r>
            <a:endParaRPr lang="en-US" sz="2800" dirty="0"/>
          </a:p>
        </p:txBody>
      </p:sp>
      <p:sp>
        <p:nvSpPr>
          <p:cNvPr id="13" name="TextBox 12"/>
          <p:cNvSpPr txBox="1"/>
          <p:nvPr/>
        </p:nvSpPr>
        <p:spPr>
          <a:xfrm>
            <a:off x="144215" y="1184538"/>
            <a:ext cx="8895519" cy="1200329"/>
          </a:xfrm>
          <a:prstGeom prst="rect">
            <a:avLst/>
          </a:prstGeom>
          <a:solidFill>
            <a:schemeClr val="bg1">
              <a:alpha val="87000"/>
            </a:schemeClr>
          </a:solidFill>
          <a:ln>
            <a:solidFill>
              <a:schemeClr val="tx1"/>
            </a:solidFill>
          </a:ln>
        </p:spPr>
        <p:txBody>
          <a:bodyPr wrap="square" rtlCol="0">
            <a:spAutoFit/>
          </a:bodyPr>
          <a:lstStyle/>
          <a:p>
            <a:pPr algn="ctr"/>
            <a:r>
              <a:rPr lang="en-US" b="1" dirty="0" smtClean="0">
                <a:solidFill>
                  <a:schemeClr val="bg2">
                    <a:lumMod val="25000"/>
                  </a:schemeClr>
                </a:solidFill>
                <a:latin typeface="Garamond" pitchFamily="18" charset="0"/>
              </a:rPr>
              <a:t>Questions</a:t>
            </a:r>
          </a:p>
          <a:p>
            <a:pPr marL="342900" indent="-342900">
              <a:buFont typeface="+mj-lt"/>
              <a:buAutoNum type="arabicPeriod"/>
            </a:pPr>
            <a:r>
              <a:rPr lang="en-US" dirty="0" smtClean="0">
                <a:solidFill>
                  <a:schemeClr val="bg2">
                    <a:lumMod val="25000"/>
                  </a:schemeClr>
                </a:solidFill>
                <a:latin typeface="Garamond" pitchFamily="18" charset="0"/>
              </a:rPr>
              <a:t>What is the probability the system approaches drought state based on the current FFMP plan?</a:t>
            </a:r>
          </a:p>
          <a:p>
            <a:pPr marL="342900" indent="-342900">
              <a:buFont typeface="+mj-lt"/>
              <a:buAutoNum type="arabicPeriod"/>
            </a:pPr>
            <a:r>
              <a:rPr lang="en-US" dirty="0" smtClean="0">
                <a:solidFill>
                  <a:schemeClr val="bg2">
                    <a:lumMod val="25000"/>
                  </a:schemeClr>
                </a:solidFill>
                <a:latin typeface="Garamond" pitchFamily="18" charset="0"/>
              </a:rPr>
              <a:t>Is the 1960s drought the worst?</a:t>
            </a:r>
          </a:p>
          <a:p>
            <a:pPr marL="342900" indent="-342900">
              <a:buFont typeface="+mj-lt"/>
              <a:buAutoNum type="arabicPeriod"/>
            </a:pPr>
            <a:r>
              <a:rPr lang="en-US" dirty="0" smtClean="0">
                <a:solidFill>
                  <a:schemeClr val="bg2">
                    <a:lumMod val="25000"/>
                  </a:schemeClr>
                </a:solidFill>
                <a:latin typeface="Garamond" pitchFamily="18" charset="0"/>
              </a:rPr>
              <a:t>Are the FFMP release rules overly conservative?</a:t>
            </a:r>
            <a:endParaRPr lang="en-US" b="1" dirty="0">
              <a:solidFill>
                <a:schemeClr val="bg2">
                  <a:lumMod val="25000"/>
                </a:schemeClr>
              </a:solidFill>
              <a:latin typeface="Garamond" pitchFamily="18" charset="0"/>
            </a:endParaRPr>
          </a:p>
        </p:txBody>
      </p:sp>
      <p:sp>
        <p:nvSpPr>
          <p:cNvPr id="9" name="TextBox 8"/>
          <p:cNvSpPr txBox="1"/>
          <p:nvPr/>
        </p:nvSpPr>
        <p:spPr>
          <a:xfrm>
            <a:off x="132640" y="2604304"/>
            <a:ext cx="8895519" cy="3970318"/>
          </a:xfrm>
          <a:prstGeom prst="rect">
            <a:avLst/>
          </a:prstGeom>
          <a:solidFill>
            <a:schemeClr val="bg1">
              <a:alpha val="87000"/>
            </a:schemeClr>
          </a:solidFill>
          <a:ln>
            <a:solidFill>
              <a:schemeClr val="tx1"/>
            </a:solidFill>
          </a:ln>
        </p:spPr>
        <p:txBody>
          <a:bodyPr wrap="square" rtlCol="0">
            <a:spAutoFit/>
          </a:bodyPr>
          <a:lstStyle/>
          <a:p>
            <a:pPr algn="ctr"/>
            <a:r>
              <a:rPr lang="en-US" b="1" dirty="0" smtClean="0">
                <a:solidFill>
                  <a:schemeClr val="bg2">
                    <a:lumMod val="25000"/>
                  </a:schemeClr>
                </a:solidFill>
                <a:latin typeface="Garamond" pitchFamily="18" charset="0"/>
              </a:rPr>
              <a:t>Analyses</a:t>
            </a:r>
          </a:p>
          <a:p>
            <a:pPr marL="342900" indent="-342900">
              <a:buFont typeface="+mj-lt"/>
              <a:buAutoNum type="arabicPeriod"/>
            </a:pPr>
            <a:r>
              <a:rPr lang="en-US" dirty="0" smtClean="0">
                <a:solidFill>
                  <a:schemeClr val="bg2">
                    <a:lumMod val="25000"/>
                  </a:schemeClr>
                </a:solidFill>
                <a:latin typeface="Garamond" pitchFamily="18" charset="0"/>
              </a:rPr>
              <a:t>For each of the 1000 simulations, we estimated the reservoir storages for 246 years (daily) based on reconstructed flows and current FFMP rules.</a:t>
            </a:r>
          </a:p>
          <a:p>
            <a:pPr marL="342900" indent="-342900">
              <a:buFont typeface="+mj-lt"/>
              <a:buAutoNum type="arabicPeriod"/>
            </a:pPr>
            <a:endParaRPr lang="en-US" dirty="0" smtClean="0">
              <a:solidFill>
                <a:schemeClr val="bg2">
                  <a:lumMod val="25000"/>
                </a:schemeClr>
              </a:solidFill>
              <a:latin typeface="Garamond" pitchFamily="18" charset="0"/>
            </a:endParaRPr>
          </a:p>
          <a:p>
            <a:pPr marL="342900" indent="-342900">
              <a:buFont typeface="+mj-lt"/>
              <a:buAutoNum type="arabicPeriod"/>
            </a:pPr>
            <a:r>
              <a:rPr lang="en-US" dirty="0" smtClean="0">
                <a:solidFill>
                  <a:schemeClr val="bg2">
                    <a:lumMod val="25000"/>
                  </a:schemeClr>
                </a:solidFill>
                <a:latin typeface="Garamond" pitchFamily="18" charset="0"/>
              </a:rPr>
              <a:t>Based on these 1000 simulations of 246 years of daily storages, we compute the probability of the Storage being less than the Drought Curve for each day, i.e. </a:t>
            </a:r>
          </a:p>
          <a:p>
            <a:pPr marL="800100" lvl="1" indent="-342900">
              <a:buFont typeface="+mj-lt"/>
              <a:buAutoNum type="arabicPeriod"/>
            </a:pPr>
            <a:r>
              <a:rPr lang="en-US" i="1" dirty="0" smtClean="0">
                <a:solidFill>
                  <a:schemeClr val="bg2">
                    <a:lumMod val="25000"/>
                  </a:schemeClr>
                </a:solidFill>
                <a:latin typeface="Garamond" pitchFamily="18" charset="0"/>
              </a:rPr>
              <a:t>P (S &lt; </a:t>
            </a:r>
            <a:r>
              <a:rPr lang="en-US" dirty="0" smtClean="0">
                <a:solidFill>
                  <a:schemeClr val="bg2">
                    <a:lumMod val="25000"/>
                  </a:schemeClr>
                </a:solidFill>
                <a:latin typeface="Garamond" pitchFamily="18" charset="0"/>
              </a:rPr>
              <a:t>L3</a:t>
            </a:r>
            <a:r>
              <a:rPr lang="en-US" i="1" dirty="0" smtClean="0">
                <a:solidFill>
                  <a:schemeClr val="bg2">
                    <a:lumMod val="25000"/>
                  </a:schemeClr>
                </a:solidFill>
                <a:latin typeface="Garamond" pitchFamily="18" charset="0"/>
              </a:rPr>
              <a:t>) </a:t>
            </a:r>
          </a:p>
          <a:p>
            <a:pPr marL="800100" lvl="1" indent="-342900">
              <a:buFont typeface="+mj-lt"/>
              <a:buAutoNum type="arabicPeriod"/>
            </a:pPr>
            <a:r>
              <a:rPr lang="en-US" i="1" dirty="0" smtClean="0">
                <a:solidFill>
                  <a:schemeClr val="bg2">
                    <a:lumMod val="25000"/>
                  </a:schemeClr>
                </a:solidFill>
                <a:latin typeface="Garamond" pitchFamily="18" charset="0"/>
              </a:rPr>
              <a:t>P (S &lt; </a:t>
            </a:r>
            <a:r>
              <a:rPr lang="en-US" dirty="0" smtClean="0">
                <a:solidFill>
                  <a:schemeClr val="bg2">
                    <a:lumMod val="25000"/>
                  </a:schemeClr>
                </a:solidFill>
                <a:latin typeface="Garamond" pitchFamily="18" charset="0"/>
              </a:rPr>
              <a:t>L4</a:t>
            </a:r>
            <a:r>
              <a:rPr lang="en-US" i="1" dirty="0" smtClean="0">
                <a:solidFill>
                  <a:schemeClr val="bg2">
                    <a:lumMod val="25000"/>
                  </a:schemeClr>
                </a:solidFill>
                <a:latin typeface="Garamond" pitchFamily="18" charset="0"/>
              </a:rPr>
              <a:t>) </a:t>
            </a:r>
          </a:p>
          <a:p>
            <a:pPr marL="800100" lvl="1" indent="-342900">
              <a:buFont typeface="+mj-lt"/>
              <a:buAutoNum type="arabicPeriod"/>
            </a:pPr>
            <a:r>
              <a:rPr lang="en-US" i="1" dirty="0" smtClean="0">
                <a:solidFill>
                  <a:schemeClr val="bg2">
                    <a:lumMod val="25000"/>
                  </a:schemeClr>
                </a:solidFill>
                <a:latin typeface="Garamond" pitchFamily="18" charset="0"/>
              </a:rPr>
              <a:t>P (S &lt; </a:t>
            </a:r>
            <a:r>
              <a:rPr lang="en-US" dirty="0" smtClean="0">
                <a:solidFill>
                  <a:schemeClr val="bg2">
                    <a:lumMod val="25000"/>
                  </a:schemeClr>
                </a:solidFill>
                <a:latin typeface="Garamond" pitchFamily="18" charset="0"/>
              </a:rPr>
              <a:t>L5</a:t>
            </a:r>
            <a:r>
              <a:rPr lang="en-US" i="1" dirty="0" smtClean="0">
                <a:solidFill>
                  <a:schemeClr val="bg2">
                    <a:lumMod val="25000"/>
                  </a:schemeClr>
                </a:solidFill>
                <a:latin typeface="Garamond" pitchFamily="18" charset="0"/>
              </a:rPr>
              <a:t>)</a:t>
            </a:r>
          </a:p>
          <a:p>
            <a:pPr marL="342900" indent="-342900">
              <a:buFont typeface="+mj-lt"/>
              <a:buAutoNum type="arabicPeriod"/>
            </a:pPr>
            <a:endParaRPr lang="en-US" dirty="0" smtClean="0">
              <a:solidFill>
                <a:schemeClr val="bg2">
                  <a:lumMod val="25000"/>
                </a:schemeClr>
              </a:solidFill>
              <a:latin typeface="Garamond" pitchFamily="18" charset="0"/>
            </a:endParaRPr>
          </a:p>
          <a:p>
            <a:pPr marL="342900" indent="-342900">
              <a:buFont typeface="+mj-lt"/>
              <a:buAutoNum type="arabicPeriod"/>
            </a:pPr>
            <a:r>
              <a:rPr lang="en-US" dirty="0" smtClean="0">
                <a:solidFill>
                  <a:schemeClr val="bg2">
                    <a:lumMod val="25000"/>
                  </a:schemeClr>
                </a:solidFill>
                <a:latin typeface="Garamond" pitchFamily="18" charset="0"/>
              </a:rPr>
              <a:t>Based on these probabilities, the reservoir drought risk over 246 years can be visualized.</a:t>
            </a:r>
          </a:p>
          <a:p>
            <a:pPr marL="342900" indent="-342900">
              <a:buFont typeface="+mj-lt"/>
              <a:buAutoNum type="arabicPeriod"/>
            </a:pPr>
            <a:endParaRPr lang="en-US" dirty="0" smtClean="0">
              <a:solidFill>
                <a:schemeClr val="bg2">
                  <a:lumMod val="25000"/>
                </a:schemeClr>
              </a:solidFill>
              <a:latin typeface="Garamond" pitchFamily="18" charset="0"/>
            </a:endParaRPr>
          </a:p>
          <a:p>
            <a:pPr marL="342900" indent="-342900">
              <a:buFont typeface="+mj-lt"/>
              <a:buAutoNum type="arabicPeriod"/>
            </a:pPr>
            <a:r>
              <a:rPr lang="en-US" dirty="0" smtClean="0">
                <a:solidFill>
                  <a:schemeClr val="bg2">
                    <a:lumMod val="25000"/>
                  </a:schemeClr>
                </a:solidFill>
                <a:latin typeface="Garamond" pitchFamily="18" charset="0"/>
              </a:rPr>
              <a:t>If a similar drought such as the 1960s drought were to occur in the past, we can detect it from the increased probability of being in drought during that regime.  </a:t>
            </a:r>
            <a:endParaRPr lang="en-US" b="1" dirty="0">
              <a:solidFill>
                <a:schemeClr val="bg2">
                  <a:lumMod val="25000"/>
                </a:schemeClr>
              </a:solidFill>
              <a:latin typeface="Garamond"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Reservoir Simulation </a:t>
            </a:r>
            <a:endParaRPr lang="en-US" sz="2800" dirty="0"/>
          </a:p>
        </p:txBody>
      </p:sp>
      <p:pic>
        <p:nvPicPr>
          <p:cNvPr id="65538" name="Picture 2"/>
          <p:cNvPicPr>
            <a:picLocks noChangeAspect="1" noChangeArrowheads="1"/>
          </p:cNvPicPr>
          <p:nvPr/>
        </p:nvPicPr>
        <p:blipFill>
          <a:blip r:embed="rId3"/>
          <a:srcRect t="6068" r="1423"/>
          <a:stretch>
            <a:fillRect/>
          </a:stretch>
        </p:blipFill>
        <p:spPr bwMode="auto">
          <a:xfrm>
            <a:off x="0" y="1329287"/>
            <a:ext cx="9102788" cy="4937760"/>
          </a:xfrm>
          <a:prstGeom prst="rect">
            <a:avLst/>
          </a:prstGeom>
          <a:solidFill>
            <a:schemeClr val="bg1"/>
          </a:solidFill>
          <a:ln w="9525">
            <a:solidFill>
              <a:schemeClr val="tx1"/>
            </a:solidFill>
            <a:miter lim="800000"/>
            <a:headEnd/>
            <a:tailEnd/>
          </a:ln>
        </p:spPr>
      </p:pic>
      <p:graphicFrame>
        <p:nvGraphicFramePr>
          <p:cNvPr id="8" name="Object 7"/>
          <p:cNvGraphicFramePr>
            <a:graphicFrameLocks noChangeAspect="1"/>
          </p:cNvGraphicFramePr>
          <p:nvPr/>
        </p:nvGraphicFramePr>
        <p:xfrm>
          <a:off x="2743107" y="4639105"/>
          <a:ext cx="2845948" cy="554870"/>
        </p:xfrm>
        <a:graphic>
          <a:graphicData uri="http://schemas.openxmlformats.org/presentationml/2006/ole">
            <p:oleObj spid="_x0000_s77826" name="Equation" r:id="rId4" imgW="2019300" imgH="393700" progId="Equation.3">
              <p:embed/>
            </p:oleObj>
          </a:graphicData>
        </a:graphic>
      </p:graphicFrame>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3"/>
          <p:cNvPicPr>
            <a:picLocks noChangeAspect="1" noChangeArrowheads="1"/>
          </p:cNvPicPr>
          <p:nvPr/>
        </p:nvPicPr>
        <p:blipFill>
          <a:blip r:embed="rId2"/>
          <a:srcRect/>
          <a:stretch>
            <a:fillRect/>
          </a:stretch>
        </p:blipFill>
        <p:spPr bwMode="auto">
          <a:xfrm>
            <a:off x="57873" y="1705413"/>
            <a:ext cx="8995089" cy="5120640"/>
          </a:xfrm>
          <a:prstGeom prst="rect">
            <a:avLst/>
          </a:prstGeom>
          <a:noFill/>
          <a:ln w="9525">
            <a:noFill/>
            <a:miter lim="800000"/>
            <a:headEnd/>
            <a:tailEnd/>
          </a:ln>
        </p:spPr>
      </p:pic>
      <p:sp>
        <p:nvSpPr>
          <p:cNvPr id="3" name="Rectangle 2"/>
          <p:cNvSpPr/>
          <p:nvPr/>
        </p:nvSpPr>
        <p:spPr>
          <a:xfrm>
            <a:off x="6182437" y="1716474"/>
            <a:ext cx="2483892" cy="4970929"/>
          </a:xfrm>
          <a:prstGeom prst="rect">
            <a:avLst/>
          </a:prstGeom>
          <a:solidFill>
            <a:schemeClr val="bg1">
              <a:lumMod val="85000"/>
              <a:alpha val="12000"/>
            </a:schemeClr>
          </a:solidFill>
          <a:ln>
            <a:solidFill>
              <a:schemeClr val="bg1">
                <a:lumMod val="75000"/>
                <a:alpha val="29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800" dirty="0" smtClean="0"/>
              <a:t>Drought Assessment  </a:t>
            </a:r>
            <a:endParaRPr lang="en-US" sz="2800" dirty="0"/>
          </a:p>
        </p:txBody>
      </p:sp>
      <p:sp>
        <p:nvSpPr>
          <p:cNvPr id="9" name="Oval 8"/>
          <p:cNvSpPr/>
          <p:nvPr/>
        </p:nvSpPr>
        <p:spPr>
          <a:xfrm>
            <a:off x="6972512" y="1601238"/>
            <a:ext cx="989351" cy="4198260"/>
          </a:xfrm>
          <a:prstGeom prst="ellipse">
            <a:avLst/>
          </a:prstGeom>
          <a:solidFill>
            <a:schemeClr val="bg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92874" y="1162723"/>
            <a:ext cx="7504664" cy="369332"/>
          </a:xfrm>
          <a:prstGeom prst="rect">
            <a:avLst/>
          </a:prstGeom>
          <a:solidFill>
            <a:schemeClr val="bg1">
              <a:lumMod val="75000"/>
              <a:alpha val="60000"/>
            </a:schemeClr>
          </a:solidFill>
          <a:ln>
            <a:solidFill>
              <a:schemeClr val="tx1"/>
            </a:solidFill>
          </a:ln>
        </p:spPr>
        <p:txBody>
          <a:bodyPr wrap="square" rtlCol="0">
            <a:spAutoFit/>
          </a:bodyPr>
          <a:lstStyle/>
          <a:p>
            <a:r>
              <a:rPr lang="en-US" b="1" i="1" dirty="0" smtClean="0">
                <a:solidFill>
                  <a:schemeClr val="bg2">
                    <a:lumMod val="25000"/>
                  </a:schemeClr>
                </a:solidFill>
                <a:latin typeface="Garamond" pitchFamily="18" charset="0"/>
              </a:rPr>
              <a:t>Probability of reservoir under extreme stress is very low over the 246 years.</a:t>
            </a:r>
            <a:endParaRPr lang="en-US" b="1" i="1" dirty="0">
              <a:solidFill>
                <a:schemeClr val="bg2">
                  <a:lumMod val="25000"/>
                </a:schemeClr>
              </a:solidFill>
              <a:latin typeface="Garamond" pitchFamily="18" charset="0"/>
            </a:endParaRPr>
          </a:p>
        </p:txBody>
      </p:sp>
      <p:sp>
        <p:nvSpPr>
          <p:cNvPr id="12" name="Oval 11"/>
          <p:cNvSpPr/>
          <p:nvPr/>
        </p:nvSpPr>
        <p:spPr>
          <a:xfrm>
            <a:off x="4408277" y="1743770"/>
            <a:ext cx="989351" cy="3675088"/>
          </a:xfrm>
          <a:prstGeom prst="ellipse">
            <a:avLst/>
          </a:prstGeom>
          <a:solidFill>
            <a:schemeClr val="bg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162654" y="2173782"/>
            <a:ext cx="989351" cy="3252865"/>
          </a:xfrm>
          <a:prstGeom prst="ellipse">
            <a:avLst/>
          </a:prstGeom>
          <a:solidFill>
            <a:schemeClr val="bg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762"/>
            <a:ext cx="5920451" cy="1143000"/>
          </a:xfrm>
        </p:spPr>
        <p:txBody>
          <a:bodyPr>
            <a:normAutofit/>
          </a:bodyPr>
          <a:lstStyle/>
          <a:p>
            <a:r>
              <a:rPr lang="en-US" dirty="0" smtClean="0"/>
              <a:t>Overview </a:t>
            </a:r>
            <a:endParaRPr lang="en-US" dirty="0"/>
          </a:p>
        </p:txBody>
      </p:sp>
      <p:sp>
        <p:nvSpPr>
          <p:cNvPr id="5" name="Content Placeholder 2"/>
          <p:cNvSpPr txBox="1">
            <a:spLocks/>
          </p:cNvSpPr>
          <p:nvPr/>
        </p:nvSpPr>
        <p:spPr>
          <a:xfrm>
            <a:off x="152400" y="4092314"/>
            <a:ext cx="9031574" cy="2083633"/>
          </a:xfrm>
          <a:prstGeom prst="rect">
            <a:avLst/>
          </a:prstGeom>
        </p:spPr>
        <p:txBody>
          <a:bodyPr vert="horz" lIns="91440" tIns="45720" rIns="91440" bIns="45720" rtlCol="0">
            <a:normAutofit/>
          </a:bodyPr>
          <a:lstStyle/>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endParaRPr kumimoji="0" lang="en-US" sz="1600" b="1" i="0" u="none" strike="noStrike" kern="1200" cap="none" spc="0" normalizeH="0" baseline="0" noProof="0" dirty="0">
              <a:ln>
                <a:noFill/>
              </a:ln>
              <a:solidFill>
                <a:schemeClr val="tx1"/>
              </a:solidFill>
              <a:effectLst/>
              <a:uLnTx/>
              <a:uFillTx/>
              <a:latin typeface="Garamond"/>
              <a:ea typeface="+mn-ea"/>
              <a:cs typeface="Garamond"/>
            </a:endParaRPr>
          </a:p>
        </p:txBody>
      </p:sp>
      <p:graphicFrame>
        <p:nvGraphicFramePr>
          <p:cNvPr id="7" name="Diagram 6"/>
          <p:cNvGraphicFramePr/>
          <p:nvPr/>
        </p:nvGraphicFramePr>
        <p:xfrm>
          <a:off x="735000" y="1469036"/>
          <a:ext cx="7719934" cy="4444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85161" y="1138238"/>
            <a:ext cx="8796798" cy="646331"/>
          </a:xfrm>
          <a:prstGeom prst="rect">
            <a:avLst/>
          </a:prstGeom>
          <a:solidFill>
            <a:schemeClr val="bg1">
              <a:lumMod val="75000"/>
              <a:alpha val="60000"/>
            </a:schemeClr>
          </a:solidFill>
          <a:ln>
            <a:solidFill>
              <a:schemeClr val="tx1"/>
            </a:solidFill>
          </a:ln>
        </p:spPr>
        <p:txBody>
          <a:bodyPr wrap="square" rtlCol="0">
            <a:spAutoFit/>
          </a:bodyPr>
          <a:lstStyle/>
          <a:p>
            <a:r>
              <a:rPr lang="en-US" b="1" i="1" dirty="0" smtClean="0">
                <a:solidFill>
                  <a:schemeClr val="bg2">
                    <a:lumMod val="25000"/>
                  </a:schemeClr>
                </a:solidFill>
                <a:latin typeface="Garamond" pitchFamily="18" charset="0"/>
              </a:rPr>
              <a:t>June 1</a:t>
            </a:r>
            <a:r>
              <a:rPr lang="en-US" b="1" i="1" baseline="30000" dirty="0" smtClean="0">
                <a:solidFill>
                  <a:schemeClr val="bg2">
                    <a:lumMod val="25000"/>
                  </a:schemeClr>
                </a:solidFill>
                <a:latin typeface="Garamond" pitchFamily="18" charset="0"/>
              </a:rPr>
              <a:t>st</a:t>
            </a:r>
            <a:r>
              <a:rPr lang="en-US" b="1" i="1" dirty="0" smtClean="0">
                <a:solidFill>
                  <a:schemeClr val="bg2">
                    <a:lumMod val="25000"/>
                  </a:schemeClr>
                </a:solidFill>
                <a:latin typeface="Garamond" pitchFamily="18" charset="0"/>
              </a:rPr>
              <a:t> of every year, we compute the probability of reservoir being above the drought curves.</a:t>
            </a:r>
            <a:endParaRPr lang="en-US" b="1" i="1" dirty="0">
              <a:solidFill>
                <a:schemeClr val="bg2">
                  <a:lumMod val="25000"/>
                </a:schemeClr>
              </a:solidFill>
              <a:latin typeface="Garamond" pitchFamily="18" charset="0"/>
            </a:endParaRPr>
          </a:p>
        </p:txBody>
      </p:sp>
      <p:sp>
        <p:nvSpPr>
          <p:cNvPr id="2" name="Title 1"/>
          <p:cNvSpPr>
            <a:spLocks noGrp="1"/>
          </p:cNvSpPr>
          <p:nvPr>
            <p:ph type="title"/>
          </p:nvPr>
        </p:nvSpPr>
        <p:spPr/>
        <p:txBody>
          <a:bodyPr>
            <a:normAutofit/>
          </a:bodyPr>
          <a:lstStyle/>
          <a:p>
            <a:r>
              <a:rPr lang="en-US" sz="2800" dirty="0" smtClean="0"/>
              <a:t>Drought Assessment  </a:t>
            </a:r>
            <a:endParaRPr lang="en-US" sz="2800" dirty="0"/>
          </a:p>
        </p:txBody>
      </p:sp>
      <p:pic>
        <p:nvPicPr>
          <p:cNvPr id="67586" name="Picture 2"/>
          <p:cNvPicPr>
            <a:picLocks noChangeAspect="1" noChangeArrowheads="1"/>
          </p:cNvPicPr>
          <p:nvPr/>
        </p:nvPicPr>
        <p:blipFill>
          <a:blip r:embed="rId2"/>
          <a:srcRect/>
          <a:stretch>
            <a:fillRect/>
          </a:stretch>
        </p:blipFill>
        <p:spPr bwMode="auto">
          <a:xfrm>
            <a:off x="34686" y="1924673"/>
            <a:ext cx="9087580" cy="2468880"/>
          </a:xfrm>
          <a:prstGeom prst="rect">
            <a:avLst/>
          </a:prstGeom>
          <a:noFill/>
          <a:ln w="9525">
            <a:solidFill>
              <a:schemeClr val="tx1"/>
            </a:solidFill>
            <a:miter lim="800000"/>
            <a:headEnd/>
            <a:tailEnd/>
          </a:ln>
        </p:spPr>
      </p:pic>
      <p:sp>
        <p:nvSpPr>
          <p:cNvPr id="15" name="Oval 14"/>
          <p:cNvSpPr/>
          <p:nvPr/>
        </p:nvSpPr>
        <p:spPr>
          <a:xfrm>
            <a:off x="7012898" y="2720167"/>
            <a:ext cx="989351" cy="1079291"/>
          </a:xfrm>
          <a:prstGeom prst="ellipse">
            <a:avLst/>
          </a:prstGeom>
          <a:solidFill>
            <a:schemeClr val="bg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4313128" y="2720167"/>
            <a:ext cx="989351" cy="1079291"/>
          </a:xfrm>
          <a:prstGeom prst="ellipse">
            <a:avLst/>
          </a:prstGeom>
          <a:solidFill>
            <a:schemeClr val="bg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Drought Assessment  </a:t>
            </a:r>
            <a:endParaRPr lang="en-US" sz="2800" dirty="0"/>
          </a:p>
        </p:txBody>
      </p:sp>
      <p:pic>
        <p:nvPicPr>
          <p:cNvPr id="14" name="Picture 13"/>
          <p:cNvPicPr>
            <a:picLocks noChangeAspect="1"/>
          </p:cNvPicPr>
          <p:nvPr/>
        </p:nvPicPr>
        <p:blipFill>
          <a:blip r:embed="rId2" cstate="print">
            <a:grayscl/>
          </a:blip>
          <a:srcRect/>
          <a:stretch>
            <a:fillRect/>
          </a:stretch>
        </p:blipFill>
        <p:spPr bwMode="auto">
          <a:xfrm>
            <a:off x="4619774" y="1181543"/>
            <a:ext cx="3823080" cy="2760870"/>
          </a:xfrm>
          <a:prstGeom prst="rect">
            <a:avLst/>
          </a:prstGeom>
          <a:noFill/>
          <a:ln w="9525">
            <a:noFill/>
            <a:miter lim="800000"/>
            <a:headEnd/>
            <a:tailEnd/>
          </a:ln>
        </p:spPr>
      </p:pic>
      <p:grpSp>
        <p:nvGrpSpPr>
          <p:cNvPr id="16" name="Group 15"/>
          <p:cNvGrpSpPr/>
          <p:nvPr/>
        </p:nvGrpSpPr>
        <p:grpSpPr>
          <a:xfrm>
            <a:off x="569626" y="1181542"/>
            <a:ext cx="3760025" cy="2760871"/>
            <a:chOff x="0" y="1766152"/>
            <a:chExt cx="4362138" cy="3165612"/>
          </a:xfrm>
        </p:grpSpPr>
        <p:pic>
          <p:nvPicPr>
            <p:cNvPr id="10" name="Picture 9"/>
            <p:cNvPicPr>
              <a:picLocks noChangeAspect="1"/>
            </p:cNvPicPr>
            <p:nvPr/>
          </p:nvPicPr>
          <p:blipFill>
            <a:blip r:embed="rId3" cstate="print">
              <a:grayscl/>
            </a:blip>
            <a:srcRect/>
            <a:stretch>
              <a:fillRect/>
            </a:stretch>
          </p:blipFill>
          <p:spPr bwMode="auto">
            <a:xfrm>
              <a:off x="0" y="1766152"/>
              <a:ext cx="4362138" cy="3165612"/>
            </a:xfrm>
            <a:prstGeom prst="rect">
              <a:avLst/>
            </a:prstGeom>
            <a:noFill/>
            <a:ln w="9525">
              <a:noFill/>
              <a:miter lim="800000"/>
              <a:headEnd/>
              <a:tailEnd/>
            </a:ln>
          </p:spPr>
        </p:pic>
        <p:pic>
          <p:nvPicPr>
            <p:cNvPr id="15" name="Picture 14"/>
            <p:cNvPicPr/>
            <p:nvPr/>
          </p:nvPicPr>
          <p:blipFill>
            <a:blip r:embed="rId4" cstate="print"/>
            <a:srcRect/>
            <a:stretch>
              <a:fillRect/>
            </a:stretch>
          </p:blipFill>
          <p:spPr bwMode="auto">
            <a:xfrm>
              <a:off x="1302360" y="3170420"/>
              <a:ext cx="2177143" cy="1197429"/>
            </a:xfrm>
            <a:prstGeom prst="rect">
              <a:avLst/>
            </a:prstGeom>
            <a:noFill/>
            <a:ln w="9525">
              <a:noFill/>
              <a:miter lim="800000"/>
              <a:headEnd/>
              <a:tailEnd/>
            </a:ln>
          </p:spPr>
        </p:pic>
      </p:grpSp>
      <p:pic>
        <p:nvPicPr>
          <p:cNvPr id="17" name="Picture 16"/>
          <p:cNvPicPr/>
          <p:nvPr/>
        </p:nvPicPr>
        <p:blipFill>
          <a:blip r:embed="rId5" cstate="print"/>
          <a:srcRect t="10855" b="1604"/>
          <a:stretch>
            <a:fillRect/>
          </a:stretch>
        </p:blipFill>
        <p:spPr bwMode="auto">
          <a:xfrm>
            <a:off x="1107486" y="4055657"/>
            <a:ext cx="2922361" cy="2560593"/>
          </a:xfrm>
          <a:prstGeom prst="rect">
            <a:avLst/>
          </a:prstGeom>
          <a:noFill/>
          <a:ln w="9525">
            <a:solidFill>
              <a:schemeClr val="tx1"/>
            </a:solidFill>
            <a:miter lim="800000"/>
            <a:headEnd/>
            <a:tailEnd/>
          </a:ln>
        </p:spPr>
      </p:pic>
      <p:pic>
        <p:nvPicPr>
          <p:cNvPr id="18" name="Picture 17"/>
          <p:cNvPicPr/>
          <p:nvPr/>
        </p:nvPicPr>
        <p:blipFill>
          <a:blip r:embed="rId6" cstate="print"/>
          <a:srcRect t="12186"/>
          <a:stretch>
            <a:fillRect/>
          </a:stretch>
        </p:blipFill>
        <p:spPr bwMode="auto">
          <a:xfrm>
            <a:off x="4964919" y="4055657"/>
            <a:ext cx="2848610" cy="256095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Summary </a:t>
            </a:r>
            <a:endParaRPr lang="en-US" sz="2800" dirty="0"/>
          </a:p>
        </p:txBody>
      </p:sp>
      <p:sp>
        <p:nvSpPr>
          <p:cNvPr id="5" name="Content Placeholder 2"/>
          <p:cNvSpPr txBox="1">
            <a:spLocks/>
          </p:cNvSpPr>
          <p:nvPr/>
        </p:nvSpPr>
        <p:spPr>
          <a:xfrm>
            <a:off x="152400" y="2990538"/>
            <a:ext cx="9031574" cy="3185409"/>
          </a:xfrm>
          <a:prstGeom prst="rect">
            <a:avLst/>
          </a:prstGeom>
        </p:spPr>
        <p:txBody>
          <a:bodyPr vert="horz" lIns="91440" tIns="45720" rIns="91440" bIns="45720" rtlCol="0">
            <a:normAutofit/>
          </a:bodyPr>
          <a:lstStyle/>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endParaRPr kumimoji="0" lang="en-US" sz="1600" b="1" i="0" u="none" strike="noStrike" kern="1200" cap="none" spc="0" normalizeH="0" baseline="0" noProof="0" dirty="0">
              <a:ln>
                <a:noFill/>
              </a:ln>
              <a:solidFill>
                <a:schemeClr val="tx1"/>
              </a:solidFill>
              <a:effectLst/>
              <a:uLnTx/>
              <a:uFillTx/>
              <a:latin typeface="Garamond"/>
              <a:ea typeface="+mn-ea"/>
              <a:cs typeface="Garamond"/>
            </a:endParaRPr>
          </a:p>
        </p:txBody>
      </p:sp>
      <p:sp>
        <p:nvSpPr>
          <p:cNvPr id="12" name="Content Placeholder 2"/>
          <p:cNvSpPr>
            <a:spLocks noGrp="1"/>
          </p:cNvSpPr>
          <p:nvPr>
            <p:ph sz="quarter" idx="1"/>
          </p:nvPr>
        </p:nvSpPr>
        <p:spPr>
          <a:xfrm>
            <a:off x="39974" y="1401229"/>
            <a:ext cx="9144000" cy="5022720"/>
          </a:xfrm>
        </p:spPr>
        <p:txBody>
          <a:bodyPr>
            <a:normAutofit lnSpcReduction="10000"/>
          </a:bodyPr>
          <a:lstStyle/>
          <a:p>
            <a:pPr lvl="1" indent="-182880">
              <a:buFont typeface="Wingdings" pitchFamily="2" charset="2"/>
              <a:buChar char="Ø"/>
            </a:pPr>
            <a:r>
              <a:rPr lang="pt-BR" sz="1800" dirty="0" smtClean="0">
                <a:solidFill>
                  <a:schemeClr val="bg2">
                    <a:lumMod val="25000"/>
                  </a:schemeClr>
                </a:solidFill>
                <a:latin typeface="Garamond" pitchFamily="18" charset="0"/>
                <a:cs typeface="Times New Roman" pitchFamily="18" charset="0"/>
              </a:rPr>
              <a:t>The reconstructions allowed us </a:t>
            </a:r>
            <a:r>
              <a:rPr lang="en-US" sz="1800" dirty="0" smtClean="0">
                <a:solidFill>
                  <a:schemeClr val="bg2">
                    <a:lumMod val="25000"/>
                  </a:schemeClr>
                </a:solidFill>
                <a:latin typeface="Garamond" pitchFamily="18" charset="0"/>
                <a:cs typeface="Times New Roman" pitchFamily="18" charset="0"/>
              </a:rPr>
              <a:t>insights in to the </a:t>
            </a:r>
            <a:r>
              <a:rPr lang="en-US" sz="1800" b="1" dirty="0" smtClean="0">
                <a:solidFill>
                  <a:schemeClr val="bg2">
                    <a:lumMod val="25000"/>
                  </a:schemeClr>
                </a:solidFill>
                <a:latin typeface="Garamond" pitchFamily="18" charset="0"/>
                <a:cs typeface="Times New Roman" pitchFamily="18" charset="0"/>
              </a:rPr>
              <a:t>probability of moderate to severe sustained droughts</a:t>
            </a:r>
            <a:r>
              <a:rPr lang="en-US" sz="1800" dirty="0" smtClean="0">
                <a:solidFill>
                  <a:schemeClr val="bg2">
                    <a:lumMod val="25000"/>
                  </a:schemeClr>
                </a:solidFill>
                <a:latin typeface="Garamond" pitchFamily="18" charset="0"/>
                <a:cs typeface="Times New Roman" pitchFamily="18" charset="0"/>
              </a:rPr>
              <a:t> in a region based on the current release plans.</a:t>
            </a:r>
          </a:p>
          <a:p>
            <a:pPr lvl="1" indent="-182880">
              <a:buFont typeface="Wingdings" pitchFamily="2" charset="2"/>
              <a:buChar char="Ø"/>
            </a:pPr>
            <a:endParaRPr lang="en-US" sz="1800" dirty="0" smtClean="0">
              <a:solidFill>
                <a:schemeClr val="bg2">
                  <a:lumMod val="25000"/>
                </a:schemeClr>
              </a:solidFill>
              <a:latin typeface="Garamond" pitchFamily="18" charset="0"/>
              <a:cs typeface="Times New Roman" pitchFamily="18" charset="0"/>
            </a:endParaRPr>
          </a:p>
          <a:p>
            <a:pPr lvl="1" indent="-182880">
              <a:buFont typeface="Wingdings" pitchFamily="2" charset="2"/>
              <a:buChar char="Ø"/>
            </a:pPr>
            <a:r>
              <a:rPr lang="en-US" sz="1800" dirty="0" smtClean="0">
                <a:solidFill>
                  <a:schemeClr val="bg2">
                    <a:lumMod val="25000"/>
                  </a:schemeClr>
                </a:solidFill>
                <a:latin typeface="Garamond" pitchFamily="18" charset="0"/>
                <a:cs typeface="Times New Roman" pitchFamily="18" charset="0"/>
              </a:rPr>
              <a:t>We observe that the </a:t>
            </a:r>
            <a:r>
              <a:rPr lang="en-US" sz="1800" b="1" dirty="0" smtClean="0">
                <a:solidFill>
                  <a:schemeClr val="bg2">
                    <a:lumMod val="25000"/>
                  </a:schemeClr>
                </a:solidFill>
                <a:latin typeface="Garamond" pitchFamily="18" charset="0"/>
                <a:cs typeface="Times New Roman" pitchFamily="18" charset="0"/>
              </a:rPr>
              <a:t>1960s drought is by far the worst drought </a:t>
            </a:r>
            <a:r>
              <a:rPr lang="en-US" sz="1800" dirty="0" smtClean="0">
                <a:solidFill>
                  <a:schemeClr val="bg2">
                    <a:lumMod val="25000"/>
                  </a:schemeClr>
                </a:solidFill>
                <a:latin typeface="Garamond" pitchFamily="18" charset="0"/>
                <a:cs typeface="Times New Roman" pitchFamily="18" charset="0"/>
              </a:rPr>
              <a:t>based on 246 years of simulations (since 1754).</a:t>
            </a:r>
          </a:p>
          <a:p>
            <a:pPr lvl="1" indent="-182880">
              <a:buFont typeface="Wingdings" pitchFamily="2" charset="2"/>
              <a:buChar char="Ø"/>
            </a:pPr>
            <a:endParaRPr lang="en-US" sz="1800" dirty="0" smtClean="0">
              <a:solidFill>
                <a:schemeClr val="bg2">
                  <a:lumMod val="25000"/>
                </a:schemeClr>
              </a:solidFill>
              <a:latin typeface="Garamond" pitchFamily="18" charset="0"/>
              <a:cs typeface="Times New Roman" pitchFamily="18" charset="0"/>
            </a:endParaRPr>
          </a:p>
          <a:p>
            <a:pPr lvl="1" indent="-182880">
              <a:buFont typeface="Wingdings" pitchFamily="2" charset="2"/>
              <a:buChar char="Ø"/>
            </a:pPr>
            <a:r>
              <a:rPr lang="en-US" sz="1800" dirty="0" smtClean="0">
                <a:solidFill>
                  <a:schemeClr val="bg2">
                    <a:lumMod val="25000"/>
                  </a:schemeClr>
                </a:solidFill>
                <a:latin typeface="Garamond" pitchFamily="18" charset="0"/>
                <a:cs typeface="Times New Roman" pitchFamily="18" charset="0"/>
              </a:rPr>
              <a:t>There </a:t>
            </a:r>
            <a:r>
              <a:rPr lang="en-US" sz="1800" b="1" dirty="0" smtClean="0">
                <a:solidFill>
                  <a:schemeClr val="bg2">
                    <a:lumMod val="25000"/>
                  </a:schemeClr>
                </a:solidFill>
                <a:latin typeface="Garamond" pitchFamily="18" charset="0"/>
                <a:cs typeface="Times New Roman" pitchFamily="18" charset="0"/>
              </a:rPr>
              <a:t>are intermediate drought warning periods</a:t>
            </a:r>
            <a:r>
              <a:rPr lang="en-US" sz="1800" dirty="0" smtClean="0">
                <a:solidFill>
                  <a:schemeClr val="bg2">
                    <a:lumMod val="25000"/>
                  </a:schemeClr>
                </a:solidFill>
                <a:latin typeface="Garamond" pitchFamily="18" charset="0"/>
                <a:cs typeface="Times New Roman" pitchFamily="18" charset="0"/>
              </a:rPr>
              <a:t>; however, acute stress periods are rare. Proper adaptation would be sufficient during these periods.</a:t>
            </a:r>
          </a:p>
          <a:p>
            <a:pPr lvl="1" indent="-182880">
              <a:buFont typeface="Wingdings" pitchFamily="2" charset="2"/>
              <a:buChar char="Ø"/>
            </a:pPr>
            <a:endParaRPr lang="en-US" sz="1800" dirty="0" smtClean="0">
              <a:solidFill>
                <a:schemeClr val="bg2">
                  <a:lumMod val="25000"/>
                </a:schemeClr>
              </a:solidFill>
              <a:latin typeface="Garamond" pitchFamily="18" charset="0"/>
              <a:cs typeface="Times New Roman" pitchFamily="18" charset="0"/>
            </a:endParaRPr>
          </a:p>
          <a:p>
            <a:pPr lvl="1" indent="-182880">
              <a:buFont typeface="Wingdings" pitchFamily="2" charset="2"/>
              <a:buChar char="Ø"/>
            </a:pPr>
            <a:r>
              <a:rPr lang="en-US" sz="1800" dirty="0" smtClean="0">
                <a:solidFill>
                  <a:schemeClr val="bg2">
                    <a:lumMod val="25000"/>
                  </a:schemeClr>
                </a:solidFill>
                <a:latin typeface="Garamond" pitchFamily="18" charset="0"/>
                <a:cs typeface="Times New Roman" pitchFamily="18" charset="0"/>
              </a:rPr>
              <a:t>There is a </a:t>
            </a:r>
            <a:r>
              <a:rPr lang="en-US" sz="1800" b="1" dirty="0" smtClean="0">
                <a:solidFill>
                  <a:schemeClr val="bg2">
                    <a:lumMod val="25000"/>
                  </a:schemeClr>
                </a:solidFill>
                <a:latin typeface="Garamond" pitchFamily="18" charset="0"/>
                <a:cs typeface="Times New Roman" pitchFamily="18" charset="0"/>
              </a:rPr>
              <a:t>high probability of reservoirs refilling </a:t>
            </a:r>
            <a:r>
              <a:rPr lang="en-US" sz="1800" dirty="0" smtClean="0">
                <a:solidFill>
                  <a:schemeClr val="bg2">
                    <a:lumMod val="25000"/>
                  </a:schemeClr>
                </a:solidFill>
                <a:latin typeface="Garamond" pitchFamily="18" charset="0"/>
                <a:cs typeface="Times New Roman" pitchFamily="18" charset="0"/>
              </a:rPr>
              <a:t>to normal zones by June 1 during most of the years. </a:t>
            </a:r>
          </a:p>
          <a:p>
            <a:pPr lvl="1" indent="-182880">
              <a:buFont typeface="Wingdings" pitchFamily="2" charset="2"/>
              <a:buChar char="Ø"/>
            </a:pPr>
            <a:endParaRPr lang="en-US" sz="1800" dirty="0" smtClean="0">
              <a:solidFill>
                <a:schemeClr val="bg2">
                  <a:lumMod val="25000"/>
                </a:schemeClr>
              </a:solidFill>
              <a:latin typeface="Garamond" pitchFamily="18" charset="0"/>
              <a:cs typeface="Times New Roman" pitchFamily="18" charset="0"/>
            </a:endParaRPr>
          </a:p>
          <a:p>
            <a:pPr lvl="1" indent="-182880">
              <a:buFont typeface="Wingdings" pitchFamily="2" charset="2"/>
              <a:buChar char="Ø"/>
            </a:pPr>
            <a:r>
              <a:rPr lang="en-US" sz="1800" dirty="0" smtClean="0">
                <a:solidFill>
                  <a:schemeClr val="bg2">
                    <a:lumMod val="25000"/>
                  </a:schemeClr>
                </a:solidFill>
                <a:latin typeface="Garamond" pitchFamily="18" charset="0"/>
                <a:cs typeface="Times New Roman" pitchFamily="18" charset="0"/>
              </a:rPr>
              <a:t>Probability of spills over these periods reveal that the </a:t>
            </a:r>
            <a:r>
              <a:rPr lang="en-US" sz="1800" b="1" dirty="0" smtClean="0">
                <a:solidFill>
                  <a:schemeClr val="bg2">
                    <a:lumMod val="25000"/>
                  </a:schemeClr>
                </a:solidFill>
                <a:latin typeface="Garamond" pitchFamily="18" charset="0"/>
                <a:cs typeface="Times New Roman" pitchFamily="18" charset="0"/>
              </a:rPr>
              <a:t>current FFMP releases can be understood as overly conservative</a:t>
            </a:r>
            <a:r>
              <a:rPr lang="en-US" sz="1800" dirty="0" smtClean="0">
                <a:solidFill>
                  <a:schemeClr val="bg2">
                    <a:lumMod val="25000"/>
                  </a:schemeClr>
                </a:solidFill>
                <a:latin typeface="Garamond" pitchFamily="18" charset="0"/>
                <a:cs typeface="Times New Roman" pitchFamily="18" charset="0"/>
              </a:rPr>
              <a:t>.</a:t>
            </a:r>
          </a:p>
          <a:p>
            <a:pPr lvl="1" indent="-182880">
              <a:buFont typeface="Wingdings" pitchFamily="2" charset="2"/>
              <a:buChar char="Ø"/>
            </a:pPr>
            <a:endParaRPr lang="en-US" sz="1800" dirty="0" smtClean="0">
              <a:solidFill>
                <a:schemeClr val="bg2">
                  <a:lumMod val="25000"/>
                </a:schemeClr>
              </a:solidFill>
              <a:latin typeface="Garamond" pitchFamily="18" charset="0"/>
              <a:cs typeface="Times New Roman" pitchFamily="18" charset="0"/>
            </a:endParaRPr>
          </a:p>
          <a:p>
            <a:pPr lvl="1" indent="-182880">
              <a:buFont typeface="Wingdings" pitchFamily="2" charset="2"/>
              <a:buChar char="Ø"/>
            </a:pPr>
            <a:r>
              <a:rPr lang="en-US" sz="1800" dirty="0" smtClean="0">
                <a:solidFill>
                  <a:schemeClr val="bg2">
                    <a:lumMod val="25000"/>
                  </a:schemeClr>
                </a:solidFill>
                <a:latin typeface="Garamond" pitchFamily="18" charset="0"/>
                <a:cs typeface="Times New Roman" pitchFamily="18" charset="0"/>
              </a:rPr>
              <a:t>Modified release rules that aid thermal relief to wild trout in the upper Delaware can be explored without much stress to the system during most periods. </a:t>
            </a:r>
          </a:p>
          <a:p>
            <a:pPr lvl="2" indent="-182880">
              <a:buNone/>
            </a:pPr>
            <a:endParaRPr lang="pt-BR" sz="2400" dirty="0" smtClean="0">
              <a:solidFill>
                <a:schemeClr val="bg2">
                  <a:lumMod val="25000"/>
                </a:schemeClr>
              </a:solidFill>
              <a:latin typeface="Garamond" pitchFamily="18" charset="0"/>
              <a:cs typeface="Times New Roman" pitchFamily="18" charset="0"/>
            </a:endParaRPr>
          </a:p>
          <a:p>
            <a:pPr lvl="1" indent="-182880" eaLnBrk="1" hangingPunct="1">
              <a:buNone/>
            </a:pPr>
            <a:endParaRPr lang="pt-BR" sz="2800" i="1" u="sng" dirty="0" smtClean="0">
              <a:solidFill>
                <a:schemeClr val="bg2">
                  <a:lumMod val="25000"/>
                </a:schemeClr>
              </a:solidFill>
              <a:latin typeface="Garamond" pitchFamily="18" charset="0"/>
              <a:cs typeface="Times New Roman" pitchFamily="18" charset="0"/>
            </a:endParaRPr>
          </a:p>
          <a:p>
            <a:pPr lvl="1" indent="-182880" eaLnBrk="1" hangingPunct="1">
              <a:buNone/>
            </a:pPr>
            <a:endParaRPr lang="pt-BR" sz="2800" dirty="0" smtClean="0">
              <a:solidFill>
                <a:schemeClr val="bg2">
                  <a:lumMod val="25000"/>
                </a:schemeClr>
              </a:solidFill>
              <a:latin typeface="Garamond"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Acknowledgments </a:t>
            </a:r>
            <a:endParaRPr lang="en-US" dirty="0"/>
          </a:p>
        </p:txBody>
      </p:sp>
      <p:sp>
        <p:nvSpPr>
          <p:cNvPr id="5" name="Content Placeholder 2"/>
          <p:cNvSpPr txBox="1">
            <a:spLocks/>
          </p:cNvSpPr>
          <p:nvPr/>
        </p:nvSpPr>
        <p:spPr>
          <a:xfrm>
            <a:off x="152400" y="2990538"/>
            <a:ext cx="9031574" cy="3185409"/>
          </a:xfrm>
          <a:prstGeom prst="rect">
            <a:avLst/>
          </a:prstGeom>
        </p:spPr>
        <p:txBody>
          <a:bodyPr vert="horz" lIns="91440" tIns="45720" rIns="91440" bIns="45720" rtlCol="0">
            <a:normAutofit/>
          </a:bodyPr>
          <a:lstStyle/>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endParaRPr kumimoji="0" lang="en-US" sz="1600" b="1" i="0" u="none" strike="noStrike" kern="1200" cap="none" spc="0" normalizeH="0" baseline="0" noProof="0" dirty="0">
              <a:ln>
                <a:noFill/>
              </a:ln>
              <a:solidFill>
                <a:schemeClr val="tx1"/>
              </a:solidFill>
              <a:effectLst/>
              <a:uLnTx/>
              <a:uFillTx/>
              <a:latin typeface="Garamond"/>
              <a:ea typeface="+mn-ea"/>
              <a:cs typeface="Garamond"/>
            </a:endParaRPr>
          </a:p>
        </p:txBody>
      </p:sp>
      <p:sp>
        <p:nvSpPr>
          <p:cNvPr id="12" name="Content Placeholder 2"/>
          <p:cNvSpPr>
            <a:spLocks noGrp="1"/>
          </p:cNvSpPr>
          <p:nvPr>
            <p:ph sz="quarter" idx="1"/>
          </p:nvPr>
        </p:nvSpPr>
        <p:spPr>
          <a:xfrm>
            <a:off x="0" y="1153227"/>
            <a:ext cx="9144000" cy="5022720"/>
          </a:xfrm>
        </p:spPr>
        <p:txBody>
          <a:bodyPr>
            <a:normAutofit/>
          </a:bodyPr>
          <a:lstStyle/>
          <a:p>
            <a:pPr lvl="1" indent="-182880">
              <a:buFont typeface="Wingdings" pitchFamily="2" charset="2"/>
              <a:buChar char="Ø"/>
            </a:pPr>
            <a:r>
              <a:rPr lang="en-US" sz="1800" dirty="0" smtClean="0">
                <a:latin typeface="Times New Roman" pitchFamily="18" charset="0"/>
                <a:cs typeface="Times New Roman" pitchFamily="18" charset="0"/>
              </a:rPr>
              <a:t>NOAA, CCRUN </a:t>
            </a:r>
          </a:p>
          <a:p>
            <a:pPr lvl="1" indent="-182880">
              <a:buFont typeface="Wingdings" pitchFamily="2" charset="2"/>
              <a:buChar char="Ø"/>
            </a:pPr>
            <a:r>
              <a:rPr lang="en-US" sz="1800" dirty="0" smtClean="0">
                <a:latin typeface="Times New Roman" pitchFamily="18" charset="0"/>
                <a:cs typeface="Times New Roman" pitchFamily="18" charset="0"/>
              </a:rPr>
              <a:t>NSF</a:t>
            </a:r>
          </a:p>
          <a:p>
            <a:pPr lvl="2" indent="-182880">
              <a:buNone/>
            </a:pPr>
            <a:endParaRPr lang="pt-BR" sz="2400" dirty="0" smtClean="0">
              <a:latin typeface="Times New Roman" pitchFamily="18" charset="0"/>
              <a:cs typeface="Times New Roman" pitchFamily="18" charset="0"/>
            </a:endParaRPr>
          </a:p>
          <a:p>
            <a:pPr lvl="1" indent="-182880" eaLnBrk="1" hangingPunct="1">
              <a:buNone/>
            </a:pPr>
            <a:endParaRPr lang="pt-BR" sz="2800" i="1" u="sng" dirty="0" smtClean="0">
              <a:latin typeface="Times New Roman" pitchFamily="18" charset="0"/>
              <a:cs typeface="Times New Roman" pitchFamily="18" charset="0"/>
            </a:endParaRPr>
          </a:p>
          <a:p>
            <a:pPr lvl="1" indent="-182880" eaLnBrk="1" hangingPunct="1">
              <a:buNone/>
            </a:pPr>
            <a:endParaRPr lang="pt-BR"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2"/>
            <a:ext cx="5920452" cy="1143000"/>
          </a:xfrm>
        </p:spPr>
        <p:txBody>
          <a:bodyPr>
            <a:normAutofit fontScale="90000"/>
          </a:bodyPr>
          <a:lstStyle/>
          <a:p>
            <a:r>
              <a:rPr lang="en-US" dirty="0" smtClean="0"/>
              <a:t>New York City Water Supply </a:t>
            </a:r>
            <a:endParaRPr lang="en-US" dirty="0"/>
          </a:p>
        </p:txBody>
      </p:sp>
      <p:sp>
        <p:nvSpPr>
          <p:cNvPr id="5" name="Content Placeholder 2"/>
          <p:cNvSpPr txBox="1">
            <a:spLocks/>
          </p:cNvSpPr>
          <p:nvPr/>
        </p:nvSpPr>
        <p:spPr>
          <a:xfrm>
            <a:off x="152400" y="4092314"/>
            <a:ext cx="9031574" cy="2083633"/>
          </a:xfrm>
          <a:prstGeom prst="rect">
            <a:avLst/>
          </a:prstGeom>
        </p:spPr>
        <p:txBody>
          <a:bodyPr vert="horz" lIns="91440" tIns="45720" rIns="91440" bIns="45720" rtlCol="0">
            <a:normAutofit/>
          </a:bodyPr>
          <a:lstStyle/>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endParaRPr kumimoji="0" lang="en-US" sz="1600" b="1" i="0" u="none" strike="noStrike" kern="1200" cap="none" spc="0" normalizeH="0" baseline="0" noProof="0" dirty="0">
              <a:ln>
                <a:noFill/>
              </a:ln>
              <a:solidFill>
                <a:schemeClr val="tx1"/>
              </a:solidFill>
              <a:effectLst/>
              <a:uLnTx/>
              <a:uFillTx/>
              <a:latin typeface="Garamond"/>
              <a:ea typeface="+mn-ea"/>
              <a:cs typeface="Garamond"/>
            </a:endParaRPr>
          </a:p>
        </p:txBody>
      </p:sp>
      <p:pic>
        <p:nvPicPr>
          <p:cNvPr id="28674" name="Picture 2" descr="New York City Water Supply Map"/>
          <p:cNvPicPr>
            <a:picLocks noChangeAspect="1" noChangeArrowheads="1"/>
          </p:cNvPicPr>
          <p:nvPr/>
        </p:nvPicPr>
        <p:blipFill>
          <a:blip r:embed="rId2"/>
          <a:srcRect/>
          <a:stretch>
            <a:fillRect/>
          </a:stretch>
        </p:blipFill>
        <p:spPr bwMode="auto">
          <a:xfrm>
            <a:off x="4955626" y="1172962"/>
            <a:ext cx="4143403" cy="5661887"/>
          </a:xfrm>
          <a:prstGeom prst="rect">
            <a:avLst/>
          </a:prstGeom>
          <a:noFill/>
        </p:spPr>
      </p:pic>
      <p:sp>
        <p:nvSpPr>
          <p:cNvPr id="8" name="Content Placeholder 2"/>
          <p:cNvSpPr>
            <a:spLocks noGrp="1"/>
          </p:cNvSpPr>
          <p:nvPr>
            <p:ph sz="quarter" idx="1"/>
          </p:nvPr>
        </p:nvSpPr>
        <p:spPr>
          <a:xfrm>
            <a:off x="1" y="1172962"/>
            <a:ext cx="4860390" cy="2211683"/>
          </a:xfrm>
        </p:spPr>
        <p:txBody>
          <a:bodyPr>
            <a:normAutofit fontScale="62500" lnSpcReduction="20000"/>
          </a:bodyPr>
          <a:lstStyle/>
          <a:p>
            <a:pPr lvl="1" indent="-182880">
              <a:buFont typeface="Wingdings" pitchFamily="2" charset="2"/>
              <a:buChar char="Ø"/>
            </a:pPr>
            <a:r>
              <a:rPr lang="pt-BR" sz="2400" u="sng" dirty="0" smtClean="0">
                <a:solidFill>
                  <a:schemeClr val="bg2">
                    <a:lumMod val="25000"/>
                  </a:schemeClr>
                </a:solidFill>
                <a:latin typeface="Garamond" pitchFamily="18" charset="0"/>
                <a:cs typeface="Times New Roman" pitchFamily="18" charset="0"/>
              </a:rPr>
              <a:t>1700s – </a:t>
            </a:r>
            <a:r>
              <a:rPr lang="pt-BR" sz="2400" dirty="0" smtClean="0">
                <a:solidFill>
                  <a:schemeClr val="bg2">
                    <a:lumMod val="25000"/>
                  </a:schemeClr>
                </a:solidFill>
                <a:latin typeface="Garamond" pitchFamily="18" charset="0"/>
                <a:cs typeface="Times New Roman" pitchFamily="18" charset="0"/>
              </a:rPr>
              <a:t>local dug wells and small reservoirs (population ~ 22000)</a:t>
            </a:r>
          </a:p>
          <a:p>
            <a:pPr lvl="1" indent="-182880">
              <a:buFont typeface="Wingdings" pitchFamily="2" charset="2"/>
              <a:buChar char="Ø"/>
            </a:pPr>
            <a:endParaRPr lang="pt-BR" sz="2400" u="sng" dirty="0" smtClean="0">
              <a:solidFill>
                <a:schemeClr val="bg2">
                  <a:lumMod val="25000"/>
                </a:schemeClr>
              </a:solidFill>
              <a:latin typeface="Garamond" pitchFamily="18" charset="0"/>
              <a:cs typeface="Times New Roman" pitchFamily="18" charset="0"/>
            </a:endParaRPr>
          </a:p>
          <a:p>
            <a:pPr lvl="1" indent="-182880">
              <a:buFont typeface="Wingdings" pitchFamily="2" charset="2"/>
              <a:buChar char="Ø"/>
            </a:pPr>
            <a:r>
              <a:rPr lang="pt-BR" sz="2400" u="sng" dirty="0" smtClean="0">
                <a:solidFill>
                  <a:schemeClr val="bg2">
                    <a:lumMod val="25000"/>
                  </a:schemeClr>
                </a:solidFill>
                <a:latin typeface="Garamond" pitchFamily="18" charset="0"/>
                <a:cs typeface="Times New Roman" pitchFamily="18" charset="0"/>
              </a:rPr>
              <a:t>Early 1800s</a:t>
            </a:r>
            <a:r>
              <a:rPr lang="pt-BR" sz="2400" dirty="0" smtClean="0">
                <a:solidFill>
                  <a:schemeClr val="bg2">
                    <a:lumMod val="25000"/>
                  </a:schemeClr>
                </a:solidFill>
                <a:latin typeface="Garamond" pitchFamily="18" charset="0"/>
                <a:cs typeface="Times New Roman" pitchFamily="18" charset="0"/>
              </a:rPr>
              <a:t> – Manhattan Company (Chase Inc. Provided water to the city through owned wells.</a:t>
            </a:r>
          </a:p>
          <a:p>
            <a:pPr lvl="1" indent="-182880">
              <a:buFont typeface="Wingdings" pitchFamily="2" charset="2"/>
              <a:buChar char="Ø"/>
            </a:pPr>
            <a:endParaRPr lang="pt-BR" sz="2400" dirty="0" smtClean="0">
              <a:solidFill>
                <a:schemeClr val="bg2">
                  <a:lumMod val="25000"/>
                </a:schemeClr>
              </a:solidFill>
              <a:latin typeface="Garamond" pitchFamily="18" charset="0"/>
              <a:cs typeface="Times New Roman" pitchFamily="18" charset="0"/>
            </a:endParaRPr>
          </a:p>
          <a:p>
            <a:pPr lvl="1" indent="-182880">
              <a:buFont typeface="Wingdings" pitchFamily="2" charset="2"/>
              <a:buChar char="Ø"/>
            </a:pPr>
            <a:r>
              <a:rPr lang="pt-BR" sz="2400" u="sng" dirty="0" smtClean="0">
                <a:solidFill>
                  <a:schemeClr val="bg2">
                    <a:lumMod val="25000"/>
                  </a:schemeClr>
                </a:solidFill>
                <a:latin typeface="Garamond" pitchFamily="18" charset="0"/>
                <a:cs typeface="Times New Roman" pitchFamily="18" charset="0"/>
              </a:rPr>
              <a:t>Late 1800s</a:t>
            </a:r>
            <a:r>
              <a:rPr lang="pt-BR" sz="2400" dirty="0" smtClean="0">
                <a:solidFill>
                  <a:schemeClr val="bg2">
                    <a:lumMod val="25000"/>
                  </a:schemeClr>
                </a:solidFill>
                <a:latin typeface="Garamond" pitchFamily="18" charset="0"/>
                <a:cs typeface="Times New Roman" pitchFamily="18" charset="0"/>
              </a:rPr>
              <a:t> – Croton System</a:t>
            </a:r>
          </a:p>
          <a:p>
            <a:pPr lvl="1" indent="-182880">
              <a:buFont typeface="Wingdings" pitchFamily="2" charset="2"/>
              <a:buChar char="Ø"/>
            </a:pPr>
            <a:endParaRPr lang="pt-BR" sz="2400" dirty="0" smtClean="0">
              <a:solidFill>
                <a:schemeClr val="bg2">
                  <a:lumMod val="25000"/>
                </a:schemeClr>
              </a:solidFill>
              <a:latin typeface="Garamond" pitchFamily="18" charset="0"/>
              <a:cs typeface="Times New Roman" pitchFamily="18" charset="0"/>
            </a:endParaRPr>
          </a:p>
          <a:p>
            <a:pPr lvl="1" indent="-182880">
              <a:buFont typeface="Wingdings" pitchFamily="2" charset="2"/>
              <a:buChar char="Ø"/>
            </a:pPr>
            <a:r>
              <a:rPr lang="pt-BR" sz="2400" u="sng" dirty="0" smtClean="0">
                <a:solidFill>
                  <a:schemeClr val="bg2">
                    <a:lumMod val="25000"/>
                  </a:schemeClr>
                </a:solidFill>
                <a:latin typeface="Garamond" pitchFamily="18" charset="0"/>
                <a:cs typeface="Times New Roman" pitchFamily="18" charset="0"/>
              </a:rPr>
              <a:t>Early 1900s</a:t>
            </a:r>
            <a:r>
              <a:rPr lang="pt-BR" sz="2400" dirty="0" smtClean="0">
                <a:solidFill>
                  <a:schemeClr val="bg2">
                    <a:lumMod val="25000"/>
                  </a:schemeClr>
                </a:solidFill>
                <a:latin typeface="Garamond" pitchFamily="18" charset="0"/>
                <a:cs typeface="Times New Roman" pitchFamily="18" charset="0"/>
              </a:rPr>
              <a:t> – Expanded to Catskill/Delaware Watersheds</a:t>
            </a:r>
          </a:p>
          <a:p>
            <a:pPr lvl="1" indent="-182880" eaLnBrk="1" hangingPunct="1">
              <a:buNone/>
            </a:pPr>
            <a:endParaRPr lang="pt-BR" sz="2400" i="1" u="sng" dirty="0" smtClean="0">
              <a:solidFill>
                <a:schemeClr val="bg2">
                  <a:lumMod val="25000"/>
                </a:schemeClr>
              </a:solidFill>
              <a:latin typeface="Garamond" pitchFamily="18" charset="0"/>
              <a:cs typeface="Times New Roman" pitchFamily="18" charset="0"/>
            </a:endParaRPr>
          </a:p>
          <a:p>
            <a:pPr lvl="1" indent="-182880" eaLnBrk="1" hangingPunct="1">
              <a:buNone/>
            </a:pPr>
            <a:endParaRPr lang="pt-BR" sz="2400" dirty="0" smtClean="0">
              <a:solidFill>
                <a:schemeClr val="bg2">
                  <a:lumMod val="25000"/>
                </a:schemeClr>
              </a:solidFill>
              <a:latin typeface="Garamond" pitchFamily="18" charset="0"/>
              <a:cs typeface="Times New Roman" pitchFamily="18" charset="0"/>
            </a:endParaRPr>
          </a:p>
        </p:txBody>
      </p:sp>
      <p:graphicFrame>
        <p:nvGraphicFramePr>
          <p:cNvPr id="9" name="Diagram 8"/>
          <p:cNvGraphicFramePr/>
          <p:nvPr/>
        </p:nvGraphicFramePr>
        <p:xfrm>
          <a:off x="81025" y="3112545"/>
          <a:ext cx="4779365" cy="3687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p:cNvSpPr/>
          <p:nvPr/>
        </p:nvSpPr>
        <p:spPr>
          <a:xfrm>
            <a:off x="4955626" y="1843790"/>
            <a:ext cx="2023672" cy="2128603"/>
          </a:xfrm>
          <a:prstGeom prst="ellipse">
            <a:avLst/>
          </a:prstGeom>
          <a:solidFill>
            <a:srgbClr val="4A9FFA">
              <a:alpha val="1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latin typeface="Garamond" pitchFamily="18" charset="0"/>
              </a:rPr>
              <a:t>Complex System with competing stakeholders</a:t>
            </a:r>
            <a:endParaRPr lang="en-US" dirty="0">
              <a:solidFill>
                <a:schemeClr val="tx1"/>
              </a:solidFill>
              <a:latin typeface="Garamond" pitchFamily="18" charset="0"/>
            </a:endParaRPr>
          </a:p>
        </p:txBody>
      </p:sp>
      <p:sp>
        <p:nvSpPr>
          <p:cNvPr id="3" name="TextBox 2"/>
          <p:cNvSpPr txBox="1"/>
          <p:nvPr/>
        </p:nvSpPr>
        <p:spPr>
          <a:xfrm>
            <a:off x="279779" y="3649227"/>
            <a:ext cx="1890215" cy="369332"/>
          </a:xfrm>
          <a:prstGeom prst="rect">
            <a:avLst/>
          </a:prstGeom>
          <a:noFill/>
        </p:spPr>
        <p:txBody>
          <a:bodyPr wrap="square" rtlCol="0">
            <a:spAutoFit/>
          </a:bodyPr>
          <a:lstStyle/>
          <a:p>
            <a:r>
              <a:rPr lang="en-US" b="1" dirty="0" smtClean="0"/>
              <a:t>1 year storage</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Stakeholders </a:t>
            </a:r>
            <a:endParaRPr lang="en-US" dirty="0"/>
          </a:p>
        </p:txBody>
      </p:sp>
      <p:sp>
        <p:nvSpPr>
          <p:cNvPr id="5" name="Content Placeholder 2"/>
          <p:cNvSpPr txBox="1">
            <a:spLocks/>
          </p:cNvSpPr>
          <p:nvPr/>
        </p:nvSpPr>
        <p:spPr>
          <a:xfrm>
            <a:off x="152400" y="2990538"/>
            <a:ext cx="9031574" cy="3185409"/>
          </a:xfrm>
          <a:prstGeom prst="rect">
            <a:avLst/>
          </a:prstGeom>
        </p:spPr>
        <p:txBody>
          <a:bodyPr vert="horz" lIns="91440" tIns="45720" rIns="91440" bIns="45720" rtlCol="0">
            <a:normAutofit/>
          </a:bodyPr>
          <a:lstStyle/>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endParaRPr kumimoji="0" lang="en-US" sz="1600" b="1" i="0" u="none" strike="noStrike" kern="1200" cap="none" spc="0" normalizeH="0" baseline="0" noProof="0" dirty="0">
              <a:ln>
                <a:noFill/>
              </a:ln>
              <a:solidFill>
                <a:schemeClr val="tx1"/>
              </a:solidFill>
              <a:effectLst/>
              <a:uLnTx/>
              <a:uFillTx/>
              <a:latin typeface="Garamond"/>
              <a:ea typeface="+mn-ea"/>
              <a:cs typeface="Garamond"/>
            </a:endParaRPr>
          </a:p>
        </p:txBody>
      </p:sp>
      <p:sp>
        <p:nvSpPr>
          <p:cNvPr id="8" name="Content Placeholder 2"/>
          <p:cNvSpPr>
            <a:spLocks noGrp="1"/>
          </p:cNvSpPr>
          <p:nvPr>
            <p:ph sz="quarter" idx="1"/>
          </p:nvPr>
        </p:nvSpPr>
        <p:spPr>
          <a:xfrm>
            <a:off x="0" y="1153227"/>
            <a:ext cx="9144000" cy="2245293"/>
          </a:xfrm>
        </p:spPr>
        <p:txBody>
          <a:bodyPr>
            <a:normAutofit fontScale="92500" lnSpcReduction="20000"/>
          </a:bodyPr>
          <a:lstStyle/>
          <a:p>
            <a:pPr lvl="1" indent="-182880">
              <a:buFont typeface="Wingdings" pitchFamily="2" charset="2"/>
              <a:buChar char="Ø"/>
            </a:pPr>
            <a:r>
              <a:rPr lang="pt-BR" b="1" dirty="0" smtClean="0">
                <a:solidFill>
                  <a:schemeClr val="bg2">
                    <a:lumMod val="25000"/>
                  </a:schemeClr>
                </a:solidFill>
                <a:latin typeface="Garamond" pitchFamily="18" charset="0"/>
                <a:cs typeface="Times New Roman" pitchFamily="18" charset="0"/>
              </a:rPr>
              <a:t>The Delaware River</a:t>
            </a:r>
          </a:p>
          <a:p>
            <a:pPr lvl="2" indent="-182880">
              <a:buFont typeface="Wingdings" pitchFamily="2" charset="2"/>
              <a:buChar char="Ø"/>
            </a:pPr>
            <a:r>
              <a:rPr lang="pt-BR" dirty="0" smtClean="0">
                <a:solidFill>
                  <a:schemeClr val="bg2">
                    <a:lumMod val="25000"/>
                  </a:schemeClr>
                </a:solidFill>
                <a:latin typeface="Garamond" pitchFamily="18" charset="0"/>
                <a:cs typeface="Times New Roman" pitchFamily="18" charset="0"/>
              </a:rPr>
              <a:t>Originates in Catskill Mountains ; flows into the Delaware Bay.</a:t>
            </a:r>
          </a:p>
          <a:p>
            <a:pPr lvl="2" indent="-182880">
              <a:buFont typeface="Wingdings" pitchFamily="2" charset="2"/>
              <a:buChar char="Ø"/>
            </a:pPr>
            <a:endParaRPr lang="pt-BR" dirty="0" smtClean="0">
              <a:solidFill>
                <a:schemeClr val="bg2">
                  <a:lumMod val="25000"/>
                </a:schemeClr>
              </a:solidFill>
              <a:latin typeface="Garamond" pitchFamily="18" charset="0"/>
              <a:cs typeface="Times New Roman" pitchFamily="18" charset="0"/>
            </a:endParaRPr>
          </a:p>
          <a:p>
            <a:pPr lvl="2" indent="-182880">
              <a:buFont typeface="Wingdings" pitchFamily="2" charset="2"/>
              <a:buChar char="Ø"/>
            </a:pPr>
            <a:r>
              <a:rPr lang="pt-BR" dirty="0" smtClean="0">
                <a:solidFill>
                  <a:schemeClr val="bg2">
                    <a:lumMod val="25000"/>
                  </a:schemeClr>
                </a:solidFill>
                <a:latin typeface="Garamond" pitchFamily="18" charset="0"/>
                <a:cs typeface="Times New Roman" pitchFamily="18" charset="0"/>
              </a:rPr>
              <a:t>3 NYC Reservoirs supply upto 50% of water to the city.</a:t>
            </a:r>
          </a:p>
          <a:p>
            <a:pPr lvl="2" indent="-182880">
              <a:buFont typeface="Wingdings" pitchFamily="2" charset="2"/>
              <a:buChar char="Ø"/>
            </a:pPr>
            <a:endParaRPr lang="pt-BR" sz="2400" dirty="0" smtClean="0">
              <a:solidFill>
                <a:schemeClr val="bg2">
                  <a:lumMod val="25000"/>
                </a:schemeClr>
              </a:solidFill>
              <a:latin typeface="Garamond" pitchFamily="18" charset="0"/>
              <a:cs typeface="Times New Roman" pitchFamily="18" charset="0"/>
            </a:endParaRPr>
          </a:p>
          <a:p>
            <a:pPr lvl="2" indent="-182880">
              <a:buFont typeface="Wingdings" pitchFamily="2" charset="2"/>
              <a:buChar char="Ø"/>
            </a:pPr>
            <a:r>
              <a:rPr lang="pt-BR" sz="2400" dirty="0" smtClean="0">
                <a:solidFill>
                  <a:schemeClr val="bg2">
                    <a:lumMod val="25000"/>
                  </a:schemeClr>
                </a:solidFill>
                <a:latin typeface="Garamond" pitchFamily="18" charset="0"/>
                <a:cs typeface="Times New Roman" pitchFamily="18" charset="0"/>
              </a:rPr>
              <a:t>NY, NJ, PA and DE (decree parties) have entitlements to the waters.</a:t>
            </a:r>
          </a:p>
          <a:p>
            <a:pPr lvl="2" indent="-182880">
              <a:buNone/>
            </a:pPr>
            <a:endParaRPr lang="pt-BR" sz="2400" dirty="0" smtClean="0">
              <a:solidFill>
                <a:schemeClr val="bg2">
                  <a:lumMod val="25000"/>
                </a:schemeClr>
              </a:solidFill>
              <a:latin typeface="Garamond" pitchFamily="18" charset="0"/>
              <a:cs typeface="Times New Roman" pitchFamily="18" charset="0"/>
            </a:endParaRPr>
          </a:p>
          <a:p>
            <a:pPr lvl="2" indent="-182880">
              <a:buFont typeface="Wingdings" pitchFamily="2" charset="2"/>
              <a:buChar char="Ø"/>
            </a:pPr>
            <a:endParaRPr lang="pt-BR" sz="2400" dirty="0" smtClean="0">
              <a:solidFill>
                <a:schemeClr val="bg2">
                  <a:lumMod val="25000"/>
                </a:schemeClr>
              </a:solidFill>
              <a:latin typeface="Garamond" pitchFamily="18" charset="0"/>
              <a:cs typeface="Times New Roman" pitchFamily="18" charset="0"/>
            </a:endParaRPr>
          </a:p>
          <a:p>
            <a:pPr lvl="1" indent="-182880" eaLnBrk="1" hangingPunct="1">
              <a:buNone/>
            </a:pPr>
            <a:endParaRPr lang="pt-BR" sz="2800" i="1" u="sng" dirty="0" smtClean="0">
              <a:solidFill>
                <a:schemeClr val="bg2">
                  <a:lumMod val="25000"/>
                </a:schemeClr>
              </a:solidFill>
              <a:latin typeface="Garamond" pitchFamily="18" charset="0"/>
              <a:cs typeface="Times New Roman" pitchFamily="18" charset="0"/>
            </a:endParaRPr>
          </a:p>
          <a:p>
            <a:pPr lvl="1" indent="-182880" eaLnBrk="1" hangingPunct="1">
              <a:buNone/>
            </a:pPr>
            <a:endParaRPr lang="pt-BR" sz="2800" dirty="0" smtClean="0">
              <a:solidFill>
                <a:schemeClr val="bg2">
                  <a:lumMod val="25000"/>
                </a:schemeClr>
              </a:solidFill>
              <a:latin typeface="Garamond" pitchFamily="18" charset="0"/>
              <a:cs typeface="Times New Roman" pitchFamily="18" charset="0"/>
            </a:endParaRPr>
          </a:p>
        </p:txBody>
      </p:sp>
      <p:sp>
        <p:nvSpPr>
          <p:cNvPr id="13" name="Content Placeholder 2"/>
          <p:cNvSpPr txBox="1">
            <a:spLocks/>
          </p:cNvSpPr>
          <p:nvPr/>
        </p:nvSpPr>
        <p:spPr>
          <a:xfrm>
            <a:off x="39974" y="3433246"/>
            <a:ext cx="5847402" cy="3332154"/>
          </a:xfrm>
          <a:prstGeom prst="rect">
            <a:avLst/>
          </a:prstGeom>
        </p:spPr>
        <p:txBody>
          <a:bodyPr vert="horz" lIns="91440" tIns="45720" rIns="91440" bIns="45720" rtlCol="0">
            <a:normAutofit fontScale="92500" lnSpcReduction="20000"/>
          </a:bodyPr>
          <a:lstStyle/>
          <a:p>
            <a:pPr marL="1143000" marR="0" lvl="2" indent="-182880" algn="l" defTabSz="457200" rtl="0" eaLnBrk="1" fontAlgn="auto" latinLnBrk="0" hangingPunct="1">
              <a:lnSpc>
                <a:spcPct val="100000"/>
              </a:lnSpc>
              <a:spcBef>
                <a:spcPct val="20000"/>
              </a:spcBef>
              <a:spcAft>
                <a:spcPts val="0"/>
              </a:spcAft>
              <a:buClrTx/>
              <a:buSzTx/>
              <a:buFont typeface="Arial"/>
              <a:buNone/>
              <a:tabLst/>
              <a:defRPr/>
            </a:pPr>
            <a:endParaRPr kumimoji="0" lang="pt-BR" sz="2400" b="0" i="0" u="none" strike="noStrike" kern="1200" cap="none" spc="0" normalizeH="0" baseline="0" noProof="0" dirty="0" smtClean="0">
              <a:ln>
                <a:noFill/>
              </a:ln>
              <a:solidFill>
                <a:schemeClr val="bg2">
                  <a:lumMod val="25000"/>
                </a:schemeClr>
              </a:solidFill>
              <a:effectLst/>
              <a:uLnTx/>
              <a:uFillTx/>
              <a:latin typeface="Garamond" pitchFamily="18" charset="0"/>
              <a:cs typeface="Times New Roman" pitchFamily="18" charset="0"/>
            </a:endParaRPr>
          </a:p>
          <a:p>
            <a:pPr marL="742950" marR="0" lvl="1" indent="-182880" algn="l" defTabSz="457200" rtl="0" eaLnBrk="1" fontAlgn="auto" latinLnBrk="0" hangingPunct="1">
              <a:lnSpc>
                <a:spcPct val="100000"/>
              </a:lnSpc>
              <a:spcBef>
                <a:spcPct val="20000"/>
              </a:spcBef>
              <a:spcAft>
                <a:spcPts val="0"/>
              </a:spcAft>
              <a:buClrTx/>
              <a:buSzTx/>
              <a:buFont typeface="Wingdings" pitchFamily="2" charset="2"/>
              <a:buChar char="Ø"/>
              <a:tabLst/>
              <a:defRPr/>
            </a:pPr>
            <a:r>
              <a:rPr kumimoji="0" lang="pt-BR" sz="2800" b="1" i="0" u="none" strike="noStrike" kern="1200" cap="none" spc="0" normalizeH="0" baseline="0" noProof="0" dirty="0" smtClean="0">
                <a:ln>
                  <a:noFill/>
                </a:ln>
                <a:solidFill>
                  <a:schemeClr val="bg2">
                    <a:lumMod val="25000"/>
                  </a:schemeClr>
                </a:solidFill>
                <a:effectLst/>
                <a:uLnTx/>
                <a:uFillTx/>
                <a:latin typeface="Garamond" pitchFamily="18" charset="0"/>
                <a:cs typeface="Times New Roman" pitchFamily="18" charset="0"/>
              </a:rPr>
              <a:t>The 1931 and 1954 Supreme Court Decree</a:t>
            </a:r>
          </a:p>
          <a:p>
            <a:pPr marL="1143000" marR="0" lvl="2" indent="-182880" algn="l" defTabSz="457200" rtl="0" eaLnBrk="1" fontAlgn="auto" latinLnBrk="0" hangingPunct="1">
              <a:lnSpc>
                <a:spcPct val="100000"/>
              </a:lnSpc>
              <a:spcBef>
                <a:spcPct val="20000"/>
              </a:spcBef>
              <a:spcAft>
                <a:spcPts val="0"/>
              </a:spcAft>
              <a:buClrTx/>
              <a:buSzTx/>
              <a:buFont typeface="Wingdings" pitchFamily="2" charset="2"/>
              <a:buChar char="Ø"/>
              <a:tabLst/>
              <a:defRPr/>
            </a:pPr>
            <a:r>
              <a:rPr kumimoji="0" lang="pt-BR" sz="2400" b="0" i="0" u="none" strike="noStrike" kern="1200" cap="none" spc="0" normalizeH="0" baseline="0" noProof="0" dirty="0" smtClean="0">
                <a:ln>
                  <a:noFill/>
                </a:ln>
                <a:solidFill>
                  <a:schemeClr val="bg2">
                    <a:lumMod val="25000"/>
                  </a:schemeClr>
                </a:solidFill>
                <a:effectLst/>
                <a:uLnTx/>
                <a:uFillTx/>
                <a:latin typeface="Garamond" pitchFamily="18" charset="0"/>
                <a:cs typeface="Times New Roman" pitchFamily="18" charset="0"/>
              </a:rPr>
              <a:t>NYC can divert upto 800 MGD per day.</a:t>
            </a:r>
          </a:p>
          <a:p>
            <a:pPr marL="1143000" marR="0" lvl="2" indent="-182880" algn="l" defTabSz="457200" rtl="0" eaLnBrk="1" fontAlgn="auto" latinLnBrk="0" hangingPunct="1">
              <a:lnSpc>
                <a:spcPct val="100000"/>
              </a:lnSpc>
              <a:spcBef>
                <a:spcPct val="20000"/>
              </a:spcBef>
              <a:spcAft>
                <a:spcPts val="0"/>
              </a:spcAft>
              <a:buClrTx/>
              <a:buSzTx/>
              <a:buFont typeface="Wingdings" pitchFamily="2" charset="2"/>
              <a:buChar char="Ø"/>
              <a:tabLst/>
              <a:defRPr/>
            </a:pPr>
            <a:endParaRPr kumimoji="0" lang="pt-BR" sz="2400" b="0" i="0" u="none" strike="noStrike" kern="1200" cap="none" spc="0" normalizeH="0" baseline="0" noProof="0" dirty="0" smtClean="0">
              <a:ln>
                <a:noFill/>
              </a:ln>
              <a:solidFill>
                <a:schemeClr val="bg2">
                  <a:lumMod val="25000"/>
                </a:schemeClr>
              </a:solidFill>
              <a:effectLst/>
              <a:uLnTx/>
              <a:uFillTx/>
              <a:latin typeface="Garamond" pitchFamily="18" charset="0"/>
              <a:cs typeface="Times New Roman" pitchFamily="18" charset="0"/>
            </a:endParaRPr>
          </a:p>
          <a:p>
            <a:pPr marL="1143000" marR="0" lvl="2" indent="-182880" algn="l" defTabSz="457200" rtl="0" eaLnBrk="1" fontAlgn="auto" latinLnBrk="0" hangingPunct="1">
              <a:lnSpc>
                <a:spcPct val="100000"/>
              </a:lnSpc>
              <a:spcBef>
                <a:spcPct val="20000"/>
              </a:spcBef>
              <a:spcAft>
                <a:spcPts val="0"/>
              </a:spcAft>
              <a:buClrTx/>
              <a:buSzTx/>
              <a:buFont typeface="Wingdings" pitchFamily="2" charset="2"/>
              <a:buChar char="Ø"/>
              <a:tabLst/>
              <a:defRPr/>
            </a:pPr>
            <a:r>
              <a:rPr kumimoji="0" lang="pt-BR" sz="2400" b="0" i="0" u="none" strike="noStrike" kern="1200" cap="none" spc="0" normalizeH="0" baseline="0" noProof="0" dirty="0" smtClean="0">
                <a:ln>
                  <a:noFill/>
                </a:ln>
                <a:solidFill>
                  <a:schemeClr val="bg2">
                    <a:lumMod val="25000"/>
                  </a:schemeClr>
                </a:solidFill>
                <a:effectLst/>
                <a:uLnTx/>
                <a:uFillTx/>
                <a:latin typeface="Garamond" pitchFamily="18" charset="0"/>
                <a:cs typeface="Times New Roman" pitchFamily="18" charset="0"/>
              </a:rPr>
              <a:t>Montegue, NJ gage flows should be maintained at 1750 cfs.</a:t>
            </a:r>
          </a:p>
          <a:p>
            <a:pPr marL="1143000" marR="0" lvl="2" indent="-182880" algn="l" defTabSz="457200" rtl="0" eaLnBrk="1" fontAlgn="auto" latinLnBrk="0" hangingPunct="1">
              <a:lnSpc>
                <a:spcPct val="100000"/>
              </a:lnSpc>
              <a:spcBef>
                <a:spcPct val="20000"/>
              </a:spcBef>
              <a:spcAft>
                <a:spcPts val="0"/>
              </a:spcAft>
              <a:buClrTx/>
              <a:buSzTx/>
              <a:buFont typeface="Wingdings" pitchFamily="2" charset="2"/>
              <a:buChar char="Ø"/>
              <a:tabLst/>
              <a:defRPr/>
            </a:pPr>
            <a:endParaRPr kumimoji="0" lang="pt-BR" sz="2400" b="0" i="0" u="none" strike="noStrike" kern="1200" cap="none" spc="0" normalizeH="0" baseline="0" noProof="0" dirty="0" smtClean="0">
              <a:ln>
                <a:noFill/>
              </a:ln>
              <a:solidFill>
                <a:schemeClr val="bg2">
                  <a:lumMod val="25000"/>
                </a:schemeClr>
              </a:solidFill>
              <a:effectLst/>
              <a:uLnTx/>
              <a:uFillTx/>
              <a:latin typeface="Garamond" pitchFamily="18" charset="0"/>
              <a:cs typeface="Times New Roman" pitchFamily="18" charset="0"/>
            </a:endParaRPr>
          </a:p>
          <a:p>
            <a:pPr marL="1143000" marR="0" lvl="2" indent="-182880" algn="l" defTabSz="457200" rtl="0" eaLnBrk="1" fontAlgn="auto" latinLnBrk="0" hangingPunct="1">
              <a:lnSpc>
                <a:spcPct val="100000"/>
              </a:lnSpc>
              <a:spcBef>
                <a:spcPct val="20000"/>
              </a:spcBef>
              <a:spcAft>
                <a:spcPts val="0"/>
              </a:spcAft>
              <a:buClrTx/>
              <a:buSzTx/>
              <a:buFont typeface="Wingdings" pitchFamily="2" charset="2"/>
              <a:buChar char="Ø"/>
              <a:tabLst/>
              <a:defRPr/>
            </a:pPr>
            <a:r>
              <a:rPr kumimoji="0" lang="pt-BR" sz="2400" b="0" i="0" u="none" strike="noStrike" kern="1200" cap="none" spc="0" normalizeH="0" baseline="0" noProof="0" dirty="0" smtClean="0">
                <a:ln>
                  <a:noFill/>
                </a:ln>
                <a:solidFill>
                  <a:schemeClr val="bg2">
                    <a:lumMod val="25000"/>
                  </a:schemeClr>
                </a:solidFill>
                <a:effectLst/>
                <a:uLnTx/>
                <a:uFillTx/>
                <a:latin typeface="Garamond" pitchFamily="18" charset="0"/>
                <a:cs typeface="Times New Roman" pitchFamily="18" charset="0"/>
              </a:rPr>
              <a:t>Any changes should have unanimous consent of the decree parties.</a:t>
            </a:r>
          </a:p>
          <a:p>
            <a:pPr marL="1143000" marR="0" lvl="2" indent="-182880" algn="l" defTabSz="457200" rtl="0" eaLnBrk="1" fontAlgn="auto" latinLnBrk="0" hangingPunct="1">
              <a:lnSpc>
                <a:spcPct val="100000"/>
              </a:lnSpc>
              <a:spcBef>
                <a:spcPct val="20000"/>
              </a:spcBef>
              <a:spcAft>
                <a:spcPts val="0"/>
              </a:spcAft>
              <a:buClrTx/>
              <a:buSzTx/>
              <a:buFont typeface="Wingdings" pitchFamily="2" charset="2"/>
              <a:buChar char="Ø"/>
              <a:tabLst/>
              <a:defRPr/>
            </a:pPr>
            <a:endParaRPr kumimoji="0" lang="pt-BR" sz="2400" b="0" i="0" u="none" strike="noStrike" kern="1200" cap="none" spc="0" normalizeH="0" baseline="0" noProof="0" dirty="0" smtClean="0">
              <a:ln>
                <a:noFill/>
              </a:ln>
              <a:solidFill>
                <a:schemeClr val="bg2">
                  <a:lumMod val="25000"/>
                </a:schemeClr>
              </a:solidFill>
              <a:effectLst/>
              <a:uLnTx/>
              <a:uFillTx/>
              <a:latin typeface="Garamond" pitchFamily="18" charset="0"/>
              <a:cs typeface="Times New Roman" pitchFamily="18" charset="0"/>
            </a:endParaRPr>
          </a:p>
          <a:p>
            <a:pPr marL="742950" marR="0" lvl="1" indent="-182880" algn="l" defTabSz="457200" rtl="0" eaLnBrk="1" fontAlgn="auto" latinLnBrk="0" hangingPunct="1">
              <a:lnSpc>
                <a:spcPct val="100000"/>
              </a:lnSpc>
              <a:spcBef>
                <a:spcPct val="20000"/>
              </a:spcBef>
              <a:spcAft>
                <a:spcPts val="0"/>
              </a:spcAft>
              <a:buClrTx/>
              <a:buSzTx/>
              <a:buFont typeface="Arial"/>
              <a:buNone/>
              <a:tabLst/>
              <a:defRPr/>
            </a:pPr>
            <a:endParaRPr kumimoji="0" lang="pt-BR" sz="2800" b="0" i="1" u="sng" strike="noStrike" kern="1200" cap="none" spc="0" normalizeH="0" baseline="0" noProof="0" dirty="0" smtClean="0">
              <a:ln>
                <a:noFill/>
              </a:ln>
              <a:solidFill>
                <a:schemeClr val="bg2">
                  <a:lumMod val="25000"/>
                </a:schemeClr>
              </a:solidFill>
              <a:effectLst/>
              <a:uLnTx/>
              <a:uFillTx/>
              <a:latin typeface="Garamond" pitchFamily="18" charset="0"/>
              <a:cs typeface="Times New Roman" pitchFamily="18" charset="0"/>
            </a:endParaRPr>
          </a:p>
          <a:p>
            <a:pPr marL="742950" marR="0" lvl="1" indent="-182880" algn="l" defTabSz="457200" rtl="0" eaLnBrk="1" fontAlgn="auto" latinLnBrk="0" hangingPunct="1">
              <a:lnSpc>
                <a:spcPct val="100000"/>
              </a:lnSpc>
              <a:spcBef>
                <a:spcPct val="20000"/>
              </a:spcBef>
              <a:spcAft>
                <a:spcPts val="0"/>
              </a:spcAft>
              <a:buClrTx/>
              <a:buSzTx/>
              <a:buFont typeface="Arial"/>
              <a:buNone/>
              <a:tabLst/>
              <a:defRPr/>
            </a:pPr>
            <a:endParaRPr kumimoji="0" lang="pt-BR" sz="2800" b="0" i="0" u="none" strike="noStrike" kern="1200" cap="none" spc="0" normalizeH="0" baseline="0" noProof="0" dirty="0" smtClean="0">
              <a:ln>
                <a:noFill/>
              </a:ln>
              <a:solidFill>
                <a:schemeClr val="bg2">
                  <a:lumMod val="25000"/>
                </a:schemeClr>
              </a:solidFill>
              <a:effectLst/>
              <a:uLnTx/>
              <a:uFillTx/>
              <a:latin typeface="Garamond" pitchFamily="18" charset="0"/>
              <a:cs typeface="Times New Roman" pitchFamily="18" charset="0"/>
            </a:endParaRPr>
          </a:p>
        </p:txBody>
      </p:sp>
      <p:grpSp>
        <p:nvGrpSpPr>
          <p:cNvPr id="10" name="Group 9"/>
          <p:cNvGrpSpPr/>
          <p:nvPr/>
        </p:nvGrpSpPr>
        <p:grpSpPr>
          <a:xfrm>
            <a:off x="5869223" y="3820259"/>
            <a:ext cx="3200917" cy="2260820"/>
            <a:chOff x="5869223" y="3600334"/>
            <a:chExt cx="3200917" cy="2260820"/>
          </a:xfrm>
        </p:grpSpPr>
        <p:pic>
          <p:nvPicPr>
            <p:cNvPr id="29699" name="Picture 3"/>
            <p:cNvPicPr>
              <a:picLocks noChangeAspect="1" noChangeArrowheads="1"/>
            </p:cNvPicPr>
            <p:nvPr/>
          </p:nvPicPr>
          <p:blipFill>
            <a:blip r:embed="rId2"/>
            <a:srcRect/>
            <a:stretch>
              <a:fillRect/>
            </a:stretch>
          </p:blipFill>
          <p:spPr bwMode="auto">
            <a:xfrm>
              <a:off x="5887376" y="3600334"/>
              <a:ext cx="3182764" cy="2260820"/>
            </a:xfrm>
            <a:prstGeom prst="rect">
              <a:avLst/>
            </a:prstGeom>
            <a:noFill/>
            <a:ln w="9525">
              <a:solidFill>
                <a:schemeClr val="tx1"/>
              </a:solidFill>
              <a:miter lim="800000"/>
              <a:headEnd/>
              <a:tailEnd/>
            </a:ln>
          </p:spPr>
        </p:pic>
        <p:sp>
          <p:nvSpPr>
            <p:cNvPr id="14" name="TextBox 13"/>
            <p:cNvSpPr txBox="1"/>
            <p:nvPr/>
          </p:nvSpPr>
          <p:spPr>
            <a:xfrm>
              <a:off x="5869223" y="5603358"/>
              <a:ext cx="1476531" cy="246221"/>
            </a:xfrm>
            <a:prstGeom prst="rect">
              <a:avLst/>
            </a:prstGeom>
            <a:noFill/>
          </p:spPr>
          <p:txBody>
            <a:bodyPr wrap="square" rtlCol="0">
              <a:spAutoFit/>
            </a:bodyPr>
            <a:lstStyle/>
            <a:p>
              <a:r>
                <a:rPr lang="en-US" sz="1000" dirty="0" err="1" smtClean="0"/>
                <a:t>Kolesar</a:t>
              </a:r>
              <a:r>
                <a:rPr lang="en-US" sz="1000" dirty="0" smtClean="0"/>
                <a:t> and </a:t>
              </a:r>
              <a:r>
                <a:rPr lang="en-US" sz="1000" dirty="0" err="1" smtClean="0"/>
                <a:t>Serio</a:t>
              </a:r>
              <a:r>
                <a:rPr lang="en-US" sz="1000" dirty="0" smtClean="0"/>
                <a:t>, 2007</a:t>
              </a:r>
              <a:endParaRPr lang="en-US" sz="1000"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Stakeholders – </a:t>
            </a:r>
            <a:br>
              <a:rPr lang="en-US" dirty="0" smtClean="0"/>
            </a:br>
            <a:r>
              <a:rPr lang="en-US" sz="3100" dirty="0" smtClean="0"/>
              <a:t>Competing Users</a:t>
            </a:r>
            <a:endParaRPr lang="en-US" sz="3100" dirty="0"/>
          </a:p>
        </p:txBody>
      </p:sp>
      <p:sp>
        <p:nvSpPr>
          <p:cNvPr id="5" name="Content Placeholder 2"/>
          <p:cNvSpPr txBox="1">
            <a:spLocks/>
          </p:cNvSpPr>
          <p:nvPr/>
        </p:nvSpPr>
        <p:spPr>
          <a:xfrm>
            <a:off x="152400" y="2990538"/>
            <a:ext cx="9031574" cy="3185409"/>
          </a:xfrm>
          <a:prstGeom prst="rect">
            <a:avLst/>
          </a:prstGeom>
        </p:spPr>
        <p:txBody>
          <a:bodyPr vert="horz" lIns="91440" tIns="45720" rIns="91440" bIns="45720" rtlCol="0">
            <a:normAutofit/>
          </a:bodyPr>
          <a:lstStyle/>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endParaRPr kumimoji="0" lang="en-US" sz="1600" b="1" i="0" u="none" strike="noStrike" kern="1200" cap="none" spc="0" normalizeH="0" baseline="0" noProof="0" dirty="0">
              <a:ln>
                <a:noFill/>
              </a:ln>
              <a:solidFill>
                <a:schemeClr val="tx1"/>
              </a:solidFill>
              <a:effectLst/>
              <a:uLnTx/>
              <a:uFillTx/>
              <a:latin typeface="Garamond"/>
              <a:ea typeface="+mn-ea"/>
              <a:cs typeface="Garamond"/>
            </a:endParaRPr>
          </a:p>
        </p:txBody>
      </p:sp>
      <p:grpSp>
        <p:nvGrpSpPr>
          <p:cNvPr id="12" name="Group 11"/>
          <p:cNvGrpSpPr>
            <a:grpSpLocks noChangeAspect="1"/>
          </p:cNvGrpSpPr>
          <p:nvPr/>
        </p:nvGrpSpPr>
        <p:grpSpPr>
          <a:xfrm>
            <a:off x="0" y="1300288"/>
            <a:ext cx="3796496" cy="5159341"/>
            <a:chOff x="0" y="1573966"/>
            <a:chExt cx="3364302" cy="4572000"/>
          </a:xfrm>
        </p:grpSpPr>
        <p:pic>
          <p:nvPicPr>
            <p:cNvPr id="41985" name="Picture 1"/>
            <p:cNvPicPr>
              <a:picLocks noChangeAspect="1" noChangeArrowheads="1"/>
            </p:cNvPicPr>
            <p:nvPr/>
          </p:nvPicPr>
          <p:blipFill>
            <a:blip r:embed="rId2"/>
            <a:srcRect/>
            <a:stretch>
              <a:fillRect/>
            </a:stretch>
          </p:blipFill>
          <p:spPr bwMode="auto">
            <a:xfrm>
              <a:off x="0" y="1573966"/>
              <a:ext cx="3364302" cy="4572000"/>
            </a:xfrm>
            <a:prstGeom prst="rect">
              <a:avLst/>
            </a:prstGeom>
            <a:noFill/>
            <a:ln w="9525">
              <a:noFill/>
              <a:miter lim="800000"/>
              <a:headEnd/>
              <a:tailEnd/>
            </a:ln>
          </p:spPr>
        </p:pic>
        <p:sp>
          <p:nvSpPr>
            <p:cNvPr id="9" name="Rectangle 8"/>
            <p:cNvSpPr/>
            <p:nvPr/>
          </p:nvSpPr>
          <p:spPr>
            <a:xfrm>
              <a:off x="281847" y="1993692"/>
              <a:ext cx="2374377" cy="246221"/>
            </a:xfrm>
            <a:prstGeom prst="rect">
              <a:avLst/>
            </a:prstGeom>
          </p:spPr>
          <p:txBody>
            <a:bodyPr wrap="square">
              <a:spAutoFit/>
            </a:bodyPr>
            <a:lstStyle/>
            <a:p>
              <a:r>
                <a:rPr lang="en-US" sz="1000" dirty="0" smtClean="0"/>
                <a:t>Joint Fisheries White Paper, January  2010</a:t>
              </a:r>
              <a:endParaRPr lang="en-US" sz="1000" dirty="0"/>
            </a:p>
          </p:txBody>
        </p:sp>
      </p:grpSp>
      <p:sp>
        <p:nvSpPr>
          <p:cNvPr id="11" name="TextBox 10"/>
          <p:cNvSpPr txBox="1"/>
          <p:nvPr/>
        </p:nvSpPr>
        <p:spPr>
          <a:xfrm>
            <a:off x="4084787" y="1300288"/>
            <a:ext cx="5041312" cy="1477328"/>
          </a:xfrm>
          <a:prstGeom prst="rect">
            <a:avLst/>
          </a:prstGeom>
          <a:noFill/>
          <a:ln>
            <a:solidFill>
              <a:schemeClr val="tx1"/>
            </a:solidFill>
          </a:ln>
        </p:spPr>
        <p:txBody>
          <a:bodyPr wrap="square" rtlCol="0">
            <a:spAutoFit/>
          </a:bodyPr>
          <a:lstStyle/>
          <a:p>
            <a:pPr algn="ctr"/>
            <a:r>
              <a:rPr lang="en-US" b="1" dirty="0" smtClean="0">
                <a:solidFill>
                  <a:schemeClr val="bg2">
                    <a:lumMod val="25000"/>
                  </a:schemeClr>
                </a:solidFill>
                <a:latin typeface="Garamond" pitchFamily="18" charset="0"/>
              </a:rPr>
              <a:t>Above the Reservoirs</a:t>
            </a:r>
          </a:p>
          <a:p>
            <a:pPr marL="342900" indent="-342900">
              <a:buFont typeface="+mj-lt"/>
              <a:buAutoNum type="arabicPeriod"/>
            </a:pPr>
            <a:r>
              <a:rPr lang="en-US" dirty="0" smtClean="0">
                <a:solidFill>
                  <a:schemeClr val="bg2">
                    <a:lumMod val="25000"/>
                  </a:schemeClr>
                </a:solidFill>
                <a:latin typeface="Garamond" pitchFamily="18" charset="0"/>
              </a:rPr>
              <a:t>NYC wants to </a:t>
            </a:r>
            <a:r>
              <a:rPr lang="en-US" b="1" dirty="0" smtClean="0">
                <a:solidFill>
                  <a:schemeClr val="bg2">
                    <a:lumMod val="25000"/>
                  </a:schemeClr>
                </a:solidFill>
                <a:latin typeface="Garamond" pitchFamily="18" charset="0"/>
              </a:rPr>
              <a:t>hold as much water as possible </a:t>
            </a:r>
            <a:r>
              <a:rPr lang="en-US" dirty="0" smtClean="0">
                <a:solidFill>
                  <a:schemeClr val="bg2">
                    <a:lumMod val="25000"/>
                  </a:schemeClr>
                </a:solidFill>
                <a:latin typeface="Garamond" pitchFamily="18" charset="0"/>
              </a:rPr>
              <a:t>in anticipation of droughts.</a:t>
            </a:r>
          </a:p>
          <a:p>
            <a:pPr marL="342900" indent="-342900">
              <a:buFont typeface="+mj-lt"/>
              <a:buAutoNum type="arabicPeriod"/>
            </a:pPr>
            <a:endParaRPr lang="en-US" dirty="0" smtClean="0">
              <a:solidFill>
                <a:schemeClr val="bg2">
                  <a:lumMod val="25000"/>
                </a:schemeClr>
              </a:solidFill>
              <a:latin typeface="Garamond" pitchFamily="18" charset="0"/>
            </a:endParaRPr>
          </a:p>
          <a:p>
            <a:pPr marL="342900" indent="-342900">
              <a:buFont typeface="+mj-lt"/>
              <a:buAutoNum type="arabicPeriod"/>
            </a:pPr>
            <a:r>
              <a:rPr lang="en-US" dirty="0" smtClean="0">
                <a:solidFill>
                  <a:schemeClr val="bg2">
                    <a:lumMod val="25000"/>
                  </a:schemeClr>
                </a:solidFill>
                <a:latin typeface="Garamond" pitchFamily="18" charset="0"/>
              </a:rPr>
              <a:t>Wants to ensure that the reservoirs refill by </a:t>
            </a:r>
            <a:r>
              <a:rPr lang="en-US" b="1" dirty="0" smtClean="0">
                <a:solidFill>
                  <a:schemeClr val="bg2">
                    <a:lumMod val="25000"/>
                  </a:schemeClr>
                </a:solidFill>
                <a:latin typeface="Garamond" pitchFamily="18" charset="0"/>
              </a:rPr>
              <a:t>June 1</a:t>
            </a:r>
            <a:r>
              <a:rPr lang="en-US" dirty="0" smtClean="0">
                <a:solidFill>
                  <a:schemeClr val="bg2">
                    <a:lumMod val="25000"/>
                  </a:schemeClr>
                </a:solidFill>
                <a:latin typeface="Garamond" pitchFamily="18" charset="0"/>
              </a:rPr>
              <a:t>.</a:t>
            </a:r>
            <a:endParaRPr lang="en-US" dirty="0">
              <a:solidFill>
                <a:schemeClr val="bg2">
                  <a:lumMod val="25000"/>
                </a:schemeClr>
              </a:solidFill>
              <a:latin typeface="Garamond" pitchFamily="18" charset="0"/>
            </a:endParaRPr>
          </a:p>
        </p:txBody>
      </p:sp>
      <p:cxnSp>
        <p:nvCxnSpPr>
          <p:cNvPr id="13" name="Straight Arrow Connector 12"/>
          <p:cNvCxnSpPr>
            <a:endCxn id="11" idx="1"/>
          </p:cNvCxnSpPr>
          <p:nvPr/>
        </p:nvCxnSpPr>
        <p:spPr>
          <a:xfrm flipV="1">
            <a:off x="1445886" y="2038952"/>
            <a:ext cx="2638901" cy="472758"/>
          </a:xfrm>
          <a:prstGeom prst="straightConnector1">
            <a:avLst/>
          </a:prstGeom>
          <a:ln>
            <a:solidFill>
              <a:schemeClr val="tx2">
                <a:lumMod val="50000"/>
                <a:alpha val="44000"/>
              </a:schemeClr>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067963" y="3793121"/>
            <a:ext cx="5041312" cy="2862322"/>
          </a:xfrm>
          <a:prstGeom prst="rect">
            <a:avLst/>
          </a:prstGeom>
          <a:noFill/>
          <a:ln>
            <a:solidFill>
              <a:schemeClr val="tx1"/>
            </a:solidFill>
          </a:ln>
        </p:spPr>
        <p:txBody>
          <a:bodyPr wrap="square" rtlCol="0">
            <a:spAutoFit/>
          </a:bodyPr>
          <a:lstStyle/>
          <a:p>
            <a:pPr algn="ctr"/>
            <a:r>
              <a:rPr lang="en-US" b="1" dirty="0" smtClean="0">
                <a:solidFill>
                  <a:schemeClr val="bg2">
                    <a:lumMod val="25000"/>
                  </a:schemeClr>
                </a:solidFill>
                <a:latin typeface="Garamond" pitchFamily="18" charset="0"/>
              </a:rPr>
              <a:t>Below the Reservoirs</a:t>
            </a:r>
          </a:p>
          <a:p>
            <a:pPr marL="342900" indent="-342900">
              <a:buFont typeface="+mj-lt"/>
              <a:buAutoNum type="arabicPeriod"/>
            </a:pPr>
            <a:r>
              <a:rPr lang="en-US" dirty="0" smtClean="0">
                <a:solidFill>
                  <a:schemeClr val="bg2">
                    <a:lumMod val="25000"/>
                  </a:schemeClr>
                </a:solidFill>
                <a:latin typeface="Garamond" pitchFamily="18" charset="0"/>
              </a:rPr>
              <a:t>The river is one of the finest wild trout fisheries habitat. It is dependent on cold water releases from the bottoms of the dams. </a:t>
            </a:r>
          </a:p>
          <a:p>
            <a:pPr marL="342900" indent="-342900">
              <a:buFont typeface="+mj-lt"/>
              <a:buAutoNum type="arabicPeriod"/>
            </a:pPr>
            <a:endParaRPr lang="en-US" dirty="0" smtClean="0">
              <a:solidFill>
                <a:schemeClr val="bg2">
                  <a:lumMod val="25000"/>
                </a:schemeClr>
              </a:solidFill>
              <a:latin typeface="Garamond" pitchFamily="18" charset="0"/>
            </a:endParaRPr>
          </a:p>
          <a:p>
            <a:pPr marL="342900" indent="-342900">
              <a:buFont typeface="+mj-lt"/>
              <a:buAutoNum type="arabicPeriod"/>
            </a:pPr>
            <a:r>
              <a:rPr lang="en-US" dirty="0" smtClean="0">
                <a:solidFill>
                  <a:schemeClr val="bg2">
                    <a:lumMod val="25000"/>
                  </a:schemeClr>
                </a:solidFill>
                <a:latin typeface="Garamond" pitchFamily="18" charset="0"/>
              </a:rPr>
              <a:t>Conservationists want increased releases of cold water.</a:t>
            </a:r>
          </a:p>
          <a:p>
            <a:pPr marL="342900" indent="-342900">
              <a:buFont typeface="+mj-lt"/>
              <a:buAutoNum type="arabicPeriod"/>
            </a:pPr>
            <a:endParaRPr lang="en-US" dirty="0" smtClean="0">
              <a:solidFill>
                <a:schemeClr val="bg2">
                  <a:lumMod val="25000"/>
                </a:schemeClr>
              </a:solidFill>
              <a:latin typeface="Garamond" pitchFamily="18" charset="0"/>
            </a:endParaRPr>
          </a:p>
          <a:p>
            <a:pPr marL="342900" indent="-342900">
              <a:buFont typeface="+mj-lt"/>
              <a:buAutoNum type="arabicPeriod"/>
            </a:pPr>
            <a:r>
              <a:rPr lang="en-US" dirty="0" smtClean="0">
                <a:solidFill>
                  <a:schemeClr val="bg2">
                    <a:lumMod val="25000"/>
                  </a:schemeClr>
                </a:solidFill>
                <a:latin typeface="Garamond" pitchFamily="18" charset="0"/>
              </a:rPr>
              <a:t>Communities want the NYC dams to be used for increased flood protection.</a:t>
            </a:r>
            <a:endParaRPr lang="en-US" dirty="0">
              <a:solidFill>
                <a:schemeClr val="bg2">
                  <a:lumMod val="25000"/>
                </a:schemeClr>
              </a:solidFill>
              <a:latin typeface="Garamond" pitchFamily="18" charset="0"/>
            </a:endParaRPr>
          </a:p>
        </p:txBody>
      </p:sp>
      <p:cxnSp>
        <p:nvCxnSpPr>
          <p:cNvPr id="16" name="Straight Arrow Connector 15"/>
          <p:cNvCxnSpPr>
            <a:endCxn id="14" idx="1"/>
          </p:cNvCxnSpPr>
          <p:nvPr/>
        </p:nvCxnSpPr>
        <p:spPr>
          <a:xfrm>
            <a:off x="1064870" y="3252486"/>
            <a:ext cx="3003093" cy="1971796"/>
          </a:xfrm>
          <a:prstGeom prst="straightConnector1">
            <a:avLst/>
          </a:prstGeom>
          <a:ln>
            <a:solidFill>
              <a:schemeClr val="tx2">
                <a:lumMod val="50000"/>
                <a:alpha val="39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6407624" cy="792162"/>
          </a:xfrm>
        </p:spPr>
        <p:txBody>
          <a:bodyPr>
            <a:normAutofit fontScale="90000"/>
          </a:bodyPr>
          <a:lstStyle/>
          <a:p>
            <a:r>
              <a:rPr lang="en-US" sz="2800" dirty="0" smtClean="0"/>
              <a:t>Reservoir storage over the summer 2012 was ‘typical’</a:t>
            </a:r>
            <a:endParaRPr lang="en-US" sz="2800" dirty="0"/>
          </a:p>
        </p:txBody>
      </p:sp>
      <p:sp>
        <p:nvSpPr>
          <p:cNvPr id="3" name="TextBox 2"/>
          <p:cNvSpPr txBox="1"/>
          <p:nvPr/>
        </p:nvSpPr>
        <p:spPr>
          <a:xfrm>
            <a:off x="4419600" y="6324600"/>
            <a:ext cx="4267200" cy="369332"/>
          </a:xfrm>
          <a:prstGeom prst="rect">
            <a:avLst/>
          </a:prstGeom>
          <a:noFill/>
        </p:spPr>
        <p:txBody>
          <a:bodyPr wrap="square" rtlCol="0">
            <a:spAutoFit/>
          </a:bodyPr>
          <a:lstStyle/>
          <a:p>
            <a:r>
              <a:rPr lang="en-US" dirty="0" smtClean="0">
                <a:solidFill>
                  <a:schemeClr val="bg1">
                    <a:lumMod val="85000"/>
                    <a:lumOff val="15000"/>
                  </a:schemeClr>
                </a:solidFill>
              </a:rPr>
              <a:t>Chart courtesy of Hernan Quinodoz DRBC</a:t>
            </a:r>
            <a:endParaRPr lang="en-US" dirty="0">
              <a:solidFill>
                <a:schemeClr val="bg1">
                  <a:lumMod val="85000"/>
                  <a:lumOff val="1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34342" y="1159648"/>
            <a:ext cx="6384164" cy="4946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5148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Columbia University Research</a:t>
            </a:r>
            <a:endParaRPr lang="en-US" dirty="0"/>
          </a:p>
        </p:txBody>
      </p:sp>
      <p:sp>
        <p:nvSpPr>
          <p:cNvPr id="5" name="Content Placeholder 2"/>
          <p:cNvSpPr txBox="1">
            <a:spLocks/>
          </p:cNvSpPr>
          <p:nvPr/>
        </p:nvSpPr>
        <p:spPr>
          <a:xfrm>
            <a:off x="152400" y="2990538"/>
            <a:ext cx="9031574" cy="3185409"/>
          </a:xfrm>
          <a:prstGeom prst="rect">
            <a:avLst/>
          </a:prstGeom>
        </p:spPr>
        <p:txBody>
          <a:bodyPr vert="horz" lIns="91440" tIns="45720" rIns="91440" bIns="45720" rtlCol="0">
            <a:normAutofit/>
          </a:bodyPr>
          <a:lstStyle/>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endParaRPr kumimoji="0" lang="en-US" sz="1600" b="1" i="0" u="none" strike="noStrike" kern="1200" cap="none" spc="0" normalizeH="0" baseline="0" noProof="0" dirty="0">
              <a:ln>
                <a:noFill/>
              </a:ln>
              <a:solidFill>
                <a:schemeClr val="tx1"/>
              </a:solidFill>
              <a:effectLst/>
              <a:uLnTx/>
              <a:uFillTx/>
              <a:latin typeface="Garamond"/>
              <a:ea typeface="+mn-ea"/>
              <a:cs typeface="Garamond"/>
            </a:endParaRPr>
          </a:p>
        </p:txBody>
      </p:sp>
      <p:sp>
        <p:nvSpPr>
          <p:cNvPr id="12" name="Content Placeholder 2"/>
          <p:cNvSpPr>
            <a:spLocks noGrp="1"/>
          </p:cNvSpPr>
          <p:nvPr>
            <p:ph sz="quarter" idx="1"/>
          </p:nvPr>
        </p:nvSpPr>
        <p:spPr>
          <a:xfrm>
            <a:off x="0" y="1424379"/>
            <a:ext cx="9144000" cy="5022720"/>
          </a:xfrm>
        </p:spPr>
        <p:txBody>
          <a:bodyPr>
            <a:normAutofit/>
          </a:bodyPr>
          <a:lstStyle/>
          <a:p>
            <a:pPr lvl="1" indent="-182880">
              <a:buFont typeface="Wingdings" pitchFamily="2" charset="2"/>
              <a:buChar char="Ø"/>
            </a:pPr>
            <a:r>
              <a:rPr lang="pt-BR" b="1" dirty="0" smtClean="0">
                <a:solidFill>
                  <a:schemeClr val="bg2">
                    <a:lumMod val="25000"/>
                  </a:schemeClr>
                </a:solidFill>
                <a:latin typeface="Garamond" pitchFamily="18" charset="0"/>
                <a:cs typeface="Times New Roman" pitchFamily="18" charset="0"/>
              </a:rPr>
              <a:t>Columbia Water Center and Tree Ring Lab</a:t>
            </a:r>
          </a:p>
          <a:p>
            <a:pPr lvl="2" indent="-182880">
              <a:buFont typeface="Wingdings" pitchFamily="2" charset="2"/>
              <a:buChar char="Ø"/>
            </a:pPr>
            <a:r>
              <a:rPr lang="pt-BR" sz="2000" dirty="0" smtClean="0">
                <a:solidFill>
                  <a:schemeClr val="bg2">
                    <a:lumMod val="25000"/>
                  </a:schemeClr>
                </a:solidFill>
                <a:latin typeface="Garamond" pitchFamily="18" charset="0"/>
                <a:cs typeface="Times New Roman" pitchFamily="18" charset="0"/>
              </a:rPr>
              <a:t>Research on statistical methods for streamflow reconstruction.</a:t>
            </a:r>
          </a:p>
          <a:p>
            <a:pPr lvl="2" indent="-182880">
              <a:buFont typeface="Wingdings" pitchFamily="2" charset="2"/>
              <a:buChar char="Ø"/>
            </a:pPr>
            <a:r>
              <a:rPr lang="pt-BR" sz="2000" b="1" dirty="0" smtClean="0">
                <a:solidFill>
                  <a:schemeClr val="bg2">
                    <a:lumMod val="25000"/>
                  </a:schemeClr>
                </a:solidFill>
                <a:latin typeface="Garamond" pitchFamily="18" charset="0"/>
                <a:cs typeface="Times New Roman" pitchFamily="18" charset="0"/>
              </a:rPr>
              <a:t>Analysis of drought risk for the NYC reservoirs based on Paleoclimate data.</a:t>
            </a:r>
          </a:p>
          <a:p>
            <a:pPr lvl="2" indent="-182880">
              <a:buFont typeface="Wingdings" pitchFamily="2" charset="2"/>
              <a:buChar char="Ø"/>
            </a:pPr>
            <a:r>
              <a:rPr lang="pt-BR" sz="2000" dirty="0" smtClean="0">
                <a:solidFill>
                  <a:schemeClr val="bg2">
                    <a:lumMod val="25000"/>
                  </a:schemeClr>
                </a:solidFill>
                <a:latin typeface="Garamond" pitchFamily="18" charset="0"/>
                <a:cs typeface="Times New Roman" pitchFamily="18" charset="0"/>
              </a:rPr>
              <a:t>Professor </a:t>
            </a:r>
            <a:r>
              <a:rPr lang="pt-BR" sz="2000" dirty="0" smtClean="0">
                <a:solidFill>
                  <a:schemeClr val="bg2">
                    <a:lumMod val="25000"/>
                  </a:schemeClr>
                </a:solidFill>
                <a:latin typeface="Garamond" pitchFamily="18" charset="0"/>
                <a:cs typeface="Times New Roman" pitchFamily="18" charset="0"/>
              </a:rPr>
              <a:t>Peter Kolesar conducted research on improving the water release policies for the Delaware. Instrumental in modifying the prior release rules to its current rules.</a:t>
            </a:r>
          </a:p>
          <a:p>
            <a:pPr lvl="2" indent="-182880">
              <a:buFont typeface="Wingdings" pitchFamily="2" charset="2"/>
              <a:buChar char="Ø"/>
            </a:pPr>
            <a:r>
              <a:rPr lang="pt-BR" sz="2000" dirty="0" smtClean="0">
                <a:solidFill>
                  <a:schemeClr val="bg2">
                    <a:lumMod val="25000"/>
                  </a:schemeClr>
                </a:solidFill>
                <a:latin typeface="Garamond" pitchFamily="18" charset="0"/>
                <a:cs typeface="Times New Roman" pitchFamily="18" charset="0"/>
              </a:rPr>
              <a:t>Current research @ CBS explores </a:t>
            </a:r>
            <a:r>
              <a:rPr lang="en-US" sz="2000" dirty="0" smtClean="0">
                <a:solidFill>
                  <a:schemeClr val="bg2">
                    <a:lumMod val="25000"/>
                  </a:schemeClr>
                </a:solidFill>
                <a:latin typeface="Garamond" pitchFamily="18" charset="0"/>
              </a:rPr>
              <a:t>the potential for relieving thermal stress on the trout in the upper Delaware during episodes of hot weather in the summer.</a:t>
            </a:r>
            <a:endParaRPr lang="pt-BR" sz="2000" dirty="0" smtClean="0">
              <a:solidFill>
                <a:schemeClr val="bg2">
                  <a:lumMod val="25000"/>
                </a:schemeClr>
              </a:solidFill>
              <a:latin typeface="Garamond" pitchFamily="18" charset="0"/>
              <a:cs typeface="Times New Roman" pitchFamily="18" charset="0"/>
            </a:endParaRPr>
          </a:p>
          <a:p>
            <a:pPr lvl="2" indent="-182880">
              <a:buFont typeface="Wingdings" pitchFamily="2" charset="2"/>
              <a:buChar char="Ø"/>
            </a:pPr>
            <a:endParaRPr lang="pt-BR" sz="2400" dirty="0" smtClean="0">
              <a:solidFill>
                <a:schemeClr val="bg2">
                  <a:lumMod val="25000"/>
                </a:schemeClr>
              </a:solidFill>
              <a:latin typeface="Garamond" pitchFamily="18" charset="0"/>
              <a:cs typeface="Times New Roman" pitchFamily="18" charset="0"/>
            </a:endParaRPr>
          </a:p>
          <a:p>
            <a:pPr lvl="1" indent="-182880" eaLnBrk="1" hangingPunct="1">
              <a:buNone/>
            </a:pPr>
            <a:endParaRPr lang="pt-BR" sz="2800" i="1" u="sng" dirty="0" smtClean="0">
              <a:solidFill>
                <a:schemeClr val="bg2">
                  <a:lumMod val="25000"/>
                </a:schemeClr>
              </a:solidFill>
              <a:latin typeface="Garamond" pitchFamily="18" charset="0"/>
              <a:cs typeface="Times New Roman" pitchFamily="18" charset="0"/>
            </a:endParaRPr>
          </a:p>
          <a:p>
            <a:pPr lvl="1" indent="-182880" eaLnBrk="1" hangingPunct="1">
              <a:buNone/>
            </a:pPr>
            <a:endParaRPr lang="pt-BR" sz="2800" dirty="0" smtClean="0">
              <a:solidFill>
                <a:schemeClr val="bg2">
                  <a:lumMod val="25000"/>
                </a:schemeClr>
              </a:solidFill>
              <a:latin typeface="Garamond"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Paleo Reconstruction</a:t>
            </a:r>
            <a:endParaRPr lang="en-US" sz="2800" dirty="0"/>
          </a:p>
        </p:txBody>
      </p:sp>
      <p:sp>
        <p:nvSpPr>
          <p:cNvPr id="5" name="Content Placeholder 2"/>
          <p:cNvSpPr txBox="1">
            <a:spLocks/>
          </p:cNvSpPr>
          <p:nvPr/>
        </p:nvSpPr>
        <p:spPr>
          <a:xfrm>
            <a:off x="152400" y="2990538"/>
            <a:ext cx="9031574" cy="3185409"/>
          </a:xfrm>
          <a:prstGeom prst="rect">
            <a:avLst/>
          </a:prstGeom>
        </p:spPr>
        <p:txBody>
          <a:bodyPr vert="horz" lIns="91440" tIns="45720" rIns="91440" bIns="45720" rtlCol="0">
            <a:normAutofit/>
          </a:bodyPr>
          <a:lstStyle/>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endParaRPr kumimoji="0" lang="en-US" sz="1600" b="1" i="0" u="none" strike="noStrike" kern="1200" cap="none" spc="0" normalizeH="0" baseline="0" noProof="0" dirty="0">
              <a:ln>
                <a:noFill/>
              </a:ln>
              <a:solidFill>
                <a:schemeClr val="tx1"/>
              </a:solidFill>
              <a:effectLst/>
              <a:uLnTx/>
              <a:uFillTx/>
              <a:latin typeface="Garamond"/>
              <a:ea typeface="+mn-ea"/>
              <a:cs typeface="Garamond"/>
            </a:endParaRPr>
          </a:p>
        </p:txBody>
      </p:sp>
      <p:sp>
        <p:nvSpPr>
          <p:cNvPr id="12" name="Rectangle 11"/>
          <p:cNvSpPr/>
          <p:nvPr/>
        </p:nvSpPr>
        <p:spPr>
          <a:xfrm>
            <a:off x="152400" y="1138238"/>
            <a:ext cx="8841698" cy="4893647"/>
          </a:xfrm>
          <a:prstGeom prst="rect">
            <a:avLst/>
          </a:prstGeom>
        </p:spPr>
        <p:txBody>
          <a:bodyPr wrap="square">
            <a:spAutoFit/>
          </a:bodyPr>
          <a:lstStyle/>
          <a:p>
            <a:pPr lvl="1" indent="-182880">
              <a:buFont typeface="Wingdings" pitchFamily="2" charset="2"/>
              <a:buChar char="Ø"/>
            </a:pPr>
            <a:r>
              <a:rPr lang="pt-BR" sz="2400" b="1" dirty="0" smtClean="0">
                <a:solidFill>
                  <a:schemeClr val="bg2">
                    <a:lumMod val="25000"/>
                  </a:schemeClr>
                </a:solidFill>
                <a:latin typeface="Garamond" pitchFamily="18" charset="0"/>
                <a:cs typeface="Times New Roman" pitchFamily="18" charset="0"/>
              </a:rPr>
              <a:t>Understanding long term drought variations </a:t>
            </a:r>
          </a:p>
          <a:p>
            <a:pPr lvl="2" indent="-182880">
              <a:buFont typeface="Wingdings" pitchFamily="2" charset="2"/>
              <a:buChar char="Ø"/>
            </a:pPr>
            <a:endParaRPr lang="pt-BR" sz="2400" dirty="0" smtClean="0">
              <a:solidFill>
                <a:schemeClr val="bg2">
                  <a:lumMod val="25000"/>
                </a:schemeClr>
              </a:solidFill>
              <a:latin typeface="Garamond" pitchFamily="18" charset="0"/>
              <a:cs typeface="Times New Roman" pitchFamily="18" charset="0"/>
            </a:endParaRPr>
          </a:p>
          <a:p>
            <a:pPr lvl="2" indent="-182880">
              <a:buFont typeface="Wingdings" pitchFamily="2" charset="2"/>
              <a:buChar char="Ø"/>
            </a:pPr>
            <a:r>
              <a:rPr lang="pt-BR" sz="2400" dirty="0" smtClean="0">
                <a:solidFill>
                  <a:srgbClr val="FF0000"/>
                </a:solidFill>
                <a:latin typeface="Garamond" pitchFamily="18" charset="0"/>
                <a:cs typeface="Times New Roman" pitchFamily="18" charset="0"/>
              </a:rPr>
              <a:t>Design and operation for longest drought of record may under or overstate drought risk, depending on record length and climate modes sampled</a:t>
            </a:r>
            <a:r>
              <a:rPr lang="pt-BR" sz="2400" dirty="0" smtClean="0">
                <a:solidFill>
                  <a:schemeClr val="bg2">
                    <a:lumMod val="25000"/>
                  </a:schemeClr>
                </a:solidFill>
                <a:latin typeface="Garamond" pitchFamily="18" charset="0"/>
                <a:cs typeface="Times New Roman" pitchFamily="18" charset="0"/>
              </a:rPr>
              <a:t>.</a:t>
            </a:r>
          </a:p>
          <a:p>
            <a:pPr lvl="2" indent="-182880">
              <a:buFont typeface="Wingdings" pitchFamily="2" charset="2"/>
              <a:buChar char="Ø"/>
            </a:pPr>
            <a:endParaRPr lang="pt-BR" sz="2400" dirty="0" smtClean="0">
              <a:solidFill>
                <a:schemeClr val="bg2">
                  <a:lumMod val="25000"/>
                </a:schemeClr>
              </a:solidFill>
              <a:latin typeface="Garamond" pitchFamily="18" charset="0"/>
              <a:cs typeface="Times New Roman" pitchFamily="18" charset="0"/>
            </a:endParaRPr>
          </a:p>
          <a:p>
            <a:pPr lvl="2" indent="-182880">
              <a:buFont typeface="Wingdings" pitchFamily="2" charset="2"/>
              <a:buChar char="Ø"/>
            </a:pPr>
            <a:r>
              <a:rPr lang="pt-BR" sz="2400" dirty="0" smtClean="0">
                <a:solidFill>
                  <a:srgbClr val="FF0000"/>
                </a:solidFill>
                <a:latin typeface="Garamond" pitchFamily="18" charset="0"/>
                <a:cs typeface="Times New Roman" pitchFamily="18" charset="0"/>
              </a:rPr>
              <a:t>Reservoir operating rules could be improved with better understanding of long term risks and methods to detect changes in climate/streamflow regime.</a:t>
            </a:r>
          </a:p>
          <a:p>
            <a:pPr lvl="2" indent="-182880">
              <a:buFont typeface="Wingdings" pitchFamily="2" charset="2"/>
              <a:buChar char="Ø"/>
            </a:pPr>
            <a:endParaRPr lang="pt-BR" sz="2400" dirty="0" smtClean="0">
              <a:solidFill>
                <a:schemeClr val="bg2">
                  <a:lumMod val="25000"/>
                </a:schemeClr>
              </a:solidFill>
              <a:latin typeface="Garamond" pitchFamily="18" charset="0"/>
              <a:cs typeface="Times New Roman" pitchFamily="18" charset="0"/>
            </a:endParaRPr>
          </a:p>
          <a:p>
            <a:pPr lvl="2" indent="-182880">
              <a:buFont typeface="Wingdings" pitchFamily="2" charset="2"/>
              <a:buChar char="Ø"/>
            </a:pPr>
            <a:r>
              <a:rPr lang="pt-BR" sz="2400" dirty="0" smtClean="0">
                <a:solidFill>
                  <a:schemeClr val="bg2">
                    <a:lumMod val="25000"/>
                  </a:schemeClr>
                </a:solidFill>
                <a:latin typeface="Garamond" pitchFamily="18" charset="0"/>
                <a:cs typeface="Times New Roman" pitchFamily="18" charset="0"/>
              </a:rPr>
              <a:t>Need characterisation of drought risk measure and its variation over decades.</a:t>
            </a:r>
          </a:p>
          <a:p>
            <a:pPr marL="731520" lvl="2"/>
            <a:endParaRPr lang="pt-BR" sz="2400" dirty="0" smtClean="0">
              <a:solidFill>
                <a:schemeClr val="bg2">
                  <a:lumMod val="25000"/>
                </a:schemeClr>
              </a:solidFill>
              <a:latin typeface="Garamond"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Paleo Reconstruction</a:t>
            </a:r>
            <a:endParaRPr lang="en-US" sz="2800" dirty="0"/>
          </a:p>
        </p:txBody>
      </p:sp>
      <p:sp>
        <p:nvSpPr>
          <p:cNvPr id="5" name="Content Placeholder 2"/>
          <p:cNvSpPr txBox="1">
            <a:spLocks/>
          </p:cNvSpPr>
          <p:nvPr/>
        </p:nvSpPr>
        <p:spPr>
          <a:xfrm>
            <a:off x="152400" y="2990538"/>
            <a:ext cx="9031574" cy="3185409"/>
          </a:xfrm>
          <a:prstGeom prst="rect">
            <a:avLst/>
          </a:prstGeom>
        </p:spPr>
        <p:txBody>
          <a:bodyPr vert="horz" lIns="91440" tIns="45720" rIns="91440" bIns="45720" rtlCol="0">
            <a:normAutofit/>
          </a:bodyPr>
          <a:lstStyle/>
          <a:p>
            <a:pPr marL="514350" marR="0" lvl="0" indent="-514350" algn="l" defTabSz="457200" rtl="0" eaLnBrk="1" fontAlgn="auto" latinLnBrk="0" hangingPunct="1">
              <a:lnSpc>
                <a:spcPct val="100000"/>
              </a:lnSpc>
              <a:spcBef>
                <a:spcPct val="20000"/>
              </a:spcBef>
              <a:spcAft>
                <a:spcPts val="0"/>
              </a:spcAft>
              <a:buClrTx/>
              <a:buSzTx/>
              <a:buFont typeface="Arial"/>
              <a:buNone/>
              <a:tabLst/>
              <a:defRPr/>
            </a:pPr>
            <a:endParaRPr kumimoji="0" lang="en-US" sz="1600" b="1" i="0" u="none" strike="noStrike" kern="1200" cap="none" spc="0" normalizeH="0" baseline="0" noProof="0" dirty="0">
              <a:ln>
                <a:noFill/>
              </a:ln>
              <a:solidFill>
                <a:schemeClr val="tx1"/>
              </a:solidFill>
              <a:effectLst/>
              <a:uLnTx/>
              <a:uFillTx/>
              <a:latin typeface="Garamond"/>
              <a:ea typeface="+mn-ea"/>
              <a:cs typeface="Garamond"/>
            </a:endParaRPr>
          </a:p>
        </p:txBody>
      </p:sp>
      <p:grpSp>
        <p:nvGrpSpPr>
          <p:cNvPr id="3" name="Group 25"/>
          <p:cNvGrpSpPr>
            <a:grpSpLocks noChangeAspect="1"/>
          </p:cNvGrpSpPr>
          <p:nvPr/>
        </p:nvGrpSpPr>
        <p:grpSpPr>
          <a:xfrm>
            <a:off x="180079" y="1184538"/>
            <a:ext cx="5313131" cy="3970360"/>
            <a:chOff x="1226628" y="1150048"/>
            <a:chExt cx="6725654" cy="5025899"/>
          </a:xfrm>
        </p:grpSpPr>
        <p:pic>
          <p:nvPicPr>
            <p:cNvPr id="31746" name="Picture 2" descr="West of Hudson Watershed Map"/>
            <p:cNvPicPr>
              <a:picLocks noChangeAspect="1" noChangeArrowheads="1"/>
            </p:cNvPicPr>
            <p:nvPr/>
          </p:nvPicPr>
          <p:blipFill>
            <a:blip r:embed="rId2"/>
            <a:srcRect/>
            <a:stretch>
              <a:fillRect/>
            </a:stretch>
          </p:blipFill>
          <p:spPr bwMode="auto">
            <a:xfrm>
              <a:off x="1226628" y="1150048"/>
              <a:ext cx="6725654" cy="5025899"/>
            </a:xfrm>
            <a:prstGeom prst="rect">
              <a:avLst/>
            </a:prstGeom>
            <a:noFill/>
          </p:spPr>
        </p:pic>
        <p:pic>
          <p:nvPicPr>
            <p:cNvPr id="31748" name="Picture 4" descr="http://cityoflisbon-ia.gov/vertical/Sites/%7B8CDB492E-92D0-4DDE-9EFE-DF15166CB27B%7D/uploads/tree21.gif"/>
            <p:cNvPicPr>
              <a:picLocks noChangeAspect="1" noChangeArrowheads="1"/>
            </p:cNvPicPr>
            <p:nvPr/>
          </p:nvPicPr>
          <p:blipFill>
            <a:blip r:embed="rId3"/>
            <a:srcRect/>
            <a:stretch>
              <a:fillRect/>
            </a:stretch>
          </p:blipFill>
          <p:spPr bwMode="auto">
            <a:xfrm>
              <a:off x="4605595" y="1511769"/>
              <a:ext cx="404417" cy="457200"/>
            </a:xfrm>
            <a:prstGeom prst="rect">
              <a:avLst/>
            </a:prstGeom>
            <a:noFill/>
          </p:spPr>
        </p:pic>
        <p:pic>
          <p:nvPicPr>
            <p:cNvPr id="9" name="Picture 4" descr="http://cityoflisbon-ia.gov/vertical/Sites/%7B8CDB492E-92D0-4DDE-9EFE-DF15166CB27B%7D/uploads/tree21.gif"/>
            <p:cNvPicPr>
              <a:picLocks noChangeAspect="1" noChangeArrowheads="1"/>
            </p:cNvPicPr>
            <p:nvPr/>
          </p:nvPicPr>
          <p:blipFill>
            <a:blip r:embed="rId3"/>
            <a:srcRect/>
            <a:stretch>
              <a:fillRect/>
            </a:stretch>
          </p:blipFill>
          <p:spPr bwMode="auto">
            <a:xfrm>
              <a:off x="6660408" y="2241291"/>
              <a:ext cx="404417" cy="457200"/>
            </a:xfrm>
            <a:prstGeom prst="rect">
              <a:avLst/>
            </a:prstGeom>
            <a:noFill/>
          </p:spPr>
        </p:pic>
        <p:pic>
          <p:nvPicPr>
            <p:cNvPr id="10" name="Picture 4" descr="http://cityoflisbon-ia.gov/vertical/Sites/%7B8CDB492E-92D0-4DDE-9EFE-DF15166CB27B%7D/uploads/tree21.gif"/>
            <p:cNvPicPr>
              <a:picLocks noChangeAspect="1" noChangeArrowheads="1"/>
            </p:cNvPicPr>
            <p:nvPr/>
          </p:nvPicPr>
          <p:blipFill>
            <a:blip r:embed="rId3"/>
            <a:srcRect/>
            <a:stretch>
              <a:fillRect/>
            </a:stretch>
          </p:blipFill>
          <p:spPr bwMode="auto">
            <a:xfrm>
              <a:off x="6862616" y="2363449"/>
              <a:ext cx="404417" cy="457200"/>
            </a:xfrm>
            <a:prstGeom prst="rect">
              <a:avLst/>
            </a:prstGeom>
            <a:noFill/>
          </p:spPr>
        </p:pic>
        <p:pic>
          <p:nvPicPr>
            <p:cNvPr id="11" name="Picture 4" descr="http://cityoflisbon-ia.gov/vertical/Sites/%7B8CDB492E-92D0-4DDE-9EFE-DF15166CB27B%7D/uploads/tree21.gif"/>
            <p:cNvPicPr>
              <a:picLocks noChangeAspect="1" noChangeArrowheads="1"/>
            </p:cNvPicPr>
            <p:nvPr/>
          </p:nvPicPr>
          <p:blipFill>
            <a:blip r:embed="rId3"/>
            <a:srcRect/>
            <a:stretch>
              <a:fillRect/>
            </a:stretch>
          </p:blipFill>
          <p:spPr bwMode="auto">
            <a:xfrm>
              <a:off x="5517020" y="3802505"/>
              <a:ext cx="404417" cy="457200"/>
            </a:xfrm>
            <a:prstGeom prst="rect">
              <a:avLst/>
            </a:prstGeom>
            <a:noFill/>
          </p:spPr>
        </p:pic>
        <p:pic>
          <p:nvPicPr>
            <p:cNvPr id="13" name="Picture 4" descr="http://cityoflisbon-ia.gov/vertical/Sites/%7B8CDB492E-92D0-4DDE-9EFE-DF15166CB27B%7D/uploads/tree21.gif"/>
            <p:cNvPicPr>
              <a:picLocks noChangeAspect="1" noChangeArrowheads="1"/>
            </p:cNvPicPr>
            <p:nvPr/>
          </p:nvPicPr>
          <p:blipFill>
            <a:blip r:embed="rId3"/>
            <a:srcRect/>
            <a:stretch>
              <a:fillRect/>
            </a:stretch>
          </p:blipFill>
          <p:spPr bwMode="auto">
            <a:xfrm>
              <a:off x="5517020" y="3573905"/>
              <a:ext cx="404417" cy="457200"/>
            </a:xfrm>
            <a:prstGeom prst="rect">
              <a:avLst/>
            </a:prstGeom>
            <a:noFill/>
          </p:spPr>
        </p:pic>
        <p:pic>
          <p:nvPicPr>
            <p:cNvPr id="14" name="Picture 4" descr="http://cityoflisbon-ia.gov/vertical/Sites/%7B8CDB492E-92D0-4DDE-9EFE-DF15166CB27B%7D/uploads/tree21.gif"/>
            <p:cNvPicPr>
              <a:picLocks noChangeAspect="1" noChangeArrowheads="1"/>
            </p:cNvPicPr>
            <p:nvPr/>
          </p:nvPicPr>
          <p:blipFill>
            <a:blip r:embed="rId3"/>
            <a:srcRect/>
            <a:stretch>
              <a:fillRect/>
            </a:stretch>
          </p:blipFill>
          <p:spPr bwMode="auto">
            <a:xfrm>
              <a:off x="5500393" y="4031104"/>
              <a:ext cx="404418" cy="457199"/>
            </a:xfrm>
            <a:prstGeom prst="rect">
              <a:avLst/>
            </a:prstGeom>
            <a:noFill/>
          </p:spPr>
        </p:pic>
        <p:pic>
          <p:nvPicPr>
            <p:cNvPr id="15" name="Picture 4" descr="http://cityoflisbon-ia.gov/vertical/Sites/%7B8CDB492E-92D0-4DDE-9EFE-DF15166CB27B%7D/uploads/tree21.gif"/>
            <p:cNvPicPr>
              <a:picLocks noChangeAspect="1" noChangeArrowheads="1"/>
            </p:cNvPicPr>
            <p:nvPr/>
          </p:nvPicPr>
          <p:blipFill>
            <a:blip r:embed="rId3"/>
            <a:srcRect/>
            <a:stretch>
              <a:fillRect/>
            </a:stretch>
          </p:blipFill>
          <p:spPr bwMode="auto">
            <a:xfrm>
              <a:off x="5010012" y="3345305"/>
              <a:ext cx="404417" cy="457200"/>
            </a:xfrm>
            <a:prstGeom prst="rect">
              <a:avLst/>
            </a:prstGeom>
            <a:noFill/>
          </p:spPr>
        </p:pic>
        <p:pic>
          <p:nvPicPr>
            <p:cNvPr id="16" name="Picture 4" descr="http://cityoflisbon-ia.gov/vertical/Sites/%7B8CDB492E-92D0-4DDE-9EFE-DF15166CB27B%7D/uploads/tree21.gif"/>
            <p:cNvPicPr>
              <a:picLocks noChangeAspect="1" noChangeArrowheads="1"/>
            </p:cNvPicPr>
            <p:nvPr/>
          </p:nvPicPr>
          <p:blipFill>
            <a:blip r:embed="rId3"/>
            <a:srcRect/>
            <a:stretch>
              <a:fillRect/>
            </a:stretch>
          </p:blipFill>
          <p:spPr bwMode="auto">
            <a:xfrm>
              <a:off x="5314811" y="3116705"/>
              <a:ext cx="404417" cy="457200"/>
            </a:xfrm>
            <a:prstGeom prst="rect">
              <a:avLst/>
            </a:prstGeom>
            <a:noFill/>
          </p:spPr>
        </p:pic>
      </p:grpSp>
      <p:grpSp>
        <p:nvGrpSpPr>
          <p:cNvPr id="4" name="Group 3"/>
          <p:cNvGrpSpPr>
            <a:grpSpLocks noChangeAspect="1"/>
          </p:cNvGrpSpPr>
          <p:nvPr/>
        </p:nvGrpSpPr>
        <p:grpSpPr>
          <a:xfrm>
            <a:off x="94525" y="5224348"/>
            <a:ext cx="8947520" cy="1670007"/>
            <a:chOff x="-210458" y="4963252"/>
            <a:chExt cx="10134600" cy="1891567"/>
          </a:xfrm>
        </p:grpSpPr>
        <p:sp>
          <p:nvSpPr>
            <p:cNvPr id="18" name="Text Box 5"/>
            <p:cNvSpPr txBox="1">
              <a:spLocks noChangeArrowheads="1"/>
            </p:cNvSpPr>
            <p:nvPr/>
          </p:nvSpPr>
          <p:spPr bwMode="auto">
            <a:xfrm>
              <a:off x="5330165" y="5948726"/>
              <a:ext cx="4363752" cy="878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27662" tIns="63831" rIns="127662" bIns="63831">
              <a:spAutoFit/>
            </a:bodyPr>
            <a:lstStyle>
              <a:lvl1pPr defTabSz="1081088">
                <a:defRPr sz="2400">
                  <a:solidFill>
                    <a:schemeClr val="tx1"/>
                  </a:solidFill>
                  <a:latin typeface="Times New Roman" pitchFamily="18" charset="0"/>
                </a:defRPr>
              </a:lvl1pPr>
              <a:lvl2pPr marL="539750" defTabSz="1081088">
                <a:defRPr sz="2400">
                  <a:solidFill>
                    <a:schemeClr val="tx1"/>
                  </a:solidFill>
                  <a:latin typeface="Times New Roman" pitchFamily="18" charset="0"/>
                </a:defRPr>
              </a:lvl2pPr>
              <a:lvl3pPr marL="1081088" defTabSz="1081088">
                <a:defRPr sz="2400">
                  <a:solidFill>
                    <a:schemeClr val="tx1"/>
                  </a:solidFill>
                  <a:latin typeface="Times New Roman" pitchFamily="18" charset="0"/>
                </a:defRPr>
              </a:lvl3pPr>
              <a:lvl4pPr marL="1620838" defTabSz="1081088">
                <a:defRPr sz="2400">
                  <a:solidFill>
                    <a:schemeClr val="tx1"/>
                  </a:solidFill>
                  <a:latin typeface="Times New Roman" pitchFamily="18" charset="0"/>
                </a:defRPr>
              </a:lvl4pPr>
              <a:lvl5pPr marL="2160588" defTabSz="1081088">
                <a:defRPr sz="2400">
                  <a:solidFill>
                    <a:schemeClr val="tx1"/>
                  </a:solidFill>
                  <a:latin typeface="Times New Roman" pitchFamily="18" charset="0"/>
                </a:defRPr>
              </a:lvl5pPr>
              <a:lvl6pPr marL="2617788" defTabSz="1081088" fontAlgn="base">
                <a:spcBef>
                  <a:spcPct val="0"/>
                </a:spcBef>
                <a:spcAft>
                  <a:spcPct val="0"/>
                </a:spcAft>
                <a:defRPr sz="2400">
                  <a:solidFill>
                    <a:schemeClr val="tx1"/>
                  </a:solidFill>
                  <a:latin typeface="Times New Roman" pitchFamily="18" charset="0"/>
                </a:defRPr>
              </a:lvl6pPr>
              <a:lvl7pPr marL="3074988" defTabSz="1081088" fontAlgn="base">
                <a:spcBef>
                  <a:spcPct val="0"/>
                </a:spcBef>
                <a:spcAft>
                  <a:spcPct val="0"/>
                </a:spcAft>
                <a:defRPr sz="2400">
                  <a:solidFill>
                    <a:schemeClr val="tx1"/>
                  </a:solidFill>
                  <a:latin typeface="Times New Roman" pitchFamily="18" charset="0"/>
                </a:defRPr>
              </a:lvl7pPr>
              <a:lvl8pPr marL="3532188" defTabSz="1081088" fontAlgn="base">
                <a:spcBef>
                  <a:spcPct val="0"/>
                </a:spcBef>
                <a:spcAft>
                  <a:spcPct val="0"/>
                </a:spcAft>
                <a:defRPr sz="2400">
                  <a:solidFill>
                    <a:schemeClr val="tx1"/>
                  </a:solidFill>
                  <a:latin typeface="Times New Roman" pitchFamily="18" charset="0"/>
                </a:defRPr>
              </a:lvl8pPr>
              <a:lvl9pPr marL="3989388" defTabSz="1081088" fontAlgn="base">
                <a:spcBef>
                  <a:spcPct val="0"/>
                </a:spcBef>
                <a:spcAft>
                  <a:spcPct val="0"/>
                </a:spcAft>
                <a:defRPr sz="2400">
                  <a:solidFill>
                    <a:schemeClr val="tx1"/>
                  </a:solidFill>
                  <a:latin typeface="Times New Roman" pitchFamily="18" charset="0"/>
                </a:defRPr>
              </a:lvl9pPr>
            </a:lstStyle>
            <a:p>
              <a:pPr algn="ctr"/>
              <a:r>
                <a:rPr lang="en-US" sz="2100" dirty="0" smtClean="0">
                  <a:solidFill>
                    <a:srgbClr val="FF0000"/>
                  </a:solidFill>
                  <a:latin typeface="Garamond" pitchFamily="18" charset="0"/>
                </a:rPr>
                <a:t>streamflow record (</a:t>
              </a:r>
              <a:r>
                <a:rPr lang="en-US" sz="2100" b="1" dirty="0" err="1" smtClean="0">
                  <a:solidFill>
                    <a:srgbClr val="FF0000"/>
                  </a:solidFill>
                  <a:latin typeface="Garamond" pitchFamily="18" charset="0"/>
                </a:rPr>
                <a:t>Y</a:t>
              </a:r>
              <a:r>
                <a:rPr lang="en-US" sz="2100" b="1" baseline="-25000" dirty="0" err="1" smtClean="0">
                  <a:solidFill>
                    <a:srgbClr val="FF0000"/>
                  </a:solidFill>
                  <a:latin typeface="Garamond" pitchFamily="18" charset="0"/>
                </a:rPr>
                <a:t>t</a:t>
              </a:r>
              <a:r>
                <a:rPr lang="en-US" sz="2100" dirty="0" smtClean="0">
                  <a:solidFill>
                    <a:srgbClr val="FF0000"/>
                  </a:solidFill>
                  <a:latin typeface="Garamond" pitchFamily="18" charset="0"/>
                </a:rPr>
                <a:t>)</a:t>
              </a:r>
            </a:p>
            <a:p>
              <a:pPr algn="ctr"/>
              <a:r>
                <a:rPr lang="en-US" sz="2100" b="1" dirty="0" smtClean="0">
                  <a:solidFill>
                    <a:srgbClr val="FF0000"/>
                  </a:solidFill>
                  <a:latin typeface="Garamond" pitchFamily="18" charset="0"/>
                </a:rPr>
                <a:t>(5 sites)</a:t>
              </a:r>
              <a:endParaRPr lang="en-US" sz="2100" b="1" dirty="0">
                <a:solidFill>
                  <a:srgbClr val="FF0000"/>
                </a:solidFill>
                <a:latin typeface="Garamond" pitchFamily="18" charset="0"/>
              </a:endParaRPr>
            </a:p>
          </p:txBody>
        </p:sp>
        <p:sp>
          <p:nvSpPr>
            <p:cNvPr id="19" name="Text Box 6"/>
            <p:cNvSpPr txBox="1">
              <a:spLocks noChangeArrowheads="1"/>
            </p:cNvSpPr>
            <p:nvPr/>
          </p:nvSpPr>
          <p:spPr bwMode="auto">
            <a:xfrm>
              <a:off x="4800600" y="5029199"/>
              <a:ext cx="5123542" cy="878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27662" tIns="63831" rIns="127662" bIns="63831">
              <a:spAutoFit/>
            </a:bodyPr>
            <a:lstStyle>
              <a:lvl1pPr defTabSz="1081088">
                <a:defRPr sz="2400">
                  <a:solidFill>
                    <a:schemeClr val="tx1"/>
                  </a:solidFill>
                  <a:latin typeface="Times New Roman" pitchFamily="18" charset="0"/>
                </a:defRPr>
              </a:lvl1pPr>
              <a:lvl2pPr marL="539750" defTabSz="1081088">
                <a:defRPr sz="2400">
                  <a:solidFill>
                    <a:schemeClr val="tx1"/>
                  </a:solidFill>
                  <a:latin typeface="Times New Roman" pitchFamily="18" charset="0"/>
                </a:defRPr>
              </a:lvl2pPr>
              <a:lvl3pPr marL="1081088" defTabSz="1081088">
                <a:defRPr sz="2400">
                  <a:solidFill>
                    <a:schemeClr val="tx1"/>
                  </a:solidFill>
                  <a:latin typeface="Times New Roman" pitchFamily="18" charset="0"/>
                </a:defRPr>
              </a:lvl3pPr>
              <a:lvl4pPr marL="1620838" defTabSz="1081088">
                <a:defRPr sz="2400">
                  <a:solidFill>
                    <a:schemeClr val="tx1"/>
                  </a:solidFill>
                  <a:latin typeface="Times New Roman" pitchFamily="18" charset="0"/>
                </a:defRPr>
              </a:lvl4pPr>
              <a:lvl5pPr marL="2160588" defTabSz="1081088">
                <a:defRPr sz="2400">
                  <a:solidFill>
                    <a:schemeClr val="tx1"/>
                  </a:solidFill>
                  <a:latin typeface="Times New Roman" pitchFamily="18" charset="0"/>
                </a:defRPr>
              </a:lvl5pPr>
              <a:lvl6pPr marL="2617788" defTabSz="1081088" fontAlgn="base">
                <a:spcBef>
                  <a:spcPct val="0"/>
                </a:spcBef>
                <a:spcAft>
                  <a:spcPct val="0"/>
                </a:spcAft>
                <a:defRPr sz="2400">
                  <a:solidFill>
                    <a:schemeClr val="tx1"/>
                  </a:solidFill>
                  <a:latin typeface="Times New Roman" pitchFamily="18" charset="0"/>
                </a:defRPr>
              </a:lvl6pPr>
              <a:lvl7pPr marL="3074988" defTabSz="1081088" fontAlgn="base">
                <a:spcBef>
                  <a:spcPct val="0"/>
                </a:spcBef>
                <a:spcAft>
                  <a:spcPct val="0"/>
                </a:spcAft>
                <a:defRPr sz="2400">
                  <a:solidFill>
                    <a:schemeClr val="tx1"/>
                  </a:solidFill>
                  <a:latin typeface="Times New Roman" pitchFamily="18" charset="0"/>
                </a:defRPr>
              </a:lvl7pPr>
              <a:lvl8pPr marL="3532188" defTabSz="1081088" fontAlgn="base">
                <a:spcBef>
                  <a:spcPct val="0"/>
                </a:spcBef>
                <a:spcAft>
                  <a:spcPct val="0"/>
                </a:spcAft>
                <a:defRPr sz="2400">
                  <a:solidFill>
                    <a:schemeClr val="tx1"/>
                  </a:solidFill>
                  <a:latin typeface="Times New Roman" pitchFamily="18" charset="0"/>
                </a:defRPr>
              </a:lvl8pPr>
              <a:lvl9pPr marL="3989388" defTabSz="1081088" fontAlgn="base">
                <a:spcBef>
                  <a:spcPct val="0"/>
                </a:spcBef>
                <a:spcAft>
                  <a:spcPct val="0"/>
                </a:spcAft>
                <a:defRPr sz="2400">
                  <a:solidFill>
                    <a:schemeClr val="tx1"/>
                  </a:solidFill>
                  <a:latin typeface="Times New Roman" pitchFamily="18" charset="0"/>
                </a:defRPr>
              </a:lvl9pPr>
            </a:lstStyle>
            <a:p>
              <a:pPr algn="ctr"/>
              <a:r>
                <a:rPr lang="en-US" sz="2100" dirty="0" smtClean="0">
                  <a:latin typeface="Garamond" pitchFamily="18" charset="0"/>
                </a:rPr>
                <a:t>246 years chronology (</a:t>
              </a:r>
              <a:r>
                <a:rPr lang="en-US" sz="2100" b="1" dirty="0" err="1" smtClean="0">
                  <a:latin typeface="Garamond" pitchFamily="18" charset="0"/>
                </a:rPr>
                <a:t>X</a:t>
              </a:r>
              <a:r>
                <a:rPr lang="en-US" sz="2100" b="1" baseline="-25000" dirty="0" err="1" smtClean="0">
                  <a:latin typeface="Garamond" pitchFamily="18" charset="0"/>
                </a:rPr>
                <a:t>t</a:t>
              </a:r>
              <a:r>
                <a:rPr lang="en-US" sz="2100" dirty="0" smtClean="0">
                  <a:latin typeface="Garamond" pitchFamily="18" charset="0"/>
                </a:rPr>
                <a:t>)</a:t>
              </a:r>
            </a:p>
            <a:p>
              <a:pPr algn="ctr"/>
              <a:r>
                <a:rPr lang="en-US" sz="2100" b="1" dirty="0" smtClean="0">
                  <a:latin typeface="Garamond" pitchFamily="18" charset="0"/>
                </a:rPr>
                <a:t>(8 tree ring chronologies)</a:t>
              </a:r>
              <a:r>
                <a:rPr lang="en-US" sz="2100" dirty="0" smtClean="0">
                  <a:latin typeface="Garamond" pitchFamily="18" charset="0"/>
                </a:rPr>
                <a:t> </a:t>
              </a:r>
              <a:endParaRPr lang="en-US" sz="2100" dirty="0">
                <a:latin typeface="Garamond" pitchFamily="18" charset="0"/>
              </a:endParaRPr>
            </a:p>
          </p:txBody>
        </p:sp>
        <p:sp>
          <p:nvSpPr>
            <p:cNvPr id="20" name="Line 11"/>
            <p:cNvSpPr>
              <a:spLocks noChangeShapeType="1"/>
            </p:cNvSpPr>
            <p:nvPr/>
          </p:nvSpPr>
          <p:spPr bwMode="auto">
            <a:xfrm>
              <a:off x="3180406" y="6342768"/>
              <a:ext cx="2291364" cy="0"/>
            </a:xfrm>
            <a:prstGeom prst="line">
              <a:avLst/>
            </a:prstGeom>
            <a:noFill/>
            <a:ln w="476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127662" tIns="63831" rIns="127662" bIns="63831">
              <a:spAutoFit/>
            </a:bodyPr>
            <a:lstStyle/>
            <a:p>
              <a:endParaRPr lang="en-US"/>
            </a:p>
          </p:txBody>
        </p:sp>
        <p:sp>
          <p:nvSpPr>
            <p:cNvPr id="21" name="Text Box 5"/>
            <p:cNvSpPr txBox="1">
              <a:spLocks noChangeArrowheads="1"/>
            </p:cNvSpPr>
            <p:nvPr/>
          </p:nvSpPr>
          <p:spPr bwMode="auto">
            <a:xfrm>
              <a:off x="-210458" y="4963252"/>
              <a:ext cx="796426" cy="4520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7662" tIns="63831" rIns="127662" bIns="63831">
              <a:spAutoFit/>
            </a:bodyPr>
            <a:lstStyle>
              <a:lvl1pPr defTabSz="1081088">
                <a:defRPr sz="2400">
                  <a:solidFill>
                    <a:schemeClr val="tx1"/>
                  </a:solidFill>
                  <a:latin typeface="Times New Roman" pitchFamily="18" charset="0"/>
                </a:defRPr>
              </a:lvl1pPr>
              <a:lvl2pPr marL="539750" defTabSz="1081088">
                <a:defRPr sz="2400">
                  <a:solidFill>
                    <a:schemeClr val="tx1"/>
                  </a:solidFill>
                  <a:latin typeface="Times New Roman" pitchFamily="18" charset="0"/>
                </a:defRPr>
              </a:lvl2pPr>
              <a:lvl3pPr marL="1081088" defTabSz="1081088">
                <a:defRPr sz="2400">
                  <a:solidFill>
                    <a:schemeClr val="tx1"/>
                  </a:solidFill>
                  <a:latin typeface="Times New Roman" pitchFamily="18" charset="0"/>
                </a:defRPr>
              </a:lvl3pPr>
              <a:lvl4pPr marL="1620838" defTabSz="1081088">
                <a:defRPr sz="2400">
                  <a:solidFill>
                    <a:schemeClr val="tx1"/>
                  </a:solidFill>
                  <a:latin typeface="Times New Roman" pitchFamily="18" charset="0"/>
                </a:defRPr>
              </a:lvl4pPr>
              <a:lvl5pPr marL="2160588" defTabSz="1081088">
                <a:defRPr sz="2400">
                  <a:solidFill>
                    <a:schemeClr val="tx1"/>
                  </a:solidFill>
                  <a:latin typeface="Times New Roman" pitchFamily="18" charset="0"/>
                </a:defRPr>
              </a:lvl5pPr>
              <a:lvl6pPr marL="2617788" defTabSz="1081088" fontAlgn="base">
                <a:spcBef>
                  <a:spcPct val="0"/>
                </a:spcBef>
                <a:spcAft>
                  <a:spcPct val="0"/>
                </a:spcAft>
                <a:defRPr sz="2400">
                  <a:solidFill>
                    <a:schemeClr val="tx1"/>
                  </a:solidFill>
                  <a:latin typeface="Times New Roman" pitchFamily="18" charset="0"/>
                </a:defRPr>
              </a:lvl6pPr>
              <a:lvl7pPr marL="3074988" defTabSz="1081088" fontAlgn="base">
                <a:spcBef>
                  <a:spcPct val="0"/>
                </a:spcBef>
                <a:spcAft>
                  <a:spcPct val="0"/>
                </a:spcAft>
                <a:defRPr sz="2400">
                  <a:solidFill>
                    <a:schemeClr val="tx1"/>
                  </a:solidFill>
                  <a:latin typeface="Times New Roman" pitchFamily="18" charset="0"/>
                </a:defRPr>
              </a:lvl7pPr>
              <a:lvl8pPr marL="3532188" defTabSz="1081088" fontAlgn="base">
                <a:spcBef>
                  <a:spcPct val="0"/>
                </a:spcBef>
                <a:spcAft>
                  <a:spcPct val="0"/>
                </a:spcAft>
                <a:defRPr sz="2400">
                  <a:solidFill>
                    <a:schemeClr val="tx1"/>
                  </a:solidFill>
                  <a:latin typeface="Times New Roman" pitchFamily="18" charset="0"/>
                </a:defRPr>
              </a:lvl8pPr>
              <a:lvl9pPr marL="3989388" defTabSz="1081088" fontAlgn="base">
                <a:spcBef>
                  <a:spcPct val="0"/>
                </a:spcBef>
                <a:spcAft>
                  <a:spcPct val="0"/>
                </a:spcAft>
                <a:defRPr sz="2400">
                  <a:solidFill>
                    <a:schemeClr val="tx1"/>
                  </a:solidFill>
                  <a:latin typeface="Times New Roman" pitchFamily="18" charset="0"/>
                </a:defRPr>
              </a:lvl9pPr>
            </a:lstStyle>
            <a:p>
              <a:pPr algn="ctr"/>
              <a:r>
                <a:rPr lang="en-US" sz="2100" dirty="0" smtClean="0"/>
                <a:t>1754</a:t>
              </a:r>
              <a:endParaRPr lang="en-US" sz="2100" dirty="0"/>
            </a:p>
          </p:txBody>
        </p:sp>
        <p:sp>
          <p:nvSpPr>
            <p:cNvPr id="22" name="Text Box 5"/>
            <p:cNvSpPr txBox="1">
              <a:spLocks noChangeArrowheads="1"/>
            </p:cNvSpPr>
            <p:nvPr/>
          </p:nvSpPr>
          <p:spPr bwMode="auto">
            <a:xfrm>
              <a:off x="2729362" y="6342768"/>
              <a:ext cx="902089" cy="512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7662" tIns="63831" rIns="127662" bIns="63831">
              <a:spAutoFit/>
            </a:bodyPr>
            <a:lstStyle>
              <a:lvl1pPr defTabSz="1081088">
                <a:defRPr sz="2400">
                  <a:solidFill>
                    <a:schemeClr val="tx1"/>
                  </a:solidFill>
                  <a:latin typeface="Times New Roman" pitchFamily="18" charset="0"/>
                </a:defRPr>
              </a:lvl1pPr>
              <a:lvl2pPr marL="539750" defTabSz="1081088">
                <a:defRPr sz="2400">
                  <a:solidFill>
                    <a:schemeClr val="tx1"/>
                  </a:solidFill>
                  <a:latin typeface="Times New Roman" pitchFamily="18" charset="0"/>
                </a:defRPr>
              </a:lvl2pPr>
              <a:lvl3pPr marL="1081088" defTabSz="1081088">
                <a:defRPr sz="2400">
                  <a:solidFill>
                    <a:schemeClr val="tx1"/>
                  </a:solidFill>
                  <a:latin typeface="Times New Roman" pitchFamily="18" charset="0"/>
                </a:defRPr>
              </a:lvl3pPr>
              <a:lvl4pPr marL="1620838" defTabSz="1081088">
                <a:defRPr sz="2400">
                  <a:solidFill>
                    <a:schemeClr val="tx1"/>
                  </a:solidFill>
                  <a:latin typeface="Times New Roman" pitchFamily="18" charset="0"/>
                </a:defRPr>
              </a:lvl4pPr>
              <a:lvl5pPr marL="2160588" defTabSz="1081088">
                <a:defRPr sz="2400">
                  <a:solidFill>
                    <a:schemeClr val="tx1"/>
                  </a:solidFill>
                  <a:latin typeface="Times New Roman" pitchFamily="18" charset="0"/>
                </a:defRPr>
              </a:lvl5pPr>
              <a:lvl6pPr marL="2617788" defTabSz="1081088" fontAlgn="base">
                <a:spcBef>
                  <a:spcPct val="0"/>
                </a:spcBef>
                <a:spcAft>
                  <a:spcPct val="0"/>
                </a:spcAft>
                <a:defRPr sz="2400">
                  <a:solidFill>
                    <a:schemeClr val="tx1"/>
                  </a:solidFill>
                  <a:latin typeface="Times New Roman" pitchFamily="18" charset="0"/>
                </a:defRPr>
              </a:lvl6pPr>
              <a:lvl7pPr marL="3074988" defTabSz="1081088" fontAlgn="base">
                <a:spcBef>
                  <a:spcPct val="0"/>
                </a:spcBef>
                <a:spcAft>
                  <a:spcPct val="0"/>
                </a:spcAft>
                <a:defRPr sz="2400">
                  <a:solidFill>
                    <a:schemeClr val="tx1"/>
                  </a:solidFill>
                  <a:latin typeface="Times New Roman" pitchFamily="18" charset="0"/>
                </a:defRPr>
              </a:lvl7pPr>
              <a:lvl8pPr marL="3532188" defTabSz="1081088" fontAlgn="base">
                <a:spcBef>
                  <a:spcPct val="0"/>
                </a:spcBef>
                <a:spcAft>
                  <a:spcPct val="0"/>
                </a:spcAft>
                <a:defRPr sz="2400">
                  <a:solidFill>
                    <a:schemeClr val="tx1"/>
                  </a:solidFill>
                  <a:latin typeface="Times New Roman" pitchFamily="18" charset="0"/>
                </a:defRPr>
              </a:lvl8pPr>
              <a:lvl9pPr marL="3989388" defTabSz="1081088" fontAlgn="base">
                <a:spcBef>
                  <a:spcPct val="0"/>
                </a:spcBef>
                <a:spcAft>
                  <a:spcPct val="0"/>
                </a:spcAft>
                <a:defRPr sz="2400">
                  <a:solidFill>
                    <a:schemeClr val="tx1"/>
                  </a:solidFill>
                  <a:latin typeface="Times New Roman" pitchFamily="18" charset="0"/>
                </a:defRPr>
              </a:lvl9pPr>
            </a:lstStyle>
            <a:p>
              <a:pPr algn="ctr"/>
              <a:r>
                <a:rPr lang="en-US" sz="2100" dirty="0" smtClean="0"/>
                <a:t>1903</a:t>
              </a:r>
              <a:endParaRPr lang="en-US" sz="2100" dirty="0"/>
            </a:p>
          </p:txBody>
        </p:sp>
        <p:sp>
          <p:nvSpPr>
            <p:cNvPr id="23" name="Text Box 5"/>
            <p:cNvSpPr txBox="1">
              <a:spLocks noChangeArrowheads="1"/>
            </p:cNvSpPr>
            <p:nvPr/>
          </p:nvSpPr>
          <p:spPr bwMode="auto">
            <a:xfrm>
              <a:off x="4760008" y="4963252"/>
              <a:ext cx="796426" cy="4520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7662" tIns="63831" rIns="127662" bIns="63831">
              <a:spAutoFit/>
            </a:bodyPr>
            <a:lstStyle>
              <a:lvl1pPr defTabSz="1081088">
                <a:defRPr sz="2400">
                  <a:solidFill>
                    <a:schemeClr val="tx1"/>
                  </a:solidFill>
                  <a:latin typeface="Times New Roman" pitchFamily="18" charset="0"/>
                </a:defRPr>
              </a:lvl1pPr>
              <a:lvl2pPr marL="539750" defTabSz="1081088">
                <a:defRPr sz="2400">
                  <a:solidFill>
                    <a:schemeClr val="tx1"/>
                  </a:solidFill>
                  <a:latin typeface="Times New Roman" pitchFamily="18" charset="0"/>
                </a:defRPr>
              </a:lvl2pPr>
              <a:lvl3pPr marL="1081088" defTabSz="1081088">
                <a:defRPr sz="2400">
                  <a:solidFill>
                    <a:schemeClr val="tx1"/>
                  </a:solidFill>
                  <a:latin typeface="Times New Roman" pitchFamily="18" charset="0"/>
                </a:defRPr>
              </a:lvl3pPr>
              <a:lvl4pPr marL="1620838" defTabSz="1081088">
                <a:defRPr sz="2400">
                  <a:solidFill>
                    <a:schemeClr val="tx1"/>
                  </a:solidFill>
                  <a:latin typeface="Times New Roman" pitchFamily="18" charset="0"/>
                </a:defRPr>
              </a:lvl4pPr>
              <a:lvl5pPr marL="2160588" defTabSz="1081088">
                <a:defRPr sz="2400">
                  <a:solidFill>
                    <a:schemeClr val="tx1"/>
                  </a:solidFill>
                  <a:latin typeface="Times New Roman" pitchFamily="18" charset="0"/>
                </a:defRPr>
              </a:lvl5pPr>
              <a:lvl6pPr marL="2617788" defTabSz="1081088" fontAlgn="base">
                <a:spcBef>
                  <a:spcPct val="0"/>
                </a:spcBef>
                <a:spcAft>
                  <a:spcPct val="0"/>
                </a:spcAft>
                <a:defRPr sz="2400">
                  <a:solidFill>
                    <a:schemeClr val="tx1"/>
                  </a:solidFill>
                  <a:latin typeface="Times New Roman" pitchFamily="18" charset="0"/>
                </a:defRPr>
              </a:lvl6pPr>
              <a:lvl7pPr marL="3074988" defTabSz="1081088" fontAlgn="base">
                <a:spcBef>
                  <a:spcPct val="0"/>
                </a:spcBef>
                <a:spcAft>
                  <a:spcPct val="0"/>
                </a:spcAft>
                <a:defRPr sz="2400">
                  <a:solidFill>
                    <a:schemeClr val="tx1"/>
                  </a:solidFill>
                  <a:latin typeface="Times New Roman" pitchFamily="18" charset="0"/>
                </a:defRPr>
              </a:lvl7pPr>
              <a:lvl8pPr marL="3532188" defTabSz="1081088" fontAlgn="base">
                <a:spcBef>
                  <a:spcPct val="0"/>
                </a:spcBef>
                <a:spcAft>
                  <a:spcPct val="0"/>
                </a:spcAft>
                <a:defRPr sz="2400">
                  <a:solidFill>
                    <a:schemeClr val="tx1"/>
                  </a:solidFill>
                  <a:latin typeface="Times New Roman" pitchFamily="18" charset="0"/>
                </a:defRPr>
              </a:lvl8pPr>
              <a:lvl9pPr marL="3989388" defTabSz="1081088" fontAlgn="base">
                <a:spcBef>
                  <a:spcPct val="0"/>
                </a:spcBef>
                <a:spcAft>
                  <a:spcPct val="0"/>
                </a:spcAft>
                <a:defRPr sz="2400">
                  <a:solidFill>
                    <a:schemeClr val="tx1"/>
                  </a:solidFill>
                  <a:latin typeface="Times New Roman" pitchFamily="18" charset="0"/>
                </a:defRPr>
              </a:lvl9pPr>
            </a:lstStyle>
            <a:p>
              <a:pPr algn="ctr"/>
              <a:r>
                <a:rPr lang="en-US" sz="2100" dirty="0" smtClean="0"/>
                <a:t>1999</a:t>
              </a:r>
              <a:endParaRPr lang="en-US" sz="2100" dirty="0"/>
            </a:p>
          </p:txBody>
        </p:sp>
      </p:grpSp>
      <p:pic>
        <p:nvPicPr>
          <p:cNvPr id="37889" name="Picture 1"/>
          <p:cNvPicPr>
            <a:picLocks noChangeAspect="1" noChangeArrowheads="1"/>
          </p:cNvPicPr>
          <p:nvPr/>
        </p:nvPicPr>
        <p:blipFill>
          <a:blip r:embed="rId4"/>
          <a:srcRect l="41623" t="35436" b="53143"/>
          <a:stretch>
            <a:fillRect/>
          </a:stretch>
        </p:blipFill>
        <p:spPr bwMode="auto">
          <a:xfrm>
            <a:off x="211563" y="5634179"/>
            <a:ext cx="4978319" cy="541768"/>
          </a:xfrm>
          <a:prstGeom prst="rect">
            <a:avLst/>
          </a:prstGeom>
          <a:noFill/>
          <a:ln w="9525">
            <a:noFill/>
            <a:miter lim="800000"/>
            <a:headEnd/>
            <a:tailEnd/>
          </a:ln>
        </p:spPr>
      </p:pic>
      <p:sp>
        <p:nvSpPr>
          <p:cNvPr id="28" name="Text Box 5"/>
          <p:cNvSpPr txBox="1">
            <a:spLocks noChangeArrowheads="1"/>
          </p:cNvSpPr>
          <p:nvPr/>
        </p:nvSpPr>
        <p:spPr bwMode="auto">
          <a:xfrm>
            <a:off x="4462901" y="6444206"/>
            <a:ext cx="796426" cy="4520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7662" tIns="63831" rIns="127662" bIns="63831">
            <a:spAutoFit/>
          </a:bodyPr>
          <a:lstStyle>
            <a:lvl1pPr defTabSz="1081088">
              <a:defRPr sz="2400">
                <a:solidFill>
                  <a:schemeClr val="tx1"/>
                </a:solidFill>
                <a:latin typeface="Times New Roman" pitchFamily="18" charset="0"/>
              </a:defRPr>
            </a:lvl1pPr>
            <a:lvl2pPr marL="539750" defTabSz="1081088">
              <a:defRPr sz="2400">
                <a:solidFill>
                  <a:schemeClr val="tx1"/>
                </a:solidFill>
                <a:latin typeface="Times New Roman" pitchFamily="18" charset="0"/>
              </a:defRPr>
            </a:lvl2pPr>
            <a:lvl3pPr marL="1081088" defTabSz="1081088">
              <a:defRPr sz="2400">
                <a:solidFill>
                  <a:schemeClr val="tx1"/>
                </a:solidFill>
                <a:latin typeface="Times New Roman" pitchFamily="18" charset="0"/>
              </a:defRPr>
            </a:lvl3pPr>
            <a:lvl4pPr marL="1620838" defTabSz="1081088">
              <a:defRPr sz="2400">
                <a:solidFill>
                  <a:schemeClr val="tx1"/>
                </a:solidFill>
                <a:latin typeface="Times New Roman" pitchFamily="18" charset="0"/>
              </a:defRPr>
            </a:lvl4pPr>
            <a:lvl5pPr marL="2160588" defTabSz="1081088">
              <a:defRPr sz="2400">
                <a:solidFill>
                  <a:schemeClr val="tx1"/>
                </a:solidFill>
                <a:latin typeface="Times New Roman" pitchFamily="18" charset="0"/>
              </a:defRPr>
            </a:lvl5pPr>
            <a:lvl6pPr marL="2617788" defTabSz="1081088" fontAlgn="base">
              <a:spcBef>
                <a:spcPct val="0"/>
              </a:spcBef>
              <a:spcAft>
                <a:spcPct val="0"/>
              </a:spcAft>
              <a:defRPr sz="2400">
                <a:solidFill>
                  <a:schemeClr val="tx1"/>
                </a:solidFill>
                <a:latin typeface="Times New Roman" pitchFamily="18" charset="0"/>
              </a:defRPr>
            </a:lvl6pPr>
            <a:lvl7pPr marL="3074988" defTabSz="1081088" fontAlgn="base">
              <a:spcBef>
                <a:spcPct val="0"/>
              </a:spcBef>
              <a:spcAft>
                <a:spcPct val="0"/>
              </a:spcAft>
              <a:defRPr sz="2400">
                <a:solidFill>
                  <a:schemeClr val="tx1"/>
                </a:solidFill>
                <a:latin typeface="Times New Roman" pitchFamily="18" charset="0"/>
              </a:defRPr>
            </a:lvl7pPr>
            <a:lvl8pPr marL="3532188" defTabSz="1081088" fontAlgn="base">
              <a:spcBef>
                <a:spcPct val="0"/>
              </a:spcBef>
              <a:spcAft>
                <a:spcPct val="0"/>
              </a:spcAft>
              <a:defRPr sz="2400">
                <a:solidFill>
                  <a:schemeClr val="tx1"/>
                </a:solidFill>
                <a:latin typeface="Times New Roman" pitchFamily="18" charset="0"/>
              </a:defRPr>
            </a:lvl8pPr>
            <a:lvl9pPr marL="3989388" defTabSz="1081088" fontAlgn="base">
              <a:spcBef>
                <a:spcPct val="0"/>
              </a:spcBef>
              <a:spcAft>
                <a:spcPct val="0"/>
              </a:spcAft>
              <a:defRPr sz="2400">
                <a:solidFill>
                  <a:schemeClr val="tx1"/>
                </a:solidFill>
                <a:latin typeface="Times New Roman" pitchFamily="18" charset="0"/>
              </a:defRPr>
            </a:lvl9pPr>
          </a:lstStyle>
          <a:p>
            <a:pPr algn="ctr"/>
            <a:r>
              <a:rPr lang="en-US" sz="2100" dirty="0" smtClean="0"/>
              <a:t>1999</a:t>
            </a:r>
            <a:endParaRPr lang="en-US" sz="2100" dirty="0"/>
          </a:p>
        </p:txBody>
      </p:sp>
      <p:sp>
        <p:nvSpPr>
          <p:cNvPr id="29" name="Rectangle 8"/>
          <p:cNvSpPr>
            <a:spLocks noChangeArrowheads="1"/>
          </p:cNvSpPr>
          <p:nvPr/>
        </p:nvSpPr>
        <p:spPr bwMode="auto">
          <a:xfrm>
            <a:off x="5493210" y="1830216"/>
            <a:ext cx="3548835"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800" dirty="0" smtClean="0">
                <a:solidFill>
                  <a:schemeClr val="bg2">
                    <a:lumMod val="25000"/>
                  </a:schemeClr>
                </a:solidFill>
                <a:latin typeface="Times New Roman" pitchFamily="18" charset="0"/>
                <a:cs typeface="Times New Roman" pitchFamily="18" charset="0"/>
              </a:rPr>
              <a:t>Each chronology is an aggregate index from ~ </a:t>
            </a:r>
            <a:r>
              <a:rPr lang="en-US" sz="2800" b="1" dirty="0" smtClean="0">
                <a:solidFill>
                  <a:schemeClr val="bg2">
                    <a:lumMod val="25000"/>
                  </a:schemeClr>
                </a:solidFill>
                <a:latin typeface="Times New Roman" pitchFamily="18" charset="0"/>
                <a:cs typeface="Times New Roman" pitchFamily="18" charset="0"/>
              </a:rPr>
              <a:t>20 similar trees </a:t>
            </a:r>
            <a:r>
              <a:rPr lang="en-US" sz="2800" dirty="0" smtClean="0">
                <a:solidFill>
                  <a:schemeClr val="bg2">
                    <a:lumMod val="25000"/>
                  </a:schemeClr>
                </a:solidFill>
                <a:latin typeface="Times New Roman" pitchFamily="18" charset="0"/>
                <a:cs typeface="Times New Roman" pitchFamily="18" charset="0"/>
              </a:rPr>
              <a:t>in that region.</a:t>
            </a:r>
            <a:endParaRPr kumimoji="0" lang="en-US" sz="2800" i="0" u="none" strike="noStrike" cap="none" normalizeH="0" baseline="0" dirty="0" smtClean="0">
              <a:ln>
                <a:noFill/>
              </a:ln>
              <a:solidFill>
                <a:schemeClr val="bg2">
                  <a:lumMod val="2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1969</TotalTime>
  <Words>1224</Words>
  <Application>Microsoft Office PowerPoint</Application>
  <PresentationFormat>On-screen Show (4:3)</PresentationFormat>
  <Paragraphs>180</Paragraphs>
  <Slides>23</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Equation</vt:lpstr>
      <vt:lpstr>Delaware Reservoirs’ Drought Risk Assessment A Paleo View  </vt:lpstr>
      <vt:lpstr>Overview </vt:lpstr>
      <vt:lpstr>New York City Water Supply </vt:lpstr>
      <vt:lpstr>Stakeholders </vt:lpstr>
      <vt:lpstr>Stakeholders –  Competing Users</vt:lpstr>
      <vt:lpstr>Reservoir storage over the summer 2012 was ‘typical’</vt:lpstr>
      <vt:lpstr>Columbia University Research</vt:lpstr>
      <vt:lpstr>Paleo Reconstruction</vt:lpstr>
      <vt:lpstr>Paleo Reconstruction</vt:lpstr>
      <vt:lpstr>Tree Ring ~ Streamflow </vt:lpstr>
      <vt:lpstr>Bayesian Hierarchical Models</vt:lpstr>
      <vt:lpstr>Delaware River Reconstruction and Performance  </vt:lpstr>
      <vt:lpstr>Reconstructed Flows </vt:lpstr>
      <vt:lpstr>Reservoir Simulation </vt:lpstr>
      <vt:lpstr>Reservoir Simulation – Defining Drought </vt:lpstr>
      <vt:lpstr>Reservoir Simulation – Baseline (observed inflows and FFMP plan) </vt:lpstr>
      <vt:lpstr>Reservoir Simulation </vt:lpstr>
      <vt:lpstr>Reservoir Simulation </vt:lpstr>
      <vt:lpstr>Drought Assessment  </vt:lpstr>
      <vt:lpstr>Drought Assessment  </vt:lpstr>
      <vt:lpstr>Drought Assessment  </vt:lpstr>
      <vt:lpstr>Summary </vt:lpstr>
      <vt:lpstr>Acknowledgments </vt:lpstr>
    </vt:vector>
  </TitlesOfParts>
  <Company>Earth Institute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Tara Troy</dc:creator>
  <cp:lastModifiedBy>Naresh</cp:lastModifiedBy>
  <cp:revision>196</cp:revision>
  <dcterms:created xsi:type="dcterms:W3CDTF">2012-10-17T00:20:29Z</dcterms:created>
  <dcterms:modified xsi:type="dcterms:W3CDTF">2013-06-05T19:22:32Z</dcterms:modified>
</cp:coreProperties>
</file>