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3" r:id="rId3"/>
    <p:sldId id="259" r:id="rId4"/>
    <p:sldId id="263" r:id="rId5"/>
    <p:sldId id="270" r:id="rId6"/>
    <p:sldId id="260" r:id="rId7"/>
    <p:sldId id="264" r:id="rId8"/>
    <p:sldId id="271" r:id="rId9"/>
    <p:sldId id="261" r:id="rId10"/>
    <p:sldId id="265" r:id="rId11"/>
    <p:sldId id="269" r:id="rId12"/>
    <p:sldId id="262" r:id="rId13"/>
    <p:sldId id="278" r:id="rId14"/>
    <p:sldId id="277" r:id="rId15"/>
    <p:sldId id="276" r:id="rId16"/>
    <p:sldId id="256" r:id="rId17"/>
    <p:sldId id="267" r:id="rId18"/>
    <p:sldId id="266" r:id="rId19"/>
    <p:sldId id="257" r:id="rId20"/>
    <p:sldId id="279" r:id="rId21"/>
    <p:sldId id="272" r:id="rId22"/>
    <p:sldId id="275" r:id="rId23"/>
    <p:sldId id="282" r:id="rId24"/>
    <p:sldId id="283" r:id="rId25"/>
    <p:sldId id="284" r:id="rId26"/>
    <p:sldId id="285"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75" d="100"/>
          <a:sy n="75" d="100"/>
        </p:scale>
        <p:origin x="-966"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is\Documents\Research\Plots\Plo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uis\Documents\Research\Plots\Plot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uis\Documents\Research\Plots\Plots.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Luis\Documents\Research\Plots\AdjustedPlots.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Luis\Documents\Research\Ceilometer\LIDAR%20and%20Sa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uis\Documents\Research\Ceilometer\LIDAR%20and%20S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Aeronet Aerosol</a:t>
            </a:r>
            <a:r>
              <a:rPr lang="en-US" sz="1600" baseline="0"/>
              <a:t> Optical Depth Results</a:t>
            </a:r>
          </a:p>
        </c:rich>
      </c:tx>
      <c:layout/>
    </c:title>
    <c:plotArea>
      <c:layout/>
      <c:scatterChart>
        <c:scatterStyle val="lineMarker"/>
        <c:ser>
          <c:idx val="0"/>
          <c:order val="0"/>
          <c:tx>
            <c:strRef>
              <c:f>Sheet1!$AF$68</c:f>
              <c:strCache>
                <c:ptCount val="1"/>
                <c:pt idx="0">
                  <c:v>AOD</c:v>
                </c:pt>
              </c:strCache>
            </c:strRef>
          </c:tx>
          <c:xVal>
            <c:numRef>
              <c:f>Sheet1!$AE$69:$AE$78</c:f>
              <c:numCache>
                <c:formatCode>h:mm</c:formatCode>
                <c:ptCount val="10"/>
                <c:pt idx="0">
                  <c:v>0.48748842592592689</c:v>
                </c:pt>
                <c:pt idx="1">
                  <c:v>0.500925925925925</c:v>
                </c:pt>
                <c:pt idx="2">
                  <c:v>0.54004629629629664</c:v>
                </c:pt>
                <c:pt idx="3">
                  <c:v>0.55820601851851959</c:v>
                </c:pt>
                <c:pt idx="4">
                  <c:v>0.57821759259259264</c:v>
                </c:pt>
                <c:pt idx="5">
                  <c:v>0.60322916666666671</c:v>
                </c:pt>
                <c:pt idx="6">
                  <c:v>0.68656249999999996</c:v>
                </c:pt>
                <c:pt idx="7">
                  <c:v>0.769895833333336</c:v>
                </c:pt>
                <c:pt idx="8">
                  <c:v>0.86603009259259456</c:v>
                </c:pt>
                <c:pt idx="9">
                  <c:v>0.8866666666666666</c:v>
                </c:pt>
              </c:numCache>
            </c:numRef>
          </c:xVal>
          <c:yVal>
            <c:numRef>
              <c:f>Sheet1!$AF$69:$AF$78</c:f>
              <c:numCache>
                <c:formatCode>General</c:formatCode>
                <c:ptCount val="10"/>
                <c:pt idx="0">
                  <c:v>0.10470699999999999</c:v>
                </c:pt>
                <c:pt idx="1">
                  <c:v>0.14831800000000028</c:v>
                </c:pt>
                <c:pt idx="2">
                  <c:v>0.258158</c:v>
                </c:pt>
                <c:pt idx="3">
                  <c:v>0.32439900000000038</c:v>
                </c:pt>
                <c:pt idx="4">
                  <c:v>0.32800300000000032</c:v>
                </c:pt>
                <c:pt idx="5">
                  <c:v>0.43808800000000064</c:v>
                </c:pt>
                <c:pt idx="6">
                  <c:v>0.53571299999999911</c:v>
                </c:pt>
                <c:pt idx="7">
                  <c:v>0.4632</c:v>
                </c:pt>
                <c:pt idx="8">
                  <c:v>0.24774100000000038</c:v>
                </c:pt>
                <c:pt idx="9">
                  <c:v>0.21512000000000001</c:v>
                </c:pt>
              </c:numCache>
            </c:numRef>
          </c:yVal>
        </c:ser>
        <c:axId val="63747584"/>
        <c:axId val="48861184"/>
      </c:scatterChart>
      <c:valAx>
        <c:axId val="63747584"/>
        <c:scaling>
          <c:orientation val="minMax"/>
          <c:max val="0.99"/>
          <c:min val="0.4400000000000005"/>
        </c:scaling>
        <c:axPos val="b"/>
        <c:title>
          <c:tx>
            <c:rich>
              <a:bodyPr/>
              <a:lstStyle/>
              <a:p>
                <a:pPr>
                  <a:defRPr b="0"/>
                </a:pPr>
                <a:r>
                  <a:rPr lang="en-US" b="0"/>
                  <a:t>Time GMT</a:t>
                </a:r>
              </a:p>
            </c:rich>
          </c:tx>
          <c:layout/>
        </c:title>
        <c:numFmt formatCode="h:mm"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8861184"/>
        <c:crosses val="autoZero"/>
        <c:crossBetween val="midCat"/>
      </c:valAx>
      <c:valAx>
        <c:axId val="48861184"/>
        <c:scaling>
          <c:orientation val="minMax"/>
        </c:scaling>
        <c:axPos val="l"/>
        <c:majorGridlines/>
        <c:title>
          <c:tx>
            <c:rich>
              <a:bodyPr rot="-5400000" vert="horz"/>
              <a:lstStyle/>
              <a:p>
                <a:pPr>
                  <a:defRPr b="0"/>
                </a:pPr>
                <a:r>
                  <a:rPr lang="en-US" b="0"/>
                  <a:t>Aerosol Optical Depth</a:t>
                </a:r>
              </a:p>
            </c:rich>
          </c:tx>
          <c:layout/>
        </c:title>
        <c:numFmt formatCode="General" sourceLinked="1"/>
        <c:tickLblPos val="nextTo"/>
        <c:crossAx val="63747584"/>
        <c:crosses val="autoZero"/>
        <c:crossBetween val="midCat"/>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t>Satellite</a:t>
            </a:r>
            <a:r>
              <a:rPr lang="en-US" sz="1400" baseline="0"/>
              <a:t> Solar Radiation Measurement Results</a:t>
            </a:r>
            <a:endParaRPr lang="en-US" sz="1400"/>
          </a:p>
        </c:rich>
      </c:tx>
      <c:layout/>
    </c:title>
    <c:plotArea>
      <c:layout>
        <c:manualLayout>
          <c:layoutTarget val="inner"/>
          <c:xMode val="edge"/>
          <c:yMode val="edge"/>
          <c:x val="0.14775240594925634"/>
          <c:y val="0.16755796150481189"/>
          <c:w val="0.58499015748031491"/>
          <c:h val="0.61366105278506944"/>
        </c:manualLayout>
      </c:layout>
      <c:scatterChart>
        <c:scatterStyle val="lineMarker"/>
        <c:ser>
          <c:idx val="0"/>
          <c:order val="0"/>
          <c:tx>
            <c:strRef>
              <c:f>Sheet1!$AF$3</c:f>
              <c:strCache>
                <c:ptCount val="1"/>
                <c:pt idx="0">
                  <c:v>Radiation</c:v>
                </c:pt>
              </c:strCache>
            </c:strRef>
          </c:tx>
          <c:xVal>
            <c:numRef>
              <c:f>Sheet1!$AE$4:$AE$13</c:f>
              <c:numCache>
                <c:formatCode>h:mm</c:formatCode>
                <c:ptCount val="10"/>
                <c:pt idx="0">
                  <c:v>0.47986111111111107</c:v>
                </c:pt>
                <c:pt idx="1">
                  <c:v>0.51041666666666541</c:v>
                </c:pt>
                <c:pt idx="2">
                  <c:v>0.54236111111111107</c:v>
                </c:pt>
                <c:pt idx="3">
                  <c:v>0.56319444444444533</c:v>
                </c:pt>
                <c:pt idx="4">
                  <c:v>0.58402777777777759</c:v>
                </c:pt>
                <c:pt idx="5">
                  <c:v>0.60486111111111163</c:v>
                </c:pt>
                <c:pt idx="6">
                  <c:v>0.68819444444444533</c:v>
                </c:pt>
                <c:pt idx="7">
                  <c:v>0.77152777777777781</c:v>
                </c:pt>
                <c:pt idx="8">
                  <c:v>0.85486111111111163</c:v>
                </c:pt>
                <c:pt idx="9">
                  <c:v>0.88541666666666541</c:v>
                </c:pt>
              </c:numCache>
            </c:numRef>
          </c:xVal>
          <c:yVal>
            <c:numRef>
              <c:f>Sheet1!$AF$4:$AF$13</c:f>
              <c:numCache>
                <c:formatCode>General</c:formatCode>
                <c:ptCount val="10"/>
                <c:pt idx="0">
                  <c:v>83</c:v>
                </c:pt>
                <c:pt idx="1">
                  <c:v>307</c:v>
                </c:pt>
                <c:pt idx="2">
                  <c:v>415</c:v>
                </c:pt>
                <c:pt idx="3">
                  <c:v>515</c:v>
                </c:pt>
                <c:pt idx="4">
                  <c:v>606</c:v>
                </c:pt>
                <c:pt idx="5">
                  <c:v>684</c:v>
                </c:pt>
                <c:pt idx="6">
                  <c:v>716</c:v>
                </c:pt>
                <c:pt idx="7">
                  <c:v>659</c:v>
                </c:pt>
                <c:pt idx="8">
                  <c:v>324</c:v>
                </c:pt>
                <c:pt idx="9">
                  <c:v>126</c:v>
                </c:pt>
              </c:numCache>
            </c:numRef>
          </c:yVal>
        </c:ser>
        <c:axId val="50530560"/>
        <c:axId val="50553216"/>
      </c:scatterChart>
      <c:valAx>
        <c:axId val="50530560"/>
        <c:scaling>
          <c:orientation val="minMax"/>
          <c:max val="0.99"/>
          <c:min val="0.44000000000000006"/>
        </c:scaling>
        <c:axPos val="b"/>
        <c:title>
          <c:tx>
            <c:rich>
              <a:bodyPr/>
              <a:lstStyle/>
              <a:p>
                <a:pPr>
                  <a:defRPr/>
                </a:pPr>
                <a:r>
                  <a:rPr lang="en-US" b="0"/>
                  <a:t>Time GMT</a:t>
                </a:r>
              </a:p>
            </c:rich>
          </c:tx>
          <c:layout/>
        </c:title>
        <c:numFmt formatCode="h:mm"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553216"/>
        <c:crosses val="autoZero"/>
        <c:crossBetween val="midCat"/>
      </c:valAx>
      <c:valAx>
        <c:axId val="50553216"/>
        <c:scaling>
          <c:orientation val="minMax"/>
        </c:scaling>
        <c:axPos val="l"/>
        <c:majorGridlines/>
        <c:title>
          <c:tx>
            <c:rich>
              <a:bodyPr rot="-5400000" vert="horz"/>
              <a:lstStyle/>
              <a:p>
                <a:pPr>
                  <a:defRPr/>
                </a:pPr>
                <a:r>
                  <a:rPr lang="en-US" b="0"/>
                  <a:t>Solar Radiarion (W/m^2)</a:t>
                </a:r>
              </a:p>
            </c:rich>
          </c:tx>
          <c:layout/>
        </c:title>
        <c:numFmt formatCode="General" sourceLinked="1"/>
        <c:tickLblPos val="nextTo"/>
        <c:crossAx val="50530560"/>
        <c:crosses val="autoZero"/>
        <c:crossBetween val="midCat"/>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a:t>Pyranometer Radiation</a:t>
            </a:r>
            <a:r>
              <a:rPr lang="en-US" sz="1400" baseline="0"/>
              <a:t> Measurement Results</a:t>
            </a:r>
            <a:endParaRPr lang="en-US" sz="1400"/>
          </a:p>
        </c:rich>
      </c:tx>
      <c:layout/>
    </c:title>
    <c:plotArea>
      <c:layout/>
      <c:scatterChart>
        <c:scatterStyle val="lineMarker"/>
        <c:ser>
          <c:idx val="0"/>
          <c:order val="0"/>
          <c:tx>
            <c:strRef>
              <c:f>Sheet1!$AF$25</c:f>
              <c:strCache>
                <c:ptCount val="1"/>
                <c:pt idx="0">
                  <c:v>Radiation</c:v>
                </c:pt>
              </c:strCache>
            </c:strRef>
          </c:tx>
          <c:xVal>
            <c:numRef>
              <c:f>Sheet1!$AE$26:$AE$35</c:f>
              <c:numCache>
                <c:formatCode>h:mm</c:formatCode>
                <c:ptCount val="10"/>
                <c:pt idx="0">
                  <c:v>0.4861111111111111</c:v>
                </c:pt>
                <c:pt idx="1">
                  <c:v>0.5</c:v>
                </c:pt>
                <c:pt idx="2">
                  <c:v>0.54166666666666652</c:v>
                </c:pt>
                <c:pt idx="3">
                  <c:v>0.55555555555555569</c:v>
                </c:pt>
                <c:pt idx="4">
                  <c:v>0.57638888888888884</c:v>
                </c:pt>
                <c:pt idx="5">
                  <c:v>0.60416666666666652</c:v>
                </c:pt>
                <c:pt idx="6">
                  <c:v>0.6875</c:v>
                </c:pt>
                <c:pt idx="7">
                  <c:v>0.7708333333333347</c:v>
                </c:pt>
                <c:pt idx="8">
                  <c:v>0.8680555555555568</c:v>
                </c:pt>
                <c:pt idx="9">
                  <c:v>0.88888888888888884</c:v>
                </c:pt>
              </c:numCache>
            </c:numRef>
          </c:xVal>
          <c:yVal>
            <c:numRef>
              <c:f>Sheet1!$AF$26:$AF$35</c:f>
              <c:numCache>
                <c:formatCode>General</c:formatCode>
                <c:ptCount val="10"/>
                <c:pt idx="0">
                  <c:v>174</c:v>
                </c:pt>
                <c:pt idx="1">
                  <c:v>239</c:v>
                </c:pt>
                <c:pt idx="2">
                  <c:v>481</c:v>
                </c:pt>
                <c:pt idx="3">
                  <c:v>563</c:v>
                </c:pt>
                <c:pt idx="4">
                  <c:v>680</c:v>
                </c:pt>
                <c:pt idx="5">
                  <c:v>819</c:v>
                </c:pt>
                <c:pt idx="6">
                  <c:v>1086</c:v>
                </c:pt>
                <c:pt idx="7">
                  <c:v>1016</c:v>
                </c:pt>
                <c:pt idx="8">
                  <c:v>458</c:v>
                </c:pt>
                <c:pt idx="9">
                  <c:v>245</c:v>
                </c:pt>
              </c:numCache>
            </c:numRef>
          </c:yVal>
        </c:ser>
        <c:axId val="50591232"/>
        <c:axId val="50593152"/>
      </c:scatterChart>
      <c:valAx>
        <c:axId val="50591232"/>
        <c:scaling>
          <c:orientation val="minMax"/>
          <c:max val="0.99"/>
          <c:min val="0.44000000000000006"/>
        </c:scaling>
        <c:axPos val="b"/>
        <c:title>
          <c:tx>
            <c:rich>
              <a:bodyPr/>
              <a:lstStyle/>
              <a:p>
                <a:pPr>
                  <a:defRPr b="0"/>
                </a:pPr>
                <a:r>
                  <a:rPr lang="en-US" b="0"/>
                  <a:t>Time GMT</a:t>
                </a:r>
              </a:p>
            </c:rich>
          </c:tx>
          <c:layout/>
        </c:title>
        <c:numFmt formatCode="h:mm"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593152"/>
        <c:crosses val="autoZero"/>
        <c:crossBetween val="midCat"/>
      </c:valAx>
      <c:valAx>
        <c:axId val="50593152"/>
        <c:scaling>
          <c:orientation val="minMax"/>
        </c:scaling>
        <c:axPos val="l"/>
        <c:majorGridlines/>
        <c:title>
          <c:tx>
            <c:rich>
              <a:bodyPr rot="-5400000" vert="horz"/>
              <a:lstStyle/>
              <a:p>
                <a:pPr>
                  <a:defRPr b="0"/>
                </a:pPr>
                <a:r>
                  <a:rPr lang="en-US" b="0"/>
                  <a:t>Solar Radiation (W/m^2)</a:t>
                </a:r>
              </a:p>
            </c:rich>
          </c:tx>
          <c:layout/>
        </c:title>
        <c:numFmt formatCode="General" sourceLinked="1"/>
        <c:tickLblPos val="nextTo"/>
        <c:crossAx val="50591232"/>
        <c:crosses val="autoZero"/>
        <c:crossBetween val="midCat"/>
        <c:majorUnit val="100"/>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00"/>
            </a:pPr>
            <a:r>
              <a:rPr lang="en-US" sz="1400" baseline="0"/>
              <a:t>Solar Radiation Measurement Results</a:t>
            </a:r>
          </a:p>
          <a:p>
            <a:pPr>
              <a:defRPr sz="1400"/>
            </a:pPr>
            <a:r>
              <a:rPr lang="en-US" sz="1000"/>
              <a:t>February 05, 2013</a:t>
            </a:r>
          </a:p>
        </c:rich>
      </c:tx>
      <c:layout/>
    </c:title>
    <c:plotArea>
      <c:layout/>
      <c:scatterChart>
        <c:scatterStyle val="lineMarker"/>
        <c:ser>
          <c:idx val="1"/>
          <c:order val="0"/>
          <c:tx>
            <c:strRef>
              <c:f>Sheet1!$D$67</c:f>
              <c:strCache>
                <c:ptCount val="1"/>
                <c:pt idx="0">
                  <c:v>Pyranometer</c:v>
                </c:pt>
              </c:strCache>
            </c:strRef>
          </c:tx>
          <c:xVal>
            <c:numRef>
              <c:f>Sheet1!$C$129:$C$138</c:f>
              <c:numCache>
                <c:formatCode>h:mm</c:formatCode>
                <c:ptCount val="10"/>
                <c:pt idx="0">
                  <c:v>0.4861111111111111</c:v>
                </c:pt>
                <c:pt idx="1">
                  <c:v>0.5</c:v>
                </c:pt>
                <c:pt idx="2">
                  <c:v>0.54166666666666652</c:v>
                </c:pt>
                <c:pt idx="3">
                  <c:v>0.55555555555555569</c:v>
                </c:pt>
                <c:pt idx="4">
                  <c:v>0.57638888888888884</c:v>
                </c:pt>
                <c:pt idx="5">
                  <c:v>0.60416666666666652</c:v>
                </c:pt>
                <c:pt idx="6">
                  <c:v>0.6875</c:v>
                </c:pt>
                <c:pt idx="7">
                  <c:v>0.7708333333333347</c:v>
                </c:pt>
                <c:pt idx="8">
                  <c:v>0.8680555555555568</c:v>
                </c:pt>
                <c:pt idx="9">
                  <c:v>0.88888888888888884</c:v>
                </c:pt>
              </c:numCache>
            </c:numRef>
          </c:xVal>
          <c:yVal>
            <c:numRef>
              <c:f>Sheet1!$D$129:$D$138</c:f>
              <c:numCache>
                <c:formatCode>General</c:formatCode>
                <c:ptCount val="10"/>
                <c:pt idx="0">
                  <c:v>174</c:v>
                </c:pt>
                <c:pt idx="1">
                  <c:v>239</c:v>
                </c:pt>
                <c:pt idx="2">
                  <c:v>481</c:v>
                </c:pt>
                <c:pt idx="3">
                  <c:v>563</c:v>
                </c:pt>
                <c:pt idx="4">
                  <c:v>680</c:v>
                </c:pt>
                <c:pt idx="5">
                  <c:v>819</c:v>
                </c:pt>
                <c:pt idx="6">
                  <c:v>1086</c:v>
                </c:pt>
                <c:pt idx="7">
                  <c:v>1016</c:v>
                </c:pt>
                <c:pt idx="8">
                  <c:v>458</c:v>
                </c:pt>
                <c:pt idx="9">
                  <c:v>245</c:v>
                </c:pt>
              </c:numCache>
            </c:numRef>
          </c:yVal>
        </c:ser>
        <c:ser>
          <c:idx val="2"/>
          <c:order val="1"/>
          <c:tx>
            <c:strRef>
              <c:f>Sheet1!$G$128</c:f>
              <c:strCache>
                <c:ptCount val="1"/>
                <c:pt idx="0">
                  <c:v>Satellite + F1</c:v>
                </c:pt>
              </c:strCache>
            </c:strRef>
          </c:tx>
          <c:xVal>
            <c:numRef>
              <c:f>Sheet1!$A$129:$A$138</c:f>
              <c:numCache>
                <c:formatCode>h:mm</c:formatCode>
                <c:ptCount val="10"/>
                <c:pt idx="0">
                  <c:v>0.47986111111111107</c:v>
                </c:pt>
                <c:pt idx="1">
                  <c:v>0.51041666666666541</c:v>
                </c:pt>
                <c:pt idx="2">
                  <c:v>0.54236111111111107</c:v>
                </c:pt>
                <c:pt idx="3">
                  <c:v>0.56319444444444533</c:v>
                </c:pt>
                <c:pt idx="4">
                  <c:v>0.58402777777777759</c:v>
                </c:pt>
                <c:pt idx="5">
                  <c:v>0.60486111111111163</c:v>
                </c:pt>
                <c:pt idx="6">
                  <c:v>0.68819444444444533</c:v>
                </c:pt>
                <c:pt idx="7">
                  <c:v>0.77152777777777781</c:v>
                </c:pt>
                <c:pt idx="8">
                  <c:v>0.85486111111111163</c:v>
                </c:pt>
                <c:pt idx="9">
                  <c:v>0.88541666666666541</c:v>
                </c:pt>
              </c:numCache>
            </c:numRef>
          </c:xVal>
          <c:yVal>
            <c:numRef>
              <c:f>Sheet1!$G$129:$G$138</c:f>
              <c:numCache>
                <c:formatCode>General</c:formatCode>
                <c:ptCount val="10"/>
                <c:pt idx="0">
                  <c:v>229.2</c:v>
                </c:pt>
                <c:pt idx="1">
                  <c:v>453.2</c:v>
                </c:pt>
                <c:pt idx="2">
                  <c:v>561.20000000000005</c:v>
                </c:pt>
                <c:pt idx="3">
                  <c:v>661.2</c:v>
                </c:pt>
                <c:pt idx="4">
                  <c:v>752.2</c:v>
                </c:pt>
                <c:pt idx="5">
                  <c:v>830.2</c:v>
                </c:pt>
                <c:pt idx="6">
                  <c:v>862.2</c:v>
                </c:pt>
                <c:pt idx="7">
                  <c:v>805.2</c:v>
                </c:pt>
                <c:pt idx="8">
                  <c:v>470.2</c:v>
                </c:pt>
                <c:pt idx="9">
                  <c:v>272.2</c:v>
                </c:pt>
              </c:numCache>
            </c:numRef>
          </c:yVal>
        </c:ser>
        <c:ser>
          <c:idx val="3"/>
          <c:order val="2"/>
          <c:tx>
            <c:strRef>
              <c:f>Sheet1!$K$128</c:f>
              <c:strCache>
                <c:ptCount val="1"/>
                <c:pt idx="0">
                  <c:v>AERONET AOD*F2</c:v>
                </c:pt>
              </c:strCache>
            </c:strRef>
          </c:tx>
          <c:xVal>
            <c:numRef>
              <c:f>Sheet1!$H$129:$H$138</c:f>
              <c:numCache>
                <c:formatCode>h:mm</c:formatCode>
                <c:ptCount val="10"/>
                <c:pt idx="0">
                  <c:v>0.48748842592592689</c:v>
                </c:pt>
                <c:pt idx="1">
                  <c:v>0.500925925925925</c:v>
                </c:pt>
                <c:pt idx="2">
                  <c:v>0.54004629629629664</c:v>
                </c:pt>
                <c:pt idx="3">
                  <c:v>0.55820601851851959</c:v>
                </c:pt>
                <c:pt idx="4">
                  <c:v>0.57821759259259264</c:v>
                </c:pt>
                <c:pt idx="5">
                  <c:v>0.60322916666666671</c:v>
                </c:pt>
                <c:pt idx="6">
                  <c:v>0.68656249999999885</c:v>
                </c:pt>
                <c:pt idx="7">
                  <c:v>0.769895833333336</c:v>
                </c:pt>
                <c:pt idx="8">
                  <c:v>0.86603009259259456</c:v>
                </c:pt>
                <c:pt idx="9">
                  <c:v>0.88666666666666649</c:v>
                </c:pt>
              </c:numCache>
            </c:numRef>
          </c:xVal>
          <c:yVal>
            <c:numRef>
              <c:f>Sheet1!$K$129:$K$138</c:f>
              <c:numCache>
                <c:formatCode>General</c:formatCode>
                <c:ptCount val="10"/>
                <c:pt idx="0">
                  <c:v>201.45626800000022</c:v>
                </c:pt>
                <c:pt idx="1">
                  <c:v>285.363832</c:v>
                </c:pt>
                <c:pt idx="2">
                  <c:v>496.69599199999999</c:v>
                </c:pt>
                <c:pt idx="3">
                  <c:v>624.14367600000003</c:v>
                </c:pt>
                <c:pt idx="4">
                  <c:v>631.07777200000055</c:v>
                </c:pt>
                <c:pt idx="5">
                  <c:v>842.88131199999998</c:v>
                </c:pt>
                <c:pt idx="6">
                  <c:v>1030.711812</c:v>
                </c:pt>
                <c:pt idx="7">
                  <c:v>891.19680000000005</c:v>
                </c:pt>
                <c:pt idx="8">
                  <c:v>476.65368400000051</c:v>
                </c:pt>
                <c:pt idx="9">
                  <c:v>413.89088000000032</c:v>
                </c:pt>
              </c:numCache>
            </c:numRef>
          </c:yVal>
        </c:ser>
        <c:axId val="50742400"/>
        <c:axId val="50744320"/>
      </c:scatterChart>
      <c:valAx>
        <c:axId val="50742400"/>
        <c:scaling>
          <c:orientation val="minMax"/>
          <c:max val="0.99"/>
          <c:min val="0.44000000000000006"/>
        </c:scaling>
        <c:axPos val="b"/>
        <c:title>
          <c:tx>
            <c:rich>
              <a:bodyPr/>
              <a:lstStyle/>
              <a:p>
                <a:pPr>
                  <a:defRPr b="0"/>
                </a:pPr>
                <a:r>
                  <a:rPr lang="en-US" b="0"/>
                  <a:t>Time GMT</a:t>
                </a:r>
              </a:p>
            </c:rich>
          </c:tx>
          <c:layout/>
        </c:title>
        <c:numFmt formatCode="h:mm"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744320"/>
        <c:crosses val="autoZero"/>
        <c:crossBetween val="midCat"/>
        <c:majorUnit val="0.1"/>
      </c:valAx>
      <c:valAx>
        <c:axId val="50744320"/>
        <c:scaling>
          <c:orientation val="minMax"/>
        </c:scaling>
        <c:axPos val="l"/>
        <c:majorGridlines/>
        <c:title>
          <c:tx>
            <c:rich>
              <a:bodyPr rot="-5400000" vert="horz"/>
              <a:lstStyle/>
              <a:p>
                <a:pPr>
                  <a:defRPr b="0"/>
                </a:pPr>
                <a:r>
                  <a:rPr lang="en-US" b="0" dirty="0"/>
                  <a:t>Solar Radiation (W/m^2</a:t>
                </a:r>
                <a:r>
                  <a:rPr lang="en-US" b="0" dirty="0" smtClean="0"/>
                  <a:t>) or Equivalent</a:t>
                </a:r>
                <a:endParaRPr lang="en-US" b="0" dirty="0"/>
              </a:p>
            </c:rich>
          </c:tx>
          <c:layout/>
        </c:title>
        <c:numFmt formatCode="General" sourceLinked="1"/>
        <c:tickLblPos val="nextTo"/>
        <c:crossAx val="50742400"/>
        <c:crosses val="autoZero"/>
        <c:crossBetween val="midCat"/>
        <c:majorUnit val="100"/>
      </c:valAx>
    </c:plotArea>
    <c:legend>
      <c:legendPos val="r"/>
      <c:layout/>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LIDAR Aerosol</a:t>
            </a:r>
            <a:r>
              <a:rPr lang="en-US" baseline="0"/>
              <a:t> Optical Depth Results</a:t>
            </a:r>
            <a:endParaRPr lang="en-US"/>
          </a:p>
        </c:rich>
      </c:tx>
      <c:layout/>
    </c:title>
    <c:plotArea>
      <c:layout/>
      <c:scatterChart>
        <c:scatterStyle val="lineMarker"/>
        <c:ser>
          <c:idx val="0"/>
          <c:order val="0"/>
          <c:tx>
            <c:strRef>
              <c:f>Sheet1!$B$19</c:f>
              <c:strCache>
                <c:ptCount val="1"/>
                <c:pt idx="0">
                  <c:v>LIDAR</c:v>
                </c:pt>
              </c:strCache>
            </c:strRef>
          </c:tx>
          <c:xVal>
            <c:numRef>
              <c:f>Sheet1!$A$20:$A$21</c:f>
              <c:numCache>
                <c:formatCode>h:mm</c:formatCode>
                <c:ptCount val="2"/>
                <c:pt idx="0">
                  <c:v>0.58402777777777759</c:v>
                </c:pt>
                <c:pt idx="1">
                  <c:v>0.60486111111111163</c:v>
                </c:pt>
              </c:numCache>
            </c:numRef>
          </c:xVal>
          <c:yVal>
            <c:numRef>
              <c:f>Sheet1!$B$20:$B$21</c:f>
              <c:numCache>
                <c:formatCode>General</c:formatCode>
                <c:ptCount val="2"/>
                <c:pt idx="0">
                  <c:v>0.20610000000000001</c:v>
                </c:pt>
                <c:pt idx="1">
                  <c:v>0.21220000000000028</c:v>
                </c:pt>
              </c:numCache>
            </c:numRef>
          </c:yVal>
        </c:ser>
        <c:axId val="50783744"/>
        <c:axId val="50785664"/>
      </c:scatterChart>
      <c:valAx>
        <c:axId val="50783744"/>
        <c:scaling>
          <c:orientation val="minMax"/>
        </c:scaling>
        <c:axPos val="b"/>
        <c:title>
          <c:tx>
            <c:rich>
              <a:bodyPr/>
              <a:lstStyle/>
              <a:p>
                <a:pPr>
                  <a:defRPr b="0"/>
                </a:pPr>
                <a:r>
                  <a:rPr lang="en-US" b="0"/>
                  <a:t>Time GMT</a:t>
                </a:r>
              </a:p>
            </c:rich>
          </c:tx>
          <c:layout/>
        </c:title>
        <c:numFmt formatCode="h:mm" sourceLinked="1"/>
        <c:tickLblPos val="nextTo"/>
        <c:crossAx val="50785664"/>
        <c:crosses val="autoZero"/>
        <c:crossBetween val="midCat"/>
      </c:valAx>
      <c:valAx>
        <c:axId val="50785664"/>
        <c:scaling>
          <c:orientation val="minMax"/>
        </c:scaling>
        <c:axPos val="l"/>
        <c:majorGridlines/>
        <c:title>
          <c:tx>
            <c:rich>
              <a:bodyPr rot="-5400000" vert="horz"/>
              <a:lstStyle/>
              <a:p>
                <a:pPr>
                  <a:defRPr b="0"/>
                </a:pPr>
                <a:r>
                  <a:rPr lang="en-US" b="0"/>
                  <a:t>Aerosol Optical Depth</a:t>
                </a:r>
              </a:p>
            </c:rich>
          </c:tx>
          <c:layout/>
        </c:title>
        <c:numFmt formatCode="General" sourceLinked="1"/>
        <c:tickLblPos val="nextTo"/>
        <c:crossAx val="50783744"/>
        <c:crosses val="autoZero"/>
        <c:crossBetween val="midCat"/>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LIDAR </a:t>
            </a:r>
            <a:r>
              <a:rPr lang="en-US" dirty="0" err="1"/>
              <a:t>vs</a:t>
            </a:r>
            <a:r>
              <a:rPr lang="en-US" dirty="0"/>
              <a:t> </a:t>
            </a:r>
            <a:r>
              <a:rPr lang="en-US" dirty="0" smtClean="0"/>
              <a:t>GOES-13</a:t>
            </a:r>
            <a:endParaRPr lang="en-US" dirty="0"/>
          </a:p>
        </c:rich>
      </c:tx>
      <c:layout/>
    </c:title>
    <c:plotArea>
      <c:layout/>
      <c:scatterChart>
        <c:scatterStyle val="lineMarker"/>
        <c:ser>
          <c:idx val="0"/>
          <c:order val="0"/>
          <c:tx>
            <c:strRef>
              <c:f>Sheet1!$B$1</c:f>
              <c:strCache>
                <c:ptCount val="1"/>
                <c:pt idx="0">
                  <c:v>Satellite</c:v>
                </c:pt>
              </c:strCache>
            </c:strRef>
          </c:tx>
          <c:xVal>
            <c:numRef>
              <c:f>Sheet1!$A$2:$A$3</c:f>
              <c:numCache>
                <c:formatCode>h:mm</c:formatCode>
                <c:ptCount val="2"/>
                <c:pt idx="0">
                  <c:v>0.58402777777777759</c:v>
                </c:pt>
                <c:pt idx="1">
                  <c:v>0.60486111111111163</c:v>
                </c:pt>
              </c:numCache>
            </c:numRef>
          </c:xVal>
          <c:yVal>
            <c:numRef>
              <c:f>Sheet1!$B$2:$B$3</c:f>
              <c:numCache>
                <c:formatCode>General</c:formatCode>
                <c:ptCount val="2"/>
                <c:pt idx="0">
                  <c:v>606</c:v>
                </c:pt>
                <c:pt idx="1">
                  <c:v>684</c:v>
                </c:pt>
              </c:numCache>
            </c:numRef>
          </c:yVal>
        </c:ser>
        <c:ser>
          <c:idx val="1"/>
          <c:order val="1"/>
          <c:tx>
            <c:strRef>
              <c:f>Sheet1!$C$1</c:f>
              <c:strCache>
                <c:ptCount val="1"/>
                <c:pt idx="0">
                  <c:v>LIDAR*F1</c:v>
                </c:pt>
              </c:strCache>
            </c:strRef>
          </c:tx>
          <c:xVal>
            <c:numRef>
              <c:f>Sheet1!$A$2:$A$3</c:f>
              <c:numCache>
                <c:formatCode>h:mm</c:formatCode>
                <c:ptCount val="2"/>
                <c:pt idx="0">
                  <c:v>0.58402777777777759</c:v>
                </c:pt>
                <c:pt idx="1">
                  <c:v>0.60486111111111163</c:v>
                </c:pt>
              </c:numCache>
            </c:numRef>
          </c:xVal>
          <c:yVal>
            <c:numRef>
              <c:f>Sheet1!$C$2:$C$3</c:f>
              <c:numCache>
                <c:formatCode>General</c:formatCode>
                <c:ptCount val="2"/>
                <c:pt idx="0">
                  <c:v>635.40629999999885</c:v>
                </c:pt>
                <c:pt idx="1">
                  <c:v>654.21259999999938</c:v>
                </c:pt>
              </c:numCache>
            </c:numRef>
          </c:yVal>
        </c:ser>
        <c:axId val="48787840"/>
        <c:axId val="48789760"/>
      </c:scatterChart>
      <c:valAx>
        <c:axId val="48787840"/>
        <c:scaling>
          <c:orientation val="minMax"/>
        </c:scaling>
        <c:axPos val="b"/>
        <c:title>
          <c:tx>
            <c:rich>
              <a:bodyPr/>
              <a:lstStyle/>
              <a:p>
                <a:pPr>
                  <a:defRPr b="0"/>
                </a:pPr>
                <a:r>
                  <a:rPr lang="en-US" b="0"/>
                  <a:t>Time GMT</a:t>
                </a:r>
              </a:p>
            </c:rich>
          </c:tx>
          <c:layout/>
        </c:title>
        <c:numFmt formatCode="h:mm" sourceLinked="1"/>
        <c:tickLblPos val="nextTo"/>
        <c:crossAx val="48789760"/>
        <c:crosses val="autoZero"/>
        <c:crossBetween val="midCat"/>
      </c:valAx>
      <c:valAx>
        <c:axId val="48789760"/>
        <c:scaling>
          <c:orientation val="minMax"/>
        </c:scaling>
        <c:axPos val="l"/>
        <c:majorGridlines/>
        <c:title>
          <c:tx>
            <c:rich>
              <a:bodyPr rot="-5400000" vert="horz"/>
              <a:lstStyle/>
              <a:p>
                <a:pPr>
                  <a:defRPr b="0"/>
                </a:pPr>
                <a:r>
                  <a:rPr lang="en-US" b="0"/>
                  <a:t>Solar Radiation (W/m^2) or Equivalent</a:t>
                </a:r>
              </a:p>
            </c:rich>
          </c:tx>
          <c:layout/>
        </c:title>
        <c:numFmt formatCode="General" sourceLinked="1"/>
        <c:tickLblPos val="nextTo"/>
        <c:crossAx val="48787840"/>
        <c:crosses val="autoZero"/>
        <c:crossBetween val="midCat"/>
      </c:valAx>
    </c:plotArea>
    <c:legend>
      <c:legendPos val="r"/>
      <c:layout/>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9AD9DC-43DF-4920-B603-5C20023B38E0}"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291888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AD9DC-43DF-4920-B603-5C20023B38E0}"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53859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AD9DC-43DF-4920-B603-5C20023B38E0}"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283970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AD9DC-43DF-4920-B603-5C20023B38E0}"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225890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9AD9DC-43DF-4920-B603-5C20023B38E0}"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55232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9AD9DC-43DF-4920-B603-5C20023B38E0}"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370626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9AD9DC-43DF-4920-B603-5C20023B38E0}" type="datetimeFigureOut">
              <a:rPr lang="en-US" smtClean="0"/>
              <a:pPr/>
              <a:t>6/6/2013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262722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9AD9DC-43DF-4920-B603-5C20023B38E0}" type="datetimeFigureOut">
              <a:rPr lang="en-US" smtClean="0"/>
              <a:pPr/>
              <a:t>6/6/2013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405645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AD9DC-43DF-4920-B603-5C20023B38E0}" type="datetimeFigureOut">
              <a:rPr lang="en-US" smtClean="0"/>
              <a:pPr/>
              <a:t>6/6/2013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142192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AD9DC-43DF-4920-B603-5C20023B38E0}"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1077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AD9DC-43DF-4920-B603-5C20023B38E0}"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221244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AD9DC-43DF-4920-B603-5C20023B38E0}" type="datetimeFigureOut">
              <a:rPr lang="en-US" smtClean="0"/>
              <a:pPr/>
              <a:t>6/6/2013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3060A-7D30-4B45-97B8-8461B36059C5}" type="slidenum">
              <a:rPr lang="en-US" smtClean="0"/>
              <a:pPr/>
              <a:t>‹#›</a:t>
            </a:fld>
            <a:endParaRPr lang="en-US"/>
          </a:p>
        </p:txBody>
      </p:sp>
    </p:spTree>
    <p:extLst>
      <p:ext uri="{BB962C8B-B14F-4D97-AF65-F5344CB8AC3E}">
        <p14:creationId xmlns="" xmlns:p14="http://schemas.microsoft.com/office/powerpoint/2010/main" val="284654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hyperlink" Target="http://ece.uprm.edu/noaa-cres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hyperlink" Target="http://ece.uprm.edu/noaa-cre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685800" y="838200"/>
            <a:ext cx="8001000" cy="22860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p>
          <a:p>
            <a:r>
              <a:rPr lang="en-US" dirty="0" smtClean="0"/>
              <a:t>UPRM Lidar lab for atmospheric research</a:t>
            </a:r>
          </a:p>
          <a:p>
            <a:endParaRPr lang="en-US" dirty="0" smtClean="0"/>
          </a:p>
          <a:p>
            <a:r>
              <a:rPr lang="en-US" dirty="0" smtClean="0"/>
              <a:t>1- Cross validation of solar radiation using remote sensing equipment &amp; GOES-13</a:t>
            </a:r>
          </a:p>
          <a:p>
            <a:endParaRPr lang="en-US" dirty="0" smtClean="0"/>
          </a:p>
          <a:p>
            <a:r>
              <a:rPr lang="en-US" dirty="0" smtClean="0"/>
              <a:t>2- Lidar and Ceilometer validation</a:t>
            </a:r>
          </a:p>
          <a:p>
            <a:endParaRPr lang="en-US" dirty="0" smtClean="0"/>
          </a:p>
          <a:p>
            <a:r>
              <a:rPr lang="en-US" dirty="0" smtClean="0"/>
              <a:t>3- Lidar overlap correction</a:t>
            </a:r>
          </a:p>
          <a:p>
            <a:endParaRPr lang="en-US" dirty="0"/>
          </a:p>
        </p:txBody>
      </p:sp>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0" y="3200400"/>
            <a:ext cx="6172200" cy="1477328"/>
          </a:xfrm>
          <a:prstGeom prst="rect">
            <a:avLst/>
          </a:prstGeom>
          <a:noFill/>
        </p:spPr>
        <p:txBody>
          <a:bodyPr wrap="square" rtlCol="0">
            <a:spAutoFit/>
          </a:bodyPr>
          <a:lstStyle/>
          <a:p>
            <a:pPr algn="ctr"/>
            <a:r>
              <a:rPr lang="es-PR" dirty="0" err="1" smtClean="0"/>
              <a:t>Hamed</a:t>
            </a:r>
            <a:r>
              <a:rPr lang="es-PR" dirty="0" smtClean="0"/>
              <a:t> </a:t>
            </a:r>
            <a:r>
              <a:rPr lang="es-PR" dirty="0" err="1" smtClean="0"/>
              <a:t>Parsiani</a:t>
            </a:r>
            <a:endParaRPr lang="es-PR" dirty="0" smtClean="0"/>
          </a:p>
          <a:p>
            <a:pPr algn="ctr"/>
            <a:r>
              <a:rPr lang="es-PR" dirty="0" err="1" smtClean="0"/>
              <a:t>Professor</a:t>
            </a:r>
            <a:r>
              <a:rPr lang="es-PR" dirty="0" smtClean="0"/>
              <a:t> of </a:t>
            </a:r>
            <a:r>
              <a:rPr lang="es-PR" dirty="0" err="1" smtClean="0"/>
              <a:t>Electrical</a:t>
            </a:r>
            <a:r>
              <a:rPr lang="es-PR" dirty="0" smtClean="0"/>
              <a:t> &amp; </a:t>
            </a:r>
            <a:r>
              <a:rPr lang="es-PR" dirty="0" err="1" smtClean="0"/>
              <a:t>Computer</a:t>
            </a:r>
            <a:r>
              <a:rPr lang="es-PR" dirty="0" smtClean="0"/>
              <a:t> </a:t>
            </a:r>
            <a:r>
              <a:rPr lang="es-PR" dirty="0" err="1" smtClean="0"/>
              <a:t>Engr</a:t>
            </a:r>
            <a:r>
              <a:rPr lang="es-PR" dirty="0" smtClean="0"/>
              <a:t>.  UPRM</a:t>
            </a:r>
          </a:p>
          <a:p>
            <a:pPr algn="ctr"/>
            <a:r>
              <a:rPr lang="es-PR" dirty="0" smtClean="0"/>
              <a:t>Luis </a:t>
            </a:r>
            <a:r>
              <a:rPr lang="es-PR" dirty="0" err="1" smtClean="0"/>
              <a:t>Tavarez</a:t>
            </a:r>
            <a:r>
              <a:rPr lang="es-PR" dirty="0" smtClean="0"/>
              <a:t> – BS </a:t>
            </a:r>
            <a:r>
              <a:rPr lang="es-PR" dirty="0" err="1" smtClean="0"/>
              <a:t>Computer</a:t>
            </a:r>
            <a:r>
              <a:rPr lang="es-PR" dirty="0" smtClean="0"/>
              <a:t> </a:t>
            </a:r>
            <a:r>
              <a:rPr lang="es-PR" dirty="0" err="1" smtClean="0"/>
              <a:t>Engr</a:t>
            </a:r>
            <a:r>
              <a:rPr lang="es-PR" dirty="0" smtClean="0"/>
              <a:t>. UPRM</a:t>
            </a:r>
          </a:p>
          <a:p>
            <a:pPr algn="ctr"/>
            <a:r>
              <a:rPr lang="es-PR" dirty="0" smtClean="0"/>
              <a:t>	Susana Galicia – BS </a:t>
            </a:r>
            <a:r>
              <a:rPr lang="es-PR" dirty="0" err="1" smtClean="0"/>
              <a:t>Computer</a:t>
            </a:r>
            <a:r>
              <a:rPr lang="es-PR" dirty="0" smtClean="0"/>
              <a:t> </a:t>
            </a:r>
            <a:r>
              <a:rPr lang="es-PR" dirty="0" err="1" smtClean="0"/>
              <a:t>Engr</a:t>
            </a:r>
            <a:r>
              <a:rPr lang="es-PR" dirty="0" smtClean="0"/>
              <a:t>. UPRM (</a:t>
            </a:r>
            <a:r>
              <a:rPr lang="es-PR" dirty="0" err="1" smtClean="0"/>
              <a:t>Website</a:t>
            </a:r>
            <a:r>
              <a:rPr lang="es-PR" dirty="0" smtClean="0"/>
              <a:t>) </a:t>
            </a:r>
          </a:p>
          <a:p>
            <a:pPr algn="ctr"/>
            <a:r>
              <a:rPr lang="es-PR" dirty="0" smtClean="0"/>
              <a:t>	</a:t>
            </a:r>
            <a:r>
              <a:rPr lang="es-PR" dirty="0" err="1" smtClean="0"/>
              <a:t>Jose</a:t>
            </a:r>
            <a:r>
              <a:rPr lang="es-PR" dirty="0" smtClean="0"/>
              <a:t> Nieves – </a:t>
            </a:r>
            <a:r>
              <a:rPr lang="es-PR" dirty="0" err="1" smtClean="0"/>
              <a:t>PhD</a:t>
            </a:r>
            <a:r>
              <a:rPr lang="es-PR" dirty="0" smtClean="0"/>
              <a:t> </a:t>
            </a:r>
            <a:r>
              <a:rPr lang="es-PR" dirty="0" err="1" smtClean="0"/>
              <a:t>student</a:t>
            </a:r>
            <a:endParaRPr lang="es-PR" dirty="0"/>
          </a:p>
        </p:txBody>
      </p:sp>
    </p:spTree>
    <p:extLst>
      <p:ext uri="{BB962C8B-B14F-4D97-AF65-F5344CB8AC3E}">
        <p14:creationId xmlns="" xmlns:p14="http://schemas.microsoft.com/office/powerpoint/2010/main" val="2988389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7000" y="253425"/>
            <a:ext cx="3733800" cy="584775"/>
          </a:xfrm>
          <a:prstGeom prst="rect">
            <a:avLst/>
          </a:prstGeom>
          <a:noFill/>
        </p:spPr>
        <p:txBody>
          <a:bodyPr wrap="square" rtlCol="0">
            <a:spAutoFit/>
          </a:bodyPr>
          <a:lstStyle/>
          <a:p>
            <a:r>
              <a:rPr lang="en-US" sz="3200" dirty="0" smtClean="0"/>
              <a:t>Pyranometer Data</a:t>
            </a:r>
            <a:endParaRPr lang="en-US" sz="3200" dirty="0"/>
          </a:p>
        </p:txBody>
      </p:sp>
      <p:graphicFrame>
        <p:nvGraphicFramePr>
          <p:cNvPr id="6" name="Chart 5"/>
          <p:cNvGraphicFramePr>
            <a:graphicFrameLocks/>
          </p:cNvGraphicFramePr>
          <p:nvPr>
            <p:extLst>
              <p:ext uri="{D42A27DB-BD31-4B8C-83A1-F6EECF244321}">
                <p14:modId xmlns="" xmlns:p14="http://schemas.microsoft.com/office/powerpoint/2010/main" val="3863090399"/>
              </p:ext>
            </p:extLst>
          </p:nvPr>
        </p:nvGraphicFramePr>
        <p:xfrm>
          <a:off x="1600200" y="1895475"/>
          <a:ext cx="6096000" cy="30670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76400" y="5029200"/>
            <a:ext cx="5240024" cy="1200329"/>
          </a:xfrm>
          <a:prstGeom prst="rect">
            <a:avLst/>
          </a:prstGeom>
          <a:noFill/>
        </p:spPr>
        <p:txBody>
          <a:bodyPr wrap="none" rtlCol="0">
            <a:spAutoFit/>
          </a:bodyPr>
          <a:lstStyle/>
          <a:p>
            <a:pPr marL="285750" indent="-285750">
              <a:buFont typeface="Arial" pitchFamily="34" charset="0"/>
              <a:buChar char="•"/>
            </a:pPr>
            <a:r>
              <a:rPr lang="en-US" dirty="0" smtClean="0"/>
              <a:t>Data taken on February 5, 2013 using </a:t>
            </a:r>
            <a:r>
              <a:rPr lang="en-US" dirty="0" err="1" smtClean="0"/>
              <a:t>Pyranometer</a:t>
            </a:r>
            <a:endParaRPr lang="en-US" dirty="0" smtClean="0"/>
          </a:p>
          <a:p>
            <a:pPr marL="285750" indent="-285750">
              <a:buFont typeface="Arial" pitchFamily="34" charset="0"/>
              <a:buChar char="•"/>
            </a:pPr>
            <a:r>
              <a:rPr lang="en-US" dirty="0" smtClean="0"/>
              <a:t>Time ranging from 11:40 to 21:20 GMT</a:t>
            </a:r>
          </a:p>
          <a:p>
            <a:pPr marL="285750" indent="-285750">
              <a:buFont typeface="Arial" pitchFamily="34" charset="0"/>
              <a:buChar char="•"/>
            </a:pPr>
            <a:r>
              <a:rPr lang="en-US" dirty="0" smtClean="0"/>
              <a:t>Range of Wavelengths used from 300 to 1100 nm</a:t>
            </a:r>
          </a:p>
          <a:p>
            <a:pPr marL="285750" indent="-285750">
              <a:buFont typeface="Arial" pitchFamily="34" charset="0"/>
              <a:buChar char="•"/>
            </a:pPr>
            <a:endParaRPr lang="en-US" dirty="0"/>
          </a:p>
        </p:txBody>
      </p:sp>
      <p:pic>
        <p:nvPicPr>
          <p:cNvPr id="8"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8520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solidFill>
                  <a:srgbClr val="000000"/>
                </a:solidFill>
              </a:rPr>
              <a:t>Cross-validation is done between GOES-13 and Pyranometer and between GOES-13 and AERONET. AOD is a unit less measurement , and at many magnitudes lower than the solar radiation values. A common factor is used to raise the AOD plot to a comparable level with GOES-13 radiation plot. For the cross-validation between GOES-13 and Pyranometer, a factor needed to be implemented to obtain GOES-13 values comparable to  Pyranometer data. Cross-validation was done using  available data for three months, and comparing the data at near matching times, starting around 7:30 am and ending around 3:00 pm. A data matching in time of up to ± 5  minutes was  searched and used in the cross validation effort.</a:t>
            </a:r>
            <a:endParaRPr lang="en-US" sz="3600" dirty="0" smtClean="0"/>
          </a:p>
          <a:p>
            <a:endParaRPr lang="es-PR" dirty="0"/>
          </a:p>
        </p:txBody>
      </p:sp>
      <p:sp>
        <p:nvSpPr>
          <p:cNvPr id="5" name="Title 1"/>
          <p:cNvSpPr>
            <a:spLocks noGrp="1"/>
          </p:cNvSpPr>
          <p:nvPr>
            <p:ph type="title"/>
          </p:nvPr>
        </p:nvSpPr>
        <p:spPr>
          <a:xfrm>
            <a:off x="457200" y="274638"/>
            <a:ext cx="8229600" cy="1143000"/>
          </a:xfrm>
        </p:spPr>
        <p:txBody>
          <a:bodyPr>
            <a:noAutofit/>
          </a:bodyPr>
          <a:lstStyle/>
          <a:p>
            <a:r>
              <a:rPr lang="en-US" sz="2400" dirty="0" smtClean="0"/>
              <a:t>Solar radiation using remote sensing equipment &amp; GOES-13 </a:t>
            </a:r>
            <a:r>
              <a:rPr lang="es-PR" sz="2800" b="1" dirty="0" smtClean="0"/>
              <a:t/>
            </a:r>
            <a:br>
              <a:rPr lang="es-PR" sz="2800" b="1" dirty="0" smtClean="0"/>
            </a:br>
            <a:r>
              <a:rPr lang="es-PR" sz="2800" b="1" dirty="0" smtClean="0"/>
              <a:t>Cross-</a:t>
            </a:r>
            <a:r>
              <a:rPr lang="es-PR" sz="2800" b="1" dirty="0" err="1" smtClean="0"/>
              <a:t>Validation</a:t>
            </a:r>
            <a:endParaRPr lang="es-PR"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066800" y="1828800"/>
            <a:ext cx="7010400" cy="3632775"/>
            <a:chOff x="1066800" y="1828800"/>
            <a:chExt cx="7010400" cy="3632775"/>
          </a:xfrm>
        </p:grpSpPr>
        <p:graphicFrame>
          <p:nvGraphicFramePr>
            <p:cNvPr id="9" name="Chart 8"/>
            <p:cNvGraphicFramePr>
              <a:graphicFrameLocks/>
            </p:cNvGraphicFramePr>
            <p:nvPr>
              <p:extLst>
                <p:ext uri="{D42A27DB-BD31-4B8C-83A1-F6EECF244321}">
                  <p14:modId xmlns="" xmlns:p14="http://schemas.microsoft.com/office/powerpoint/2010/main" val="2821119605"/>
                </p:ext>
              </p:extLst>
            </p:nvPr>
          </p:nvGraphicFramePr>
          <p:xfrm>
            <a:off x="1066800" y="1828800"/>
            <a:ext cx="7010400"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24000" y="4876800"/>
              <a:ext cx="5334000" cy="584775"/>
            </a:xfrm>
            <a:prstGeom prst="rect">
              <a:avLst/>
            </a:prstGeom>
            <a:noFill/>
          </p:spPr>
          <p:txBody>
            <a:bodyPr wrap="square" rtlCol="0">
              <a:spAutoFit/>
            </a:bodyPr>
            <a:lstStyle/>
            <a:p>
              <a:r>
                <a:rPr lang="en-US" sz="1600" dirty="0" smtClean="0"/>
                <a:t>Cross-validation between </a:t>
              </a:r>
              <a:r>
                <a:rPr lang="en-US" sz="1600" dirty="0" err="1" smtClean="0"/>
                <a:t>Pyranometer</a:t>
              </a:r>
              <a:r>
                <a:rPr lang="en-US" sz="1600" dirty="0" smtClean="0"/>
                <a:t>, Satellite and AERONET AOD, with F1=146.2 and F2=1924</a:t>
              </a:r>
              <a:endParaRPr lang="en-US" sz="1600" dirty="0"/>
            </a:p>
          </p:txBody>
        </p:sp>
      </p:grpSp>
      <p:pic>
        <p:nvPicPr>
          <p:cNvPr id="10"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274638"/>
            <a:ext cx="8229600" cy="1143000"/>
          </a:xfrm>
        </p:spPr>
        <p:txBody>
          <a:bodyPr>
            <a:noAutofit/>
          </a:bodyPr>
          <a:lstStyle/>
          <a:p>
            <a:r>
              <a:rPr lang="en-US" sz="2400" dirty="0" smtClean="0"/>
              <a:t>Solar radiation using remote sensing equipment &amp; GOES-13 </a:t>
            </a:r>
            <a:r>
              <a:rPr lang="es-PR" sz="2800" b="1" dirty="0" smtClean="0"/>
              <a:t/>
            </a:r>
            <a:br>
              <a:rPr lang="es-PR" sz="2800" b="1" dirty="0" smtClean="0"/>
            </a:br>
            <a:r>
              <a:rPr lang="es-PR" sz="2800" b="1" dirty="0" smtClean="0"/>
              <a:t>Cross-</a:t>
            </a:r>
            <a:r>
              <a:rPr lang="es-PR" sz="2800" b="1" dirty="0" err="1" smtClean="0"/>
              <a:t>Validation</a:t>
            </a:r>
            <a:endParaRPr lang="es-PR" sz="2400" b="1" dirty="0"/>
          </a:p>
        </p:txBody>
      </p:sp>
    </p:spTree>
    <p:extLst>
      <p:ext uri="{BB962C8B-B14F-4D97-AF65-F5344CB8AC3E}">
        <p14:creationId xmlns="" xmlns:p14="http://schemas.microsoft.com/office/powerpoint/2010/main" val="3934028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609464" y="253425"/>
            <a:ext cx="1953136" cy="584775"/>
          </a:xfrm>
          <a:prstGeom prst="rect">
            <a:avLst/>
          </a:prstGeom>
          <a:noFill/>
        </p:spPr>
        <p:txBody>
          <a:bodyPr wrap="square" rtlCol="0">
            <a:spAutoFit/>
          </a:bodyPr>
          <a:lstStyle/>
          <a:p>
            <a:r>
              <a:rPr lang="en-US" sz="3200" dirty="0" smtClean="0"/>
              <a:t>LIDAR </a:t>
            </a:r>
            <a:endParaRPr lang="en-US" sz="3200"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9"/>
          <p:cNvGrpSpPr/>
          <p:nvPr/>
        </p:nvGrpSpPr>
        <p:grpSpPr>
          <a:xfrm>
            <a:off x="1828800" y="2057400"/>
            <a:ext cx="5486400" cy="3867329"/>
            <a:chOff x="1828800" y="2057400"/>
            <a:chExt cx="5486400" cy="3867329"/>
          </a:xfrm>
        </p:grpSpPr>
        <p:sp>
          <p:nvSpPr>
            <p:cNvPr id="7" name="TextBox 6"/>
            <p:cNvSpPr txBox="1"/>
            <p:nvPr/>
          </p:nvSpPr>
          <p:spPr>
            <a:xfrm>
              <a:off x="1981200" y="4724400"/>
              <a:ext cx="4570482" cy="1200329"/>
            </a:xfrm>
            <a:prstGeom prst="rect">
              <a:avLst/>
            </a:prstGeom>
            <a:noFill/>
          </p:spPr>
          <p:txBody>
            <a:bodyPr wrap="none" rtlCol="0">
              <a:spAutoFit/>
            </a:bodyPr>
            <a:lstStyle/>
            <a:p>
              <a:pPr marL="285750" indent="-285750">
                <a:buFont typeface="Arial" pitchFamily="34" charset="0"/>
                <a:buChar char="•"/>
              </a:pPr>
              <a:r>
                <a:rPr lang="en-US" dirty="0" smtClean="0"/>
                <a:t>Data taken on February 5, 2013 using LIDAR</a:t>
              </a:r>
            </a:p>
            <a:p>
              <a:pPr marL="285750" indent="-285750">
                <a:buFont typeface="Arial" pitchFamily="34" charset="0"/>
                <a:buChar char="•"/>
              </a:pPr>
              <a:r>
                <a:rPr lang="en-US" dirty="0" smtClean="0"/>
                <a:t>Data at 10:01 and 10:31 AM local time</a:t>
              </a:r>
            </a:p>
            <a:p>
              <a:pPr marL="285750" indent="-285750">
                <a:buFont typeface="Arial" pitchFamily="34" charset="0"/>
                <a:buChar char="•"/>
              </a:pPr>
              <a:r>
                <a:rPr lang="en-US" dirty="0" smtClean="0"/>
                <a:t>Wavelength used 532 nm</a:t>
              </a:r>
            </a:p>
            <a:p>
              <a:pPr marL="285750" indent="-285750">
                <a:buFont typeface="Arial" pitchFamily="34" charset="0"/>
                <a:buChar char="•"/>
              </a:pPr>
              <a:endParaRPr lang="en-US" dirty="0"/>
            </a:p>
          </p:txBody>
        </p:sp>
        <p:graphicFrame>
          <p:nvGraphicFramePr>
            <p:cNvPr id="9" name="Chart 8"/>
            <p:cNvGraphicFramePr>
              <a:graphicFrameLocks/>
            </p:cNvGraphicFramePr>
            <p:nvPr>
              <p:extLst>
                <p:ext uri="{D42A27DB-BD31-4B8C-83A1-F6EECF244321}">
                  <p14:modId xmlns:p14="http://schemas.microsoft.com/office/powerpoint/2010/main" xmlns="" val="774770100"/>
                </p:ext>
              </p:extLst>
            </p:nvPr>
          </p:nvGraphicFramePr>
          <p:xfrm>
            <a:off x="1828800" y="2057400"/>
            <a:ext cx="5486400" cy="274320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xmlns="" val="270974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600200" y="384184"/>
            <a:ext cx="5943600" cy="461665"/>
          </a:xfrm>
          <a:prstGeom prst="rect">
            <a:avLst/>
          </a:prstGeom>
          <a:noFill/>
        </p:spPr>
        <p:txBody>
          <a:bodyPr wrap="square" rtlCol="0">
            <a:spAutoFit/>
          </a:bodyPr>
          <a:lstStyle/>
          <a:p>
            <a:pPr algn="ctr"/>
            <a:r>
              <a:rPr lang="en-US" sz="2400" dirty="0" smtClean="0"/>
              <a:t>LIDAR and GOES-13</a:t>
            </a:r>
            <a:endParaRPr lang="en-US" sz="2400" dirty="0"/>
          </a:p>
        </p:txBody>
      </p:sp>
      <p:grpSp>
        <p:nvGrpSpPr>
          <p:cNvPr id="2" name="Group 10"/>
          <p:cNvGrpSpPr/>
          <p:nvPr/>
        </p:nvGrpSpPr>
        <p:grpSpPr>
          <a:xfrm>
            <a:off x="2044700" y="1752600"/>
            <a:ext cx="5346700" cy="3556575"/>
            <a:chOff x="1511300" y="1752600"/>
            <a:chExt cx="5346700" cy="3556575"/>
          </a:xfrm>
        </p:grpSpPr>
        <p:graphicFrame>
          <p:nvGraphicFramePr>
            <p:cNvPr id="7" name="Chart 6"/>
            <p:cNvGraphicFramePr>
              <a:graphicFrameLocks/>
            </p:cNvGraphicFramePr>
            <p:nvPr>
              <p:extLst>
                <p:ext uri="{D42A27DB-BD31-4B8C-83A1-F6EECF244321}">
                  <p14:modId xmlns:p14="http://schemas.microsoft.com/office/powerpoint/2010/main" xmlns="" val="2870439047"/>
                </p:ext>
              </p:extLst>
            </p:nvPr>
          </p:nvGraphicFramePr>
          <p:xfrm>
            <a:off x="1600200" y="1752600"/>
            <a:ext cx="52578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511300" y="4724400"/>
              <a:ext cx="5334000" cy="584775"/>
            </a:xfrm>
            <a:prstGeom prst="rect">
              <a:avLst/>
            </a:prstGeom>
            <a:noFill/>
          </p:spPr>
          <p:txBody>
            <a:bodyPr wrap="square" rtlCol="0">
              <a:spAutoFit/>
            </a:bodyPr>
            <a:lstStyle/>
            <a:p>
              <a:r>
                <a:rPr lang="en-US" sz="1600" dirty="0" smtClean="0"/>
                <a:t>Cross-validation between Satellite and LIDAR AOD, with F1=3083</a:t>
              </a:r>
              <a:endParaRPr lang="en-US" sz="1600" dirty="0"/>
            </a:p>
          </p:txBody>
        </p:sp>
      </p:grpSp>
    </p:spTree>
    <p:extLst>
      <p:ext uri="{BB962C8B-B14F-4D97-AF65-F5344CB8AC3E}">
        <p14:creationId xmlns:p14="http://schemas.microsoft.com/office/powerpoint/2010/main" xmlns="" val="297008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590800" y="253424"/>
            <a:ext cx="3987800" cy="584775"/>
          </a:xfrm>
          <a:prstGeom prst="rect">
            <a:avLst/>
          </a:prstGeom>
          <a:noFill/>
        </p:spPr>
        <p:txBody>
          <a:bodyPr wrap="square" rtlCol="0">
            <a:spAutoFit/>
          </a:bodyPr>
          <a:lstStyle/>
          <a:p>
            <a:r>
              <a:rPr lang="en-US" sz="3200" dirty="0" smtClean="0"/>
              <a:t>Results &amp; Conclusion</a:t>
            </a:r>
            <a:endParaRPr lang="en-US" sz="32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066800" y="990600"/>
            <a:ext cx="7162801" cy="5693866"/>
          </a:xfrm>
          <a:prstGeom prst="rect">
            <a:avLst/>
          </a:prstGeom>
          <a:noFill/>
        </p:spPr>
        <p:txBody>
          <a:bodyPr wrap="square" rtlCol="0">
            <a:spAutoFit/>
          </a:bodyPr>
          <a:lstStyle/>
          <a:p>
            <a:pPr marL="342900" indent="-342900">
              <a:buFont typeface="Arial" pitchFamily="34" charset="0"/>
              <a:buChar char="•"/>
            </a:pPr>
            <a:r>
              <a:rPr lang="en-US" sz="2000" dirty="0" smtClean="0"/>
              <a:t>For data taken at 12 noon</a:t>
            </a:r>
          </a:p>
          <a:p>
            <a:pPr marL="742950" lvl="1" indent="-285750">
              <a:buFont typeface="Arial" pitchFamily="34" charset="0"/>
              <a:buChar char="•"/>
            </a:pPr>
            <a:r>
              <a:rPr lang="en-US" dirty="0" smtClean="0"/>
              <a:t>A 19% error was observed between GOES-13 and </a:t>
            </a:r>
            <a:r>
              <a:rPr lang="en-US" dirty="0" err="1" smtClean="0"/>
              <a:t>Pyranometer</a:t>
            </a:r>
            <a:r>
              <a:rPr lang="en-US" dirty="0" smtClean="0"/>
              <a:t>,</a:t>
            </a:r>
          </a:p>
          <a:p>
            <a:pPr marL="742950" lvl="1" indent="-285750">
              <a:buFont typeface="Arial" pitchFamily="34" charset="0"/>
              <a:buChar char="•"/>
            </a:pPr>
            <a:r>
              <a:rPr lang="en-US" dirty="0" smtClean="0"/>
              <a:t>A 12% error was observed between GOES-13 and AERONET.</a:t>
            </a:r>
          </a:p>
          <a:p>
            <a:endParaRPr lang="en-US" sz="2000" dirty="0"/>
          </a:p>
          <a:p>
            <a:pPr marL="342900" indent="-342900">
              <a:buFont typeface="Arial" pitchFamily="34" charset="0"/>
              <a:buChar char="•"/>
            </a:pPr>
            <a:r>
              <a:rPr lang="en-US" sz="2000" dirty="0" smtClean="0"/>
              <a:t>The 19% error between GOES-13 and Pyranometer is due to:</a:t>
            </a:r>
          </a:p>
          <a:p>
            <a:pPr marL="742950" lvl="1" indent="-285750">
              <a:buFont typeface="Arial" pitchFamily="34" charset="0"/>
              <a:buChar char="•"/>
            </a:pPr>
            <a:r>
              <a:rPr lang="en-US" dirty="0">
                <a:solidFill>
                  <a:srgbClr val="000000"/>
                </a:solidFill>
              </a:rPr>
              <a:t>a result of the </a:t>
            </a:r>
            <a:r>
              <a:rPr lang="en-US" dirty="0" err="1">
                <a:solidFill>
                  <a:srgbClr val="000000"/>
                </a:solidFill>
              </a:rPr>
              <a:t>pyranometer</a:t>
            </a:r>
            <a:r>
              <a:rPr lang="en-US" dirty="0">
                <a:solidFill>
                  <a:srgbClr val="000000"/>
                </a:solidFill>
              </a:rPr>
              <a:t> restriction of 12 noon data  </a:t>
            </a:r>
            <a:r>
              <a:rPr lang="en-US" dirty="0" smtClean="0">
                <a:solidFill>
                  <a:srgbClr val="000000"/>
                </a:solidFill>
              </a:rPr>
              <a:t>due </a:t>
            </a:r>
            <a:r>
              <a:rPr lang="en-US" dirty="0">
                <a:solidFill>
                  <a:srgbClr val="000000"/>
                </a:solidFill>
              </a:rPr>
              <a:t>to its installation at zenith </a:t>
            </a:r>
            <a:r>
              <a:rPr lang="en-US" dirty="0" smtClean="0">
                <a:solidFill>
                  <a:srgbClr val="000000"/>
                </a:solidFill>
              </a:rPr>
              <a:t>angle,</a:t>
            </a:r>
          </a:p>
          <a:p>
            <a:pPr marL="742950" lvl="1" indent="-285750">
              <a:buFont typeface="Arial" pitchFamily="34" charset="0"/>
              <a:buChar char="•"/>
            </a:pPr>
            <a:r>
              <a:rPr lang="en-US" dirty="0">
                <a:solidFill>
                  <a:srgbClr val="000000"/>
                </a:solidFill>
              </a:rPr>
              <a:t>the </a:t>
            </a:r>
            <a:r>
              <a:rPr lang="en-US" dirty="0" smtClean="0">
                <a:solidFill>
                  <a:srgbClr val="000000"/>
                </a:solidFill>
              </a:rPr>
              <a:t>Sun was never at zenith </a:t>
            </a:r>
            <a:r>
              <a:rPr lang="en-US" dirty="0">
                <a:solidFill>
                  <a:srgbClr val="000000"/>
                </a:solidFill>
              </a:rPr>
              <a:t>angle with pyranometer during the </a:t>
            </a:r>
            <a:r>
              <a:rPr lang="en-US" dirty="0" smtClean="0">
                <a:solidFill>
                  <a:srgbClr val="000000"/>
                </a:solidFill>
              </a:rPr>
              <a:t>measurements,</a:t>
            </a:r>
          </a:p>
          <a:p>
            <a:pPr marL="742950" lvl="1" indent="-285750">
              <a:buFont typeface="Arial" pitchFamily="34" charset="0"/>
              <a:buChar char="•"/>
            </a:pPr>
            <a:r>
              <a:rPr lang="en-US" dirty="0">
                <a:solidFill>
                  <a:srgbClr val="000000"/>
                </a:solidFill>
              </a:rPr>
              <a:t>GOES-13 sensor data </a:t>
            </a:r>
            <a:r>
              <a:rPr lang="en-US" dirty="0" smtClean="0">
                <a:solidFill>
                  <a:srgbClr val="000000"/>
                </a:solidFill>
              </a:rPr>
              <a:t>being </a:t>
            </a:r>
            <a:r>
              <a:rPr lang="en-US" dirty="0">
                <a:solidFill>
                  <a:srgbClr val="000000"/>
                </a:solidFill>
              </a:rPr>
              <a:t>an average </a:t>
            </a:r>
            <a:r>
              <a:rPr lang="en-US" dirty="0" smtClean="0">
                <a:solidFill>
                  <a:srgbClr val="000000"/>
                </a:solidFill>
              </a:rPr>
              <a:t>of reflections </a:t>
            </a:r>
            <a:r>
              <a:rPr lang="en-US" dirty="0">
                <a:solidFill>
                  <a:srgbClr val="000000"/>
                </a:solidFill>
              </a:rPr>
              <a:t>of Sun over a 1Km foot print. </a:t>
            </a:r>
          </a:p>
          <a:p>
            <a:pPr marL="285750" indent="-285750">
              <a:buFont typeface="Arial" pitchFamily="34" charset="0"/>
              <a:buChar char="•"/>
            </a:pPr>
            <a:endParaRPr lang="en-US" sz="2000" dirty="0" smtClean="0"/>
          </a:p>
          <a:p>
            <a:pPr marL="342900" indent="-342900">
              <a:buFont typeface="Arial" pitchFamily="34" charset="0"/>
              <a:buChar char="•"/>
            </a:pPr>
            <a:r>
              <a:rPr lang="en-US" sz="2000" dirty="0" smtClean="0">
                <a:solidFill>
                  <a:srgbClr val="000000"/>
                </a:solidFill>
              </a:rPr>
              <a:t>A lower 12% error is observed between GOES-13 and AERONET due to better matching </a:t>
            </a:r>
            <a:r>
              <a:rPr lang="en-US" sz="2000" dirty="0">
                <a:solidFill>
                  <a:srgbClr val="000000"/>
                </a:solidFill>
              </a:rPr>
              <a:t>between the satellite and the AERONET </a:t>
            </a:r>
            <a:r>
              <a:rPr lang="en-US" sz="2000" dirty="0" smtClean="0">
                <a:solidFill>
                  <a:srgbClr val="000000"/>
                </a:solidFill>
              </a:rPr>
              <a:t>675nm sensors </a:t>
            </a:r>
            <a:r>
              <a:rPr lang="en-US" sz="2000" dirty="0">
                <a:solidFill>
                  <a:srgbClr val="000000"/>
                </a:solidFill>
              </a:rPr>
              <a:t>data, since AERONET tracks the </a:t>
            </a:r>
            <a:r>
              <a:rPr lang="en-US" sz="2000" dirty="0" smtClean="0">
                <a:solidFill>
                  <a:srgbClr val="000000"/>
                </a:solidFill>
              </a:rPr>
              <a:t>Sun.</a:t>
            </a:r>
          </a:p>
          <a:p>
            <a:pPr marL="342900" indent="-342900">
              <a:buFont typeface="Arial" pitchFamily="34" charset="0"/>
              <a:buChar char="•"/>
            </a:pPr>
            <a:r>
              <a:rPr lang="en-US" sz="2000" dirty="0" smtClean="0">
                <a:solidFill>
                  <a:srgbClr val="000000"/>
                </a:solidFill>
              </a:rPr>
              <a:t>Sensor data was an average over a range of wavelengths </a:t>
            </a:r>
          </a:p>
          <a:p>
            <a:pPr marL="2171700" lvl="4" indent="-342900">
              <a:buFont typeface="Arial" pitchFamily="34" charset="0"/>
              <a:buChar char="•"/>
            </a:pPr>
            <a:r>
              <a:rPr lang="en-US" sz="2000" dirty="0" smtClean="0">
                <a:solidFill>
                  <a:srgbClr val="000000"/>
                </a:solidFill>
              </a:rPr>
              <a:t>GOES-13   @ 550-750nms &amp; 1Km foot print</a:t>
            </a:r>
          </a:p>
          <a:p>
            <a:pPr marL="2171700" lvl="4" indent="-342900">
              <a:buFont typeface="Arial" pitchFamily="34" charset="0"/>
              <a:buChar char="•"/>
            </a:pPr>
            <a:r>
              <a:rPr lang="en-US" sz="2000" dirty="0" smtClean="0">
                <a:solidFill>
                  <a:srgbClr val="000000"/>
                </a:solidFill>
              </a:rPr>
              <a:t>Pyranometer  @ 300-1100nms </a:t>
            </a:r>
          </a:p>
          <a:p>
            <a:pPr marL="2171700" lvl="4" indent="-342900">
              <a:buFont typeface="Arial" pitchFamily="34" charset="0"/>
              <a:buChar char="•"/>
            </a:pPr>
            <a:endParaRPr lang="en-US" sz="2000" dirty="0" smtClean="0">
              <a:solidFill>
                <a:srgbClr val="000000"/>
              </a:solidFill>
            </a:endParaRPr>
          </a:p>
        </p:txBody>
      </p:sp>
    </p:spTree>
    <p:extLst>
      <p:ext uri="{BB962C8B-B14F-4D97-AF65-F5344CB8AC3E}">
        <p14:creationId xmlns:p14="http://schemas.microsoft.com/office/powerpoint/2010/main" xmlns="" val="1257065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8600"/>
            <a:ext cx="5791200" cy="609599"/>
          </a:xfrm>
        </p:spPr>
        <p:txBody>
          <a:bodyPr>
            <a:normAutofit/>
          </a:bodyPr>
          <a:lstStyle/>
          <a:p>
            <a:r>
              <a:rPr lang="en-US" sz="2400" dirty="0" smtClean="0"/>
              <a:t>LIDAR and Ceilometer Validation</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srcRect/>
          <a:stretch>
            <a:fillRect/>
          </a:stretch>
        </p:blipFill>
        <p:spPr bwMode="auto">
          <a:xfrm>
            <a:off x="3657600" y="2971800"/>
            <a:ext cx="5486400" cy="4114800"/>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152400" y="762000"/>
            <a:ext cx="4939320" cy="3200400"/>
          </a:xfrm>
          <a:prstGeom prst="rect">
            <a:avLst/>
          </a:prstGeom>
          <a:noFill/>
          <a:ln w="9525">
            <a:noFill/>
            <a:miter lim="800000"/>
            <a:headEnd/>
            <a:tailEnd/>
          </a:ln>
          <a:effectLst/>
        </p:spPr>
      </p:pic>
    </p:spTree>
    <p:extLst>
      <p:ext uri="{BB962C8B-B14F-4D97-AF65-F5344CB8AC3E}">
        <p14:creationId xmlns="" xmlns:p14="http://schemas.microsoft.com/office/powerpoint/2010/main" val="1390549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00200" y="153352"/>
            <a:ext cx="5943600" cy="830997"/>
          </a:xfrm>
          <a:prstGeom prst="rect">
            <a:avLst/>
          </a:prstGeom>
          <a:noFill/>
        </p:spPr>
        <p:txBody>
          <a:bodyPr wrap="square" rtlCol="0">
            <a:spAutoFit/>
          </a:bodyPr>
          <a:lstStyle/>
          <a:p>
            <a:pPr algn="ctr"/>
            <a:r>
              <a:rPr lang="en-US" sz="2400" dirty="0" smtClean="0"/>
              <a:t>UPRM Ceilometer Data –May 30, 2013</a:t>
            </a:r>
          </a:p>
          <a:p>
            <a:pPr algn="ctr"/>
            <a:r>
              <a:rPr lang="en-US" sz="2400" dirty="0" smtClean="0"/>
              <a:t>Intensity plot using BL-View software </a:t>
            </a:r>
            <a:endParaRPr lang="en-US" sz="2400" dirty="0"/>
          </a:p>
        </p:txBody>
      </p:sp>
      <p:grpSp>
        <p:nvGrpSpPr>
          <p:cNvPr id="7" name="Group 6"/>
          <p:cNvGrpSpPr/>
          <p:nvPr/>
        </p:nvGrpSpPr>
        <p:grpSpPr>
          <a:xfrm>
            <a:off x="1600200" y="1374775"/>
            <a:ext cx="5638800" cy="4769387"/>
            <a:chOff x="4201032" y="1992397"/>
            <a:chExt cx="4704335" cy="3835389"/>
          </a:xfrm>
        </p:grpSpPr>
        <p:sp>
          <p:nvSpPr>
            <p:cNvPr id="8" name="TextBox 7"/>
            <p:cNvSpPr txBox="1"/>
            <p:nvPr/>
          </p:nvSpPr>
          <p:spPr>
            <a:xfrm>
              <a:off x="4855061" y="5357529"/>
              <a:ext cx="3982059" cy="470257"/>
            </a:xfrm>
            <a:prstGeom prst="rect">
              <a:avLst/>
            </a:prstGeom>
            <a:noFill/>
          </p:spPr>
          <p:txBody>
            <a:bodyPr wrap="square" rtlCol="0">
              <a:spAutoFit/>
            </a:bodyPr>
            <a:lstStyle/>
            <a:p>
              <a:r>
                <a:rPr lang="en-US" sz="1600" dirty="0" smtClean="0"/>
                <a:t>Data taken on May 30</a:t>
              </a:r>
              <a:r>
                <a:rPr lang="en-US" sz="1600" baseline="30000" dirty="0" smtClean="0"/>
                <a:t>th</a:t>
              </a:r>
              <a:r>
                <a:rPr lang="en-US" sz="1600" dirty="0" smtClean="0"/>
                <a:t>, 2013 from 10:55 am to 4:30 pm local time using Ceilometer</a:t>
              </a:r>
              <a:endParaRPr lang="en-US" sz="1600"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01032" y="1992397"/>
              <a:ext cx="4704335" cy="3210607"/>
            </a:xfrm>
            <a:prstGeom prst="rect">
              <a:avLst/>
            </a:prstGeom>
          </p:spPr>
        </p:pic>
      </p:grpSp>
    </p:spTree>
    <p:extLst>
      <p:ext uri="{BB962C8B-B14F-4D97-AF65-F5344CB8AC3E}">
        <p14:creationId xmlns="" xmlns:p14="http://schemas.microsoft.com/office/powerpoint/2010/main" val="347648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00200" y="153352"/>
            <a:ext cx="5943600" cy="461665"/>
          </a:xfrm>
          <a:prstGeom prst="rect">
            <a:avLst/>
          </a:prstGeom>
          <a:noFill/>
        </p:spPr>
        <p:txBody>
          <a:bodyPr wrap="square" rtlCol="0">
            <a:spAutoFit/>
          </a:bodyPr>
          <a:lstStyle/>
          <a:p>
            <a:pPr algn="ctr"/>
            <a:r>
              <a:rPr lang="en-US" sz="2400" dirty="0" smtClean="0"/>
              <a:t>UPRM LIDAR Data– May 30, 2013 </a:t>
            </a:r>
            <a:endParaRPr lang="en-US" sz="2400" dirty="0"/>
          </a:p>
        </p:txBody>
      </p:sp>
      <p:grpSp>
        <p:nvGrpSpPr>
          <p:cNvPr id="14" name="Group 13"/>
          <p:cNvGrpSpPr/>
          <p:nvPr/>
        </p:nvGrpSpPr>
        <p:grpSpPr>
          <a:xfrm>
            <a:off x="1600200" y="1349374"/>
            <a:ext cx="5943600" cy="4365625"/>
            <a:chOff x="1600200" y="1374775"/>
            <a:chExt cx="5562600" cy="4256822"/>
          </a:xfrm>
        </p:grpSpPr>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00200" y="1374775"/>
              <a:ext cx="5562600" cy="3307270"/>
            </a:xfrm>
            <a:prstGeom prst="rect">
              <a:avLst/>
            </a:prstGeom>
          </p:spPr>
        </p:pic>
        <p:sp>
          <p:nvSpPr>
            <p:cNvPr id="13" name="TextBox 12"/>
            <p:cNvSpPr txBox="1"/>
            <p:nvPr/>
          </p:nvSpPr>
          <p:spPr>
            <a:xfrm>
              <a:off x="2286000" y="4800600"/>
              <a:ext cx="3998802" cy="830997"/>
            </a:xfrm>
            <a:prstGeom prst="rect">
              <a:avLst/>
            </a:prstGeom>
            <a:noFill/>
          </p:spPr>
          <p:txBody>
            <a:bodyPr wrap="square" rtlCol="0">
              <a:spAutoFit/>
            </a:bodyPr>
            <a:lstStyle/>
            <a:p>
              <a:r>
                <a:rPr lang="en-US" sz="1600" dirty="0" smtClean="0"/>
                <a:t>Power Plot of data taken on May 30</a:t>
              </a:r>
              <a:r>
                <a:rPr lang="en-US" sz="1600" baseline="30000" dirty="0" smtClean="0"/>
                <a:t>th</a:t>
              </a:r>
              <a:r>
                <a:rPr lang="en-US" sz="1600" dirty="0" smtClean="0"/>
                <a:t>, 2013 from 1:05 pm to 1:55 pm local time using LIDAR</a:t>
              </a:r>
              <a:endParaRPr lang="en-US" sz="1600" dirty="0"/>
            </a:p>
          </p:txBody>
        </p:sp>
      </p:grpSp>
    </p:spTree>
    <p:extLst>
      <p:ext uri="{BB962C8B-B14F-4D97-AF65-F5344CB8AC3E}">
        <p14:creationId xmlns="" xmlns:p14="http://schemas.microsoft.com/office/powerpoint/2010/main" val="372571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32842200" y="2286000"/>
            <a:ext cx="2745545" cy="763868"/>
          </a:xfrm>
          <a:prstGeom prst="rect">
            <a:avLst/>
          </a:prstGeom>
          <a:noFill/>
          <a:ln w="9525">
            <a:noFill/>
            <a:miter lim="800000"/>
            <a:headEnd/>
            <a:tailEnd/>
          </a:ln>
          <a:effectLst/>
        </p:spPr>
      </p:pic>
      <p:sp>
        <p:nvSpPr>
          <p:cNvPr id="12" name="TextBox 11"/>
          <p:cNvSpPr txBox="1"/>
          <p:nvPr/>
        </p:nvSpPr>
        <p:spPr>
          <a:xfrm>
            <a:off x="307144" y="1043752"/>
            <a:ext cx="8455856" cy="369332"/>
          </a:xfrm>
          <a:prstGeom prst="rect">
            <a:avLst/>
          </a:prstGeom>
          <a:noFill/>
        </p:spPr>
        <p:txBody>
          <a:bodyPr wrap="square" rtlCol="0">
            <a:spAutoFit/>
          </a:bodyPr>
          <a:lstStyle/>
          <a:p>
            <a:pPr marL="285750" indent="-285750">
              <a:buFont typeface="Arial" pitchFamily="34" charset="0"/>
              <a:buChar char="•"/>
            </a:pPr>
            <a:r>
              <a:rPr lang="en-US" dirty="0" smtClean="0"/>
              <a:t>LIDAR uses three wavelengths: 1064, 355, and 532 nm</a:t>
            </a:r>
          </a:p>
        </p:txBody>
      </p:sp>
      <p:grpSp>
        <p:nvGrpSpPr>
          <p:cNvPr id="26" name="Group 25"/>
          <p:cNvGrpSpPr/>
          <p:nvPr/>
        </p:nvGrpSpPr>
        <p:grpSpPr>
          <a:xfrm>
            <a:off x="304800" y="1967083"/>
            <a:ext cx="3698778" cy="4690602"/>
            <a:chOff x="263623" y="1878356"/>
            <a:chExt cx="3927378" cy="4385652"/>
          </a:xfrm>
        </p:grpSpPr>
        <p:sp>
          <p:nvSpPr>
            <p:cNvPr id="7" name="TextBox 6"/>
            <p:cNvSpPr txBox="1"/>
            <p:nvPr/>
          </p:nvSpPr>
          <p:spPr>
            <a:xfrm>
              <a:off x="307144" y="5487037"/>
              <a:ext cx="3274256" cy="776971"/>
            </a:xfrm>
            <a:prstGeom prst="rect">
              <a:avLst/>
            </a:prstGeom>
            <a:noFill/>
          </p:spPr>
          <p:txBody>
            <a:bodyPr wrap="square" rtlCol="0">
              <a:spAutoFit/>
            </a:bodyPr>
            <a:lstStyle/>
            <a:p>
              <a:r>
                <a:rPr lang="en-US" sz="1600" dirty="0" smtClean="0"/>
                <a:t>Lidar data taken on May 30</a:t>
              </a:r>
              <a:r>
                <a:rPr lang="en-US" sz="1600" baseline="30000" dirty="0" smtClean="0"/>
                <a:t>th</a:t>
              </a:r>
              <a:r>
                <a:rPr lang="en-US" sz="1600" dirty="0" smtClean="0"/>
                <a:t>, 2013 from 1:05 pm to 1:55 pm local time</a:t>
              </a:r>
              <a:endParaRPr lang="en-US" sz="1600" dirty="0"/>
            </a:p>
          </p:txBody>
        </p:sp>
        <p:pic>
          <p:nvPicPr>
            <p:cNvPr id="24" name="Picture 2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3623" y="1878356"/>
              <a:ext cx="3927378" cy="3581400"/>
            </a:xfrm>
            <a:prstGeom prst="rect">
              <a:avLst/>
            </a:prstGeom>
          </p:spPr>
        </p:pic>
      </p:grpSp>
      <p:grpSp>
        <p:nvGrpSpPr>
          <p:cNvPr id="4" name="Group 3"/>
          <p:cNvGrpSpPr/>
          <p:nvPr/>
        </p:nvGrpSpPr>
        <p:grpSpPr>
          <a:xfrm>
            <a:off x="4210068" y="2057400"/>
            <a:ext cx="4540232" cy="3668498"/>
            <a:chOff x="4210068" y="1810699"/>
            <a:chExt cx="4540232" cy="3668498"/>
          </a:xfrm>
        </p:grpSpPr>
        <p:grpSp>
          <p:nvGrpSpPr>
            <p:cNvPr id="17" name="Group 16"/>
            <p:cNvGrpSpPr/>
            <p:nvPr/>
          </p:nvGrpSpPr>
          <p:grpSpPr>
            <a:xfrm>
              <a:off x="4210068" y="1810699"/>
              <a:ext cx="4540232" cy="2667000"/>
              <a:chOff x="4572000" y="1524000"/>
              <a:chExt cx="4540232" cy="2667000"/>
            </a:xfrm>
          </p:grpSpPr>
          <p:pic>
            <p:nvPicPr>
              <p:cNvPr id="18" name="Picture 1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72000" y="1688023"/>
                <a:ext cx="4540232" cy="2502977"/>
              </a:xfrm>
              <a:prstGeom prst="rect">
                <a:avLst/>
              </a:prstGeom>
            </p:spPr>
          </p:pic>
          <p:sp>
            <p:nvSpPr>
              <p:cNvPr id="19" name="TextBox 18"/>
              <p:cNvSpPr txBox="1"/>
              <p:nvPr/>
            </p:nvSpPr>
            <p:spPr>
              <a:xfrm>
                <a:off x="5029200" y="1524000"/>
                <a:ext cx="3567002" cy="307777"/>
              </a:xfrm>
              <a:prstGeom prst="rect">
                <a:avLst/>
              </a:prstGeom>
              <a:solidFill>
                <a:schemeClr val="bg1"/>
              </a:solidFill>
            </p:spPr>
            <p:txBody>
              <a:bodyPr wrap="none" rtlCol="0">
                <a:spAutoFit/>
              </a:bodyPr>
              <a:lstStyle/>
              <a:p>
                <a:r>
                  <a:rPr lang="en-US" sz="1400" dirty="0" smtClean="0">
                    <a:latin typeface="Arial" pitchFamily="34" charset="0"/>
                    <a:cs typeface="Arial" pitchFamily="34" charset="0"/>
                  </a:rPr>
                  <a:t>2013 May30, UPRM-Ceilometer at 910 nm</a:t>
                </a:r>
                <a:endParaRPr lang="en-US" sz="1400" dirty="0">
                  <a:latin typeface="Arial" pitchFamily="34" charset="0"/>
                  <a:cs typeface="Arial" pitchFamily="34" charset="0"/>
                </a:endParaRPr>
              </a:p>
            </p:txBody>
          </p:sp>
        </p:grpSp>
        <p:sp>
          <p:nvSpPr>
            <p:cNvPr id="20" name="TextBox 19"/>
            <p:cNvSpPr txBox="1"/>
            <p:nvPr/>
          </p:nvSpPr>
          <p:spPr>
            <a:xfrm>
              <a:off x="4480783" y="4648200"/>
              <a:ext cx="3998802" cy="830997"/>
            </a:xfrm>
            <a:prstGeom prst="rect">
              <a:avLst/>
            </a:prstGeom>
            <a:noFill/>
          </p:spPr>
          <p:txBody>
            <a:bodyPr wrap="square" rtlCol="0">
              <a:spAutoFit/>
            </a:bodyPr>
            <a:lstStyle/>
            <a:p>
              <a:r>
                <a:rPr lang="en-US" sz="1600" dirty="0" smtClean="0"/>
                <a:t>Ceilometer data taken on May 30</a:t>
              </a:r>
              <a:r>
                <a:rPr lang="en-US" sz="1600" baseline="30000" dirty="0" smtClean="0"/>
                <a:t>th</a:t>
              </a:r>
              <a:r>
                <a:rPr lang="en-US" sz="1600" dirty="0" smtClean="0"/>
                <a:t>, 2013 from 1:05 pm to 1:55 pm local time using Ceilometer</a:t>
              </a:r>
              <a:endParaRPr lang="en-US" sz="1600" dirty="0"/>
            </a:p>
          </p:txBody>
        </p:sp>
      </p:grpSp>
      <p:sp>
        <p:nvSpPr>
          <p:cNvPr id="15" name="TextBox 14"/>
          <p:cNvSpPr txBox="1"/>
          <p:nvPr/>
        </p:nvSpPr>
        <p:spPr>
          <a:xfrm>
            <a:off x="990600" y="152400"/>
            <a:ext cx="6705600" cy="461665"/>
          </a:xfrm>
          <a:prstGeom prst="rect">
            <a:avLst/>
          </a:prstGeom>
          <a:noFill/>
        </p:spPr>
        <p:txBody>
          <a:bodyPr wrap="square" rtlCol="0">
            <a:spAutoFit/>
          </a:bodyPr>
          <a:lstStyle/>
          <a:p>
            <a:pPr algn="ctr"/>
            <a:r>
              <a:rPr lang="en-US" sz="2400" dirty="0" smtClean="0"/>
              <a:t>LIDAR and Ceilometer Comparison – May 30, 2013 </a:t>
            </a:r>
            <a:endParaRPr lang="en-US" sz="2400" dirty="0"/>
          </a:p>
        </p:txBody>
      </p:sp>
    </p:spTree>
    <p:extLst>
      <p:ext uri="{BB962C8B-B14F-4D97-AF65-F5344CB8AC3E}">
        <p14:creationId xmlns="" xmlns:p14="http://schemas.microsoft.com/office/powerpoint/2010/main" val="576818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Cross validation of solar radiation using remote sensing equipment &amp; GOES-13 -----------</a:t>
            </a:r>
            <a:r>
              <a:rPr lang="es-PR" sz="2800" b="1" dirty="0" smtClean="0"/>
              <a:t>AERONET at UPRM</a:t>
            </a:r>
            <a:endParaRPr lang="es-PR" sz="2400" b="1" dirty="0"/>
          </a:p>
        </p:txBody>
      </p:sp>
      <p:sp>
        <p:nvSpPr>
          <p:cNvPr id="3" name="Content Placeholder 2"/>
          <p:cNvSpPr>
            <a:spLocks noGrp="1"/>
          </p:cNvSpPr>
          <p:nvPr>
            <p:ph idx="1"/>
          </p:nvPr>
        </p:nvSpPr>
        <p:spPr/>
        <p:txBody>
          <a:bodyPr>
            <a:normAutofit fontScale="85000" lnSpcReduction="20000"/>
          </a:bodyPr>
          <a:lstStyle/>
          <a:p>
            <a:r>
              <a:rPr lang="en-US" dirty="0" smtClean="0"/>
              <a:t>AERONET, was recently installed over the roof top of Stefani Building at UPRM,  in-situ with the Lidar system.</a:t>
            </a:r>
          </a:p>
          <a:p>
            <a:r>
              <a:rPr lang="en-US" dirty="0" smtClean="0"/>
              <a:t>AERONET tracks Sun and provides day time data, when there are little or no clouds. </a:t>
            </a:r>
          </a:p>
          <a:p>
            <a:r>
              <a:rPr lang="en-US" dirty="0" smtClean="0"/>
              <a:t>Provides data every 15 minutes, </a:t>
            </a:r>
          </a:p>
          <a:p>
            <a:r>
              <a:rPr lang="en-US" dirty="0" smtClean="0"/>
              <a:t>Measure solar radiation at eight wavelengths in the interval of 340 nm to 1640 nm.  </a:t>
            </a:r>
          </a:p>
          <a:p>
            <a:r>
              <a:rPr lang="en-US" dirty="0" smtClean="0"/>
              <a:t>Multiple products are calculated per wavelength. For cross-validation, the AERONET  AOD data at 675 nm wavelength is used  as it is closer to the wavelengths of GOES-13 and Pyranometer.</a:t>
            </a:r>
          </a:p>
          <a:p>
            <a:endParaRPr lang="es-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143000" y="153352"/>
            <a:ext cx="6705600" cy="461665"/>
          </a:xfrm>
          <a:prstGeom prst="rect">
            <a:avLst/>
          </a:prstGeom>
          <a:noFill/>
        </p:spPr>
        <p:txBody>
          <a:bodyPr wrap="square" rtlCol="0">
            <a:spAutoFit/>
          </a:bodyPr>
          <a:lstStyle/>
          <a:p>
            <a:pPr algn="ctr"/>
            <a:r>
              <a:rPr lang="en-US" sz="2400" dirty="0" smtClean="0"/>
              <a:t>LIDAR and Ceilometer Comparison – May 31, 2013 </a:t>
            </a:r>
            <a:endParaRPr lang="en-US" sz="2400" dirty="0"/>
          </a:p>
        </p:txBody>
      </p:sp>
      <p:grpSp>
        <p:nvGrpSpPr>
          <p:cNvPr id="2" name="Group 15"/>
          <p:cNvGrpSpPr/>
          <p:nvPr/>
        </p:nvGrpSpPr>
        <p:grpSpPr>
          <a:xfrm>
            <a:off x="409288" y="1596363"/>
            <a:ext cx="3448050" cy="4322412"/>
            <a:chOff x="409288" y="1596363"/>
            <a:chExt cx="3448050" cy="4322412"/>
          </a:xfrm>
        </p:grpSpPr>
        <p:sp>
          <p:nvSpPr>
            <p:cNvPr id="8" name="TextBox 7"/>
            <p:cNvSpPr txBox="1"/>
            <p:nvPr/>
          </p:nvSpPr>
          <p:spPr>
            <a:xfrm>
              <a:off x="647700" y="5334000"/>
              <a:ext cx="3083672" cy="584775"/>
            </a:xfrm>
            <a:prstGeom prst="rect">
              <a:avLst/>
            </a:prstGeom>
            <a:noFill/>
          </p:spPr>
          <p:txBody>
            <a:bodyPr wrap="square" rtlCol="0">
              <a:spAutoFit/>
            </a:bodyPr>
            <a:lstStyle/>
            <a:p>
              <a:r>
                <a:rPr lang="en-US" sz="1600" dirty="0" smtClean="0"/>
                <a:t>Data taken on May 31</a:t>
              </a:r>
              <a:r>
                <a:rPr lang="en-US" sz="1600" baseline="30000" dirty="0" smtClean="0"/>
                <a:t>th</a:t>
              </a:r>
              <a:r>
                <a:rPr lang="en-US" sz="1600" dirty="0" smtClean="0"/>
                <a:t>, 2013 from 12:32 pm to 1:28 pm local time</a:t>
              </a:r>
              <a:endParaRPr lang="en-US" sz="16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9288" y="1596363"/>
              <a:ext cx="3448050" cy="3590925"/>
            </a:xfrm>
            <a:prstGeom prst="rect">
              <a:avLst/>
            </a:prstGeom>
          </p:spPr>
        </p:pic>
      </p:grpSp>
      <p:grpSp>
        <p:nvGrpSpPr>
          <p:cNvPr id="3" name="Group 17"/>
          <p:cNvGrpSpPr/>
          <p:nvPr/>
        </p:nvGrpSpPr>
        <p:grpSpPr>
          <a:xfrm>
            <a:off x="4267200" y="1570963"/>
            <a:ext cx="4212385" cy="3908712"/>
            <a:chOff x="4267200" y="1570963"/>
            <a:chExt cx="4212385" cy="3908712"/>
          </a:xfrm>
        </p:grpSpPr>
        <p:sp>
          <p:nvSpPr>
            <p:cNvPr id="12" name="TextBox 11"/>
            <p:cNvSpPr txBox="1"/>
            <p:nvPr/>
          </p:nvSpPr>
          <p:spPr>
            <a:xfrm>
              <a:off x="4480783" y="4894901"/>
              <a:ext cx="3998802" cy="584774"/>
            </a:xfrm>
            <a:prstGeom prst="rect">
              <a:avLst/>
            </a:prstGeom>
            <a:noFill/>
          </p:spPr>
          <p:txBody>
            <a:bodyPr wrap="square" rtlCol="0">
              <a:spAutoFit/>
            </a:bodyPr>
            <a:lstStyle/>
            <a:p>
              <a:r>
                <a:rPr lang="en-US" sz="1600" dirty="0" smtClean="0"/>
                <a:t>Data taken on May 31</a:t>
              </a:r>
              <a:r>
                <a:rPr lang="en-US" sz="1600" baseline="30000" dirty="0" smtClean="0"/>
                <a:t>th</a:t>
              </a:r>
              <a:r>
                <a:rPr lang="en-US" sz="1600" dirty="0" smtClean="0"/>
                <a:t>, 2013 from 12:32 pm to 1:28 pm local time using Ceilometer</a:t>
              </a:r>
              <a:endParaRPr lang="en-US" sz="1600"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67200" y="1570963"/>
              <a:ext cx="3998803" cy="3200776"/>
            </a:xfrm>
            <a:prstGeom prst="rect">
              <a:avLst/>
            </a:prstGeom>
          </p:spPr>
        </p:pic>
      </p:grpSp>
    </p:spTree>
    <p:extLst>
      <p:ext uri="{BB962C8B-B14F-4D97-AF65-F5344CB8AC3E}">
        <p14:creationId xmlns:p14="http://schemas.microsoft.com/office/powerpoint/2010/main" xmlns="" val="2180958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sz="2800" dirty="0" smtClean="0"/>
              <a:t>UPRM </a:t>
            </a:r>
            <a:r>
              <a:rPr lang="es-PR" sz="2800" dirty="0" err="1" smtClean="0"/>
              <a:t>website</a:t>
            </a:r>
            <a:r>
              <a:rPr lang="es-PR" sz="2800" dirty="0" smtClean="0"/>
              <a:t> </a:t>
            </a:r>
            <a:r>
              <a:rPr lang="es-PR" sz="2800" dirty="0" err="1" smtClean="0"/>
              <a:t>for</a:t>
            </a:r>
            <a:r>
              <a:rPr lang="es-PR" sz="2800" dirty="0" smtClean="0"/>
              <a:t> Lidar, AERONET, &amp; Ceilometer data</a:t>
            </a:r>
            <a:endParaRPr lang="es-PR" sz="2800" dirty="0"/>
          </a:p>
        </p:txBody>
      </p:sp>
      <p:sp>
        <p:nvSpPr>
          <p:cNvPr id="3" name="Content Placeholder 2"/>
          <p:cNvSpPr>
            <a:spLocks noGrp="1"/>
          </p:cNvSpPr>
          <p:nvPr>
            <p:ph idx="1"/>
          </p:nvPr>
        </p:nvSpPr>
        <p:spPr/>
        <p:txBody>
          <a:bodyPr>
            <a:normAutofit lnSpcReduction="10000"/>
          </a:bodyPr>
          <a:lstStyle/>
          <a:p>
            <a:r>
              <a:rPr lang="es-PR" dirty="0" smtClean="0"/>
              <a:t>At UPRM NOAA-CREST </a:t>
            </a:r>
            <a:r>
              <a:rPr lang="es-PR" dirty="0" err="1" smtClean="0"/>
              <a:t>user</a:t>
            </a:r>
            <a:r>
              <a:rPr lang="es-PR" dirty="0" smtClean="0"/>
              <a:t> </a:t>
            </a:r>
            <a:r>
              <a:rPr lang="es-PR" dirty="0" err="1" smtClean="0"/>
              <a:t>friendly</a:t>
            </a:r>
            <a:r>
              <a:rPr lang="es-PR" dirty="0" smtClean="0"/>
              <a:t> </a:t>
            </a:r>
            <a:r>
              <a:rPr lang="es-PR" dirty="0" err="1" smtClean="0"/>
              <a:t>website</a:t>
            </a:r>
            <a:r>
              <a:rPr lang="es-PR" dirty="0" smtClean="0"/>
              <a:t>, </a:t>
            </a:r>
            <a:r>
              <a:rPr lang="es-PR" dirty="0" err="1" smtClean="0"/>
              <a:t>there</a:t>
            </a:r>
            <a:r>
              <a:rPr lang="es-PR" dirty="0" smtClean="0"/>
              <a:t> are </a:t>
            </a:r>
            <a:r>
              <a:rPr lang="es-PR" dirty="0" err="1" smtClean="0"/>
              <a:t>currently</a:t>
            </a:r>
            <a:r>
              <a:rPr lang="es-PR" dirty="0" smtClean="0"/>
              <a:t>: </a:t>
            </a:r>
          </a:p>
          <a:p>
            <a:r>
              <a:rPr lang="es-PR" dirty="0" smtClean="0"/>
              <a:t>Lidar </a:t>
            </a:r>
            <a:r>
              <a:rPr lang="es-PR" dirty="0" err="1" smtClean="0"/>
              <a:t>Power</a:t>
            </a:r>
            <a:r>
              <a:rPr lang="es-PR" dirty="0" smtClean="0"/>
              <a:t> </a:t>
            </a:r>
            <a:r>
              <a:rPr lang="es-PR" dirty="0" err="1" smtClean="0"/>
              <a:t>Plots</a:t>
            </a:r>
            <a:r>
              <a:rPr lang="es-PR" dirty="0" smtClean="0"/>
              <a:t>, </a:t>
            </a:r>
            <a:r>
              <a:rPr lang="es-PR" dirty="0" err="1" smtClean="0"/>
              <a:t>raw</a:t>
            </a:r>
            <a:r>
              <a:rPr lang="es-PR" dirty="0" smtClean="0"/>
              <a:t>  LIDAR </a:t>
            </a:r>
            <a:r>
              <a:rPr lang="es-PR" dirty="0" err="1" smtClean="0"/>
              <a:t>Backscatter</a:t>
            </a:r>
            <a:r>
              <a:rPr lang="es-PR" dirty="0" smtClean="0"/>
              <a:t> data, </a:t>
            </a:r>
            <a:r>
              <a:rPr lang="es-PR" dirty="0" err="1" smtClean="0"/>
              <a:t>Backscatter</a:t>
            </a:r>
            <a:r>
              <a:rPr lang="es-PR" dirty="0" smtClean="0"/>
              <a:t> </a:t>
            </a:r>
            <a:r>
              <a:rPr lang="es-PR" dirty="0" err="1" smtClean="0"/>
              <a:t>Coefficient</a:t>
            </a:r>
            <a:r>
              <a:rPr lang="es-PR" dirty="0" smtClean="0"/>
              <a:t>, AOD, and Angstrom </a:t>
            </a:r>
            <a:r>
              <a:rPr lang="es-PR" dirty="0" err="1" smtClean="0"/>
              <a:t>Coefficient</a:t>
            </a:r>
            <a:r>
              <a:rPr lang="es-PR" dirty="0" smtClean="0"/>
              <a:t> </a:t>
            </a:r>
            <a:r>
              <a:rPr lang="es-PR" dirty="0" err="1" smtClean="0"/>
              <a:t>plots</a:t>
            </a:r>
            <a:r>
              <a:rPr lang="es-PR" dirty="0" smtClean="0"/>
              <a:t> </a:t>
            </a:r>
          </a:p>
          <a:p>
            <a:r>
              <a:rPr lang="es-PR" dirty="0" smtClean="0"/>
              <a:t>Link </a:t>
            </a:r>
            <a:r>
              <a:rPr lang="es-PR" dirty="0" err="1" smtClean="0"/>
              <a:t>to</a:t>
            </a:r>
            <a:r>
              <a:rPr lang="es-PR" dirty="0" smtClean="0"/>
              <a:t> UPRM AERONET data</a:t>
            </a:r>
          </a:p>
          <a:p>
            <a:r>
              <a:rPr lang="es-PR" dirty="0" smtClean="0"/>
              <a:t>Ceilometer data -- </a:t>
            </a:r>
            <a:r>
              <a:rPr lang="es-PR" dirty="0" err="1" smtClean="0"/>
              <a:t>Pending</a:t>
            </a:r>
            <a:endParaRPr lang="es-PR" dirty="0" smtClean="0"/>
          </a:p>
          <a:p>
            <a:r>
              <a:rPr lang="es-PR" dirty="0" smtClean="0"/>
              <a:t> </a:t>
            </a:r>
            <a:r>
              <a:rPr lang="es-PR" dirty="0" err="1" smtClean="0"/>
              <a:t>website</a:t>
            </a:r>
            <a:r>
              <a:rPr lang="es-PR" dirty="0" smtClean="0"/>
              <a:t> </a:t>
            </a:r>
            <a:r>
              <a:rPr lang="es-PR" dirty="0" err="1" smtClean="0"/>
              <a:t>could</a:t>
            </a:r>
            <a:r>
              <a:rPr lang="es-PR" dirty="0" smtClean="0"/>
              <a:t> </a:t>
            </a:r>
            <a:r>
              <a:rPr lang="es-PR" dirty="0" err="1" smtClean="0"/>
              <a:t>be</a:t>
            </a:r>
            <a:r>
              <a:rPr lang="es-PR" dirty="0" smtClean="0"/>
              <a:t> </a:t>
            </a:r>
            <a:r>
              <a:rPr lang="es-PR" dirty="0" err="1" smtClean="0"/>
              <a:t>reached</a:t>
            </a:r>
            <a:r>
              <a:rPr lang="es-PR" dirty="0" smtClean="0"/>
              <a:t> at link </a:t>
            </a:r>
            <a:r>
              <a:rPr lang="en-US" dirty="0" smtClean="0">
                <a:hlinkClick r:id="rId2"/>
              </a:rPr>
              <a:t>http://ece.uprm.edu/noaa-crest/</a:t>
            </a:r>
            <a:r>
              <a:rPr lang="en-US" dirty="0" smtClean="0"/>
              <a:t>.</a:t>
            </a:r>
          </a:p>
          <a:p>
            <a:endParaRPr lang="es-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600200" y="467380"/>
            <a:ext cx="5943600" cy="523220"/>
          </a:xfrm>
          <a:prstGeom prst="rect">
            <a:avLst/>
          </a:prstGeom>
          <a:noFill/>
        </p:spPr>
        <p:txBody>
          <a:bodyPr wrap="square" rtlCol="0">
            <a:spAutoFit/>
          </a:bodyPr>
          <a:lstStyle/>
          <a:p>
            <a:pPr algn="ctr"/>
            <a:r>
              <a:rPr lang="en-US" sz="2800" dirty="0" smtClean="0"/>
              <a:t>Future Work</a:t>
            </a:r>
            <a:endParaRPr lang="en-US" sz="2800" dirty="0"/>
          </a:p>
        </p:txBody>
      </p:sp>
      <p:sp>
        <p:nvSpPr>
          <p:cNvPr id="7" name="TextBox 6"/>
          <p:cNvSpPr txBox="1"/>
          <p:nvPr/>
        </p:nvSpPr>
        <p:spPr>
          <a:xfrm>
            <a:off x="1066800" y="1374775"/>
            <a:ext cx="6359561" cy="3323987"/>
          </a:xfrm>
          <a:prstGeom prst="rect">
            <a:avLst/>
          </a:prstGeom>
          <a:noFill/>
        </p:spPr>
        <p:txBody>
          <a:bodyPr wrap="none" rtlCol="0">
            <a:spAutoFit/>
          </a:bodyPr>
          <a:lstStyle/>
          <a:p>
            <a:pPr marL="285750" indent="-285750">
              <a:lnSpc>
                <a:spcPct val="150000"/>
              </a:lnSpc>
              <a:buFont typeface="Arial" pitchFamily="34" charset="0"/>
              <a:buChar char="•"/>
            </a:pPr>
            <a:r>
              <a:rPr lang="en-US" sz="2000" dirty="0" smtClean="0">
                <a:latin typeface="Arial" pitchFamily="34" charset="0"/>
                <a:cs typeface="Arial" pitchFamily="34" charset="0"/>
              </a:rPr>
              <a:t>AOD validation using LIDAR and GOES-13</a:t>
            </a:r>
          </a:p>
          <a:p>
            <a:pPr marL="285750" indent="-285750">
              <a:lnSpc>
                <a:spcPct val="150000"/>
              </a:lnSpc>
              <a:buFont typeface="Arial" pitchFamily="34" charset="0"/>
              <a:buChar char="•"/>
            </a:pPr>
            <a:r>
              <a:rPr lang="en-US" sz="2000" dirty="0" smtClean="0">
                <a:latin typeface="Arial" pitchFamily="34" charset="0"/>
                <a:cs typeface="Arial" pitchFamily="34" charset="0"/>
              </a:rPr>
              <a:t>AOD validation using LIDAR and Ceilometer</a:t>
            </a:r>
          </a:p>
          <a:p>
            <a:pPr marL="285750" indent="-285750">
              <a:lnSpc>
                <a:spcPct val="150000"/>
              </a:lnSpc>
              <a:buFont typeface="Arial" pitchFamily="34" charset="0"/>
              <a:buChar char="•"/>
            </a:pPr>
            <a:r>
              <a:rPr lang="en-US" sz="2000" dirty="0" smtClean="0">
                <a:latin typeface="Arial" pitchFamily="34" charset="0"/>
                <a:cs typeface="Arial" pitchFamily="34" charset="0"/>
              </a:rPr>
              <a:t>Water vapor mixing ratio using Lidar 407 &amp; 387 </a:t>
            </a:r>
            <a:r>
              <a:rPr lang="en-US" sz="2000" dirty="0" err="1" smtClean="0">
                <a:latin typeface="Arial" pitchFamily="34" charset="0"/>
                <a:cs typeface="Arial" pitchFamily="34" charset="0"/>
              </a:rPr>
              <a:t>nms</a:t>
            </a:r>
            <a:endParaRPr lang="en-US" sz="2000" dirty="0" smtClean="0">
              <a:latin typeface="Arial" pitchFamily="34" charset="0"/>
              <a:cs typeface="Arial" pitchFamily="34" charset="0"/>
            </a:endParaRPr>
          </a:p>
          <a:p>
            <a:pPr marL="285750" indent="-285750">
              <a:lnSpc>
                <a:spcPct val="150000"/>
              </a:lnSpc>
              <a:buFont typeface="Arial" pitchFamily="34" charset="0"/>
              <a:buChar char="•"/>
            </a:pPr>
            <a:r>
              <a:rPr lang="en-US" sz="2000" dirty="0" smtClean="0">
                <a:latin typeface="Arial" pitchFamily="34" charset="0"/>
                <a:cs typeface="Arial" pitchFamily="34" charset="0"/>
              </a:rPr>
              <a:t>Continued updating of database for</a:t>
            </a:r>
          </a:p>
          <a:p>
            <a:pPr marL="2571750" lvl="5" indent="-285750">
              <a:lnSpc>
                <a:spcPct val="150000"/>
              </a:lnSpc>
              <a:buFont typeface="Arial" pitchFamily="34" charset="0"/>
              <a:buChar char="•"/>
            </a:pPr>
            <a:r>
              <a:rPr lang="en-US" sz="2000" dirty="0" smtClean="0">
                <a:latin typeface="Arial" pitchFamily="34" charset="0"/>
                <a:cs typeface="Arial" pitchFamily="34" charset="0"/>
              </a:rPr>
              <a:t>Lidar three wavelengths</a:t>
            </a:r>
          </a:p>
          <a:p>
            <a:pPr marL="2571750" lvl="5" indent="-285750">
              <a:lnSpc>
                <a:spcPct val="150000"/>
              </a:lnSpc>
              <a:buFont typeface="Arial" pitchFamily="34" charset="0"/>
              <a:buChar char="•"/>
            </a:pPr>
            <a:r>
              <a:rPr lang="en-US" sz="2000" dirty="0" smtClean="0">
                <a:latin typeface="Arial" pitchFamily="34" charset="0"/>
                <a:cs typeface="Arial" pitchFamily="34" charset="0"/>
              </a:rPr>
              <a:t>AERONET</a:t>
            </a:r>
          </a:p>
          <a:p>
            <a:pPr marL="2571750" lvl="5" indent="-285750">
              <a:lnSpc>
                <a:spcPct val="150000"/>
              </a:lnSpc>
              <a:buFont typeface="Arial" pitchFamily="34" charset="0"/>
              <a:buChar char="•"/>
            </a:pPr>
            <a:r>
              <a:rPr lang="en-US" sz="2000" dirty="0" smtClean="0">
                <a:latin typeface="Arial" pitchFamily="34" charset="0"/>
                <a:cs typeface="Arial" pitchFamily="34" charset="0"/>
              </a:rPr>
              <a:t>Ceilometer CL51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887278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PR" sz="2400" dirty="0" smtClean="0"/>
              <a:t>Lidar </a:t>
            </a:r>
            <a:r>
              <a:rPr lang="es-PR" sz="2400" dirty="0" err="1" smtClean="0"/>
              <a:t>overlap</a:t>
            </a:r>
            <a:r>
              <a:rPr lang="es-PR" sz="2400" dirty="0" smtClean="0"/>
              <a:t> </a:t>
            </a:r>
            <a:r>
              <a:rPr lang="es-PR" sz="2400" dirty="0" err="1" smtClean="0"/>
              <a:t>correction</a:t>
            </a:r>
            <a:r>
              <a:rPr lang="es-PR" sz="2400" dirty="0" smtClean="0"/>
              <a:t/>
            </a:r>
            <a:br>
              <a:rPr lang="es-PR" sz="2400" dirty="0" smtClean="0"/>
            </a:br>
            <a:r>
              <a:rPr lang="es-PR" sz="2400" dirty="0" err="1" smtClean="0"/>
              <a:t>using</a:t>
            </a:r>
            <a:r>
              <a:rPr lang="es-PR" sz="2400" dirty="0" smtClean="0"/>
              <a:t> </a:t>
            </a:r>
            <a:r>
              <a:rPr lang="en-US" sz="2400" dirty="0" err="1" smtClean="0">
                <a:solidFill>
                  <a:srgbClr val="000000"/>
                </a:solidFill>
              </a:rPr>
              <a:t>Ansmann</a:t>
            </a:r>
            <a:r>
              <a:rPr lang="en-US" sz="2400" dirty="0" smtClean="0">
                <a:solidFill>
                  <a:srgbClr val="000000"/>
                </a:solidFill>
              </a:rPr>
              <a:t> method</a:t>
            </a:r>
            <a:br>
              <a:rPr lang="en-US" sz="2400" dirty="0" smtClean="0">
                <a:solidFill>
                  <a:srgbClr val="000000"/>
                </a:solidFill>
              </a:rPr>
            </a:br>
            <a:r>
              <a:rPr lang="en-US" sz="2400" dirty="0" smtClean="0">
                <a:solidFill>
                  <a:srgbClr val="000000"/>
                </a:solidFill>
              </a:rPr>
              <a:t>applied to three wavelengths</a:t>
            </a:r>
            <a:br>
              <a:rPr lang="en-US" sz="2400" dirty="0" smtClean="0">
                <a:solidFill>
                  <a:srgbClr val="000000"/>
                </a:solidFill>
              </a:rPr>
            </a:br>
            <a:r>
              <a:rPr lang="en-US" sz="2400" dirty="0" smtClean="0">
                <a:solidFill>
                  <a:srgbClr val="000000"/>
                </a:solidFill>
              </a:rPr>
              <a:t>Jose Nieves, </a:t>
            </a:r>
            <a:r>
              <a:rPr lang="en-US" sz="2400" dirty="0" err="1" smtClean="0">
                <a:solidFill>
                  <a:srgbClr val="000000"/>
                </a:solidFill>
              </a:rPr>
              <a:t>Hamed</a:t>
            </a:r>
            <a:r>
              <a:rPr lang="en-US" sz="2400" dirty="0" smtClean="0">
                <a:solidFill>
                  <a:srgbClr val="000000"/>
                </a:solidFill>
              </a:rPr>
              <a:t> </a:t>
            </a:r>
            <a:r>
              <a:rPr lang="en-US" sz="2400" dirty="0" err="1" smtClean="0">
                <a:solidFill>
                  <a:srgbClr val="000000"/>
                </a:solidFill>
              </a:rPr>
              <a:t>Parsiani</a:t>
            </a:r>
            <a:endParaRPr lang="es-PR" sz="2400" dirty="0"/>
          </a:p>
        </p:txBody>
      </p:sp>
      <p:sp>
        <p:nvSpPr>
          <p:cNvPr id="3" name="Content Placeholder 2"/>
          <p:cNvSpPr>
            <a:spLocks noGrp="1"/>
          </p:cNvSpPr>
          <p:nvPr>
            <p:ph idx="1"/>
          </p:nvPr>
        </p:nvSpPr>
        <p:spPr>
          <a:xfrm>
            <a:off x="457200" y="2057400"/>
            <a:ext cx="8229600" cy="4525963"/>
          </a:xfrm>
        </p:spPr>
        <p:txBody>
          <a:bodyPr>
            <a:normAutofit fontScale="40000" lnSpcReduction="20000"/>
          </a:bodyPr>
          <a:lstStyle/>
          <a:p>
            <a:pPr algn="just">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dirty="0" smtClean="0">
                <a:solidFill>
                  <a:srgbClr val="000000"/>
                </a:solidFill>
                <a:cs typeface="Times New Roman" pitchFamily="16" charset="0"/>
              </a:rPr>
              <a:t>At the UPRM Atmospheric Research Laboratory, the backscatter-power data received from the Lidar equipment is processed and used to determine various atmospheric parameters [1,2], such as the fundamental aerosol backscatter coefficient, aerosol extinction coefficient, aerosol optical depth (AOD), aerosol size distribution (ASD), water vapor mixing ratio (WVMR), etc..</a:t>
            </a:r>
          </a:p>
          <a:p>
            <a:pPr algn="just">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dirty="0" smtClean="0">
                <a:solidFill>
                  <a:srgbClr val="000000"/>
                </a:solidFill>
                <a:cs typeface="Times New Roman" pitchFamily="16" charset="0"/>
              </a:rPr>
              <a:t>Determination of the Lidar ratio is fundamental in the usage of equations leading to the calculations of these important atmospheric parameters. There have been multiple methods devised for the Lidar ratio determination including combining Mie and Raman scattering data if available. In this work, the Lidar ratio is determined for the three fundamental Lidar wavelengths of 355, 532, and 1064nms without the usage of the Raman channel, using AERONET AOD data. The approach in the past involved incrementing an initial Lidar ratio assumption until the error in AOD calculated by Lidar and obtained from AERONET approached zero or an acceptable value. In the present work, the initial backscatter ratio is incremented from an initial value in a nested fashion while initial </a:t>
            </a:r>
            <a:r>
              <a:rPr lang="en-US" dirty="0" err="1" smtClean="0">
                <a:solidFill>
                  <a:srgbClr val="000000"/>
                </a:solidFill>
                <a:cs typeface="Times New Roman" pitchFamily="16" charset="0"/>
              </a:rPr>
              <a:t>lidar</a:t>
            </a:r>
            <a:r>
              <a:rPr lang="en-US" dirty="0" smtClean="0">
                <a:solidFill>
                  <a:srgbClr val="000000"/>
                </a:solidFill>
                <a:cs typeface="Times New Roman" pitchFamily="16" charset="0"/>
              </a:rPr>
              <a:t> ratio is being incremented. At every joint variations the AOD error due to the difference of Lidar and AERONET results is obtained. A final Lidar ratio is accepted when the error has converged to a minimum value. </a:t>
            </a:r>
          </a:p>
          <a:p>
            <a:endParaRPr lang="es-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9"/>
          <p:cNvGrpSpPr>
            <a:grpSpLocks/>
          </p:cNvGrpSpPr>
          <p:nvPr/>
        </p:nvGrpSpPr>
        <p:grpSpPr bwMode="auto">
          <a:xfrm>
            <a:off x="228600" y="0"/>
            <a:ext cx="8610600" cy="6477000"/>
            <a:chOff x="26396950" y="15381288"/>
            <a:chExt cx="10520363" cy="11979275"/>
          </a:xfrm>
        </p:grpSpPr>
        <p:sp>
          <p:nvSpPr>
            <p:cNvPr id="5" name="Text Box 17"/>
            <p:cNvSpPr txBox="1">
              <a:spLocks noChangeArrowheads="1"/>
            </p:cNvSpPr>
            <p:nvPr/>
          </p:nvSpPr>
          <p:spPr bwMode="auto">
            <a:xfrm>
              <a:off x="26843038" y="26835100"/>
              <a:ext cx="4094162" cy="525463"/>
            </a:xfrm>
            <a:prstGeom prst="rect">
              <a:avLst/>
            </a:prstGeom>
            <a:noFill/>
            <a:ln w="9525">
              <a:noFill/>
              <a:round/>
              <a:headEnd/>
              <a:tailEnd/>
            </a:ln>
          </p:spPr>
          <p:txBody>
            <a:bodyPr lIns="160200" tIns="79920" rIns="160200" bIns="7992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Fig.9 Aerosol Extinction coefficient at 355nm, 532nm and 1064nm</a:t>
              </a:r>
            </a:p>
          </p:txBody>
        </p:sp>
        <p:pic>
          <p:nvPicPr>
            <p:cNvPr id="6" name="Picture 18"/>
            <p:cNvPicPr>
              <a:picLocks noChangeAspect="1" noChangeArrowheads="1"/>
            </p:cNvPicPr>
            <p:nvPr/>
          </p:nvPicPr>
          <p:blipFill>
            <a:blip r:embed="rId2" cstate="print"/>
            <a:srcRect/>
            <a:stretch>
              <a:fillRect/>
            </a:stretch>
          </p:blipFill>
          <p:spPr bwMode="auto">
            <a:xfrm>
              <a:off x="32040513" y="23272750"/>
              <a:ext cx="4876800" cy="3657600"/>
            </a:xfrm>
            <a:prstGeom prst="rect">
              <a:avLst/>
            </a:prstGeom>
            <a:noFill/>
            <a:ln w="9525">
              <a:noFill/>
              <a:round/>
              <a:headEnd/>
              <a:tailEnd/>
            </a:ln>
          </p:spPr>
        </p:pic>
        <p:sp>
          <p:nvSpPr>
            <p:cNvPr id="7" name="Text Box 19"/>
            <p:cNvSpPr txBox="1">
              <a:spLocks noChangeArrowheads="1"/>
            </p:cNvSpPr>
            <p:nvPr/>
          </p:nvSpPr>
          <p:spPr bwMode="auto">
            <a:xfrm>
              <a:off x="32497713" y="26838275"/>
              <a:ext cx="4094162" cy="342900"/>
            </a:xfrm>
            <a:prstGeom prst="rect">
              <a:avLst/>
            </a:prstGeom>
            <a:noFill/>
            <a:ln w="9525">
              <a:noFill/>
              <a:round/>
              <a:headEnd/>
              <a:tailEnd/>
            </a:ln>
          </p:spPr>
          <p:txBody>
            <a:bodyPr lIns="160200" tIns="79920" rIns="160200" bIns="7992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Fig.10 AOT at 355nm, 532nm and 1064nm</a:t>
              </a:r>
            </a:p>
          </p:txBody>
        </p:sp>
        <p:pic>
          <p:nvPicPr>
            <p:cNvPr id="8" name="Picture 31"/>
            <p:cNvPicPr>
              <a:picLocks noChangeAspect="1" noChangeArrowheads="1"/>
            </p:cNvPicPr>
            <p:nvPr/>
          </p:nvPicPr>
          <p:blipFill>
            <a:blip r:embed="rId3" cstate="print"/>
            <a:srcRect/>
            <a:stretch>
              <a:fillRect/>
            </a:stretch>
          </p:blipFill>
          <p:spPr bwMode="auto">
            <a:xfrm>
              <a:off x="32040513" y="19221450"/>
              <a:ext cx="4873625" cy="3657600"/>
            </a:xfrm>
            <a:prstGeom prst="rect">
              <a:avLst/>
            </a:prstGeom>
            <a:noFill/>
            <a:ln w="9525">
              <a:noFill/>
              <a:round/>
              <a:headEnd/>
              <a:tailEnd/>
            </a:ln>
          </p:spPr>
        </p:pic>
        <p:sp>
          <p:nvSpPr>
            <p:cNvPr id="9" name="Text Box 32"/>
            <p:cNvSpPr txBox="1">
              <a:spLocks noChangeArrowheads="1"/>
            </p:cNvSpPr>
            <p:nvPr/>
          </p:nvSpPr>
          <p:spPr bwMode="auto">
            <a:xfrm>
              <a:off x="32497713" y="22806025"/>
              <a:ext cx="4381500" cy="525463"/>
            </a:xfrm>
            <a:prstGeom prst="rect">
              <a:avLst/>
            </a:prstGeom>
            <a:noFill/>
            <a:ln w="9525">
              <a:noFill/>
              <a:round/>
              <a:headEnd/>
              <a:tailEnd/>
            </a:ln>
          </p:spPr>
          <p:txBody>
            <a:bodyPr lIns="160200" tIns="79920" rIns="160200" bIns="7992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Fig.8 Aerosol backscatter coefficient  comparison at 355nm after overlap correction </a:t>
              </a:r>
            </a:p>
          </p:txBody>
        </p:sp>
        <p:sp>
          <p:nvSpPr>
            <p:cNvPr id="10" name="Text Box 33"/>
            <p:cNvSpPr txBox="1">
              <a:spLocks noChangeArrowheads="1"/>
            </p:cNvSpPr>
            <p:nvPr/>
          </p:nvSpPr>
          <p:spPr bwMode="auto">
            <a:xfrm>
              <a:off x="26846213" y="22806025"/>
              <a:ext cx="4800600" cy="525463"/>
            </a:xfrm>
            <a:prstGeom prst="rect">
              <a:avLst/>
            </a:prstGeom>
            <a:noFill/>
            <a:ln w="9525">
              <a:noFill/>
              <a:round/>
              <a:headEnd/>
              <a:tailEnd/>
            </a:ln>
          </p:spPr>
          <p:txBody>
            <a:bodyPr lIns="160200" tIns="79920" rIns="160200" bIns="7992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Fig.7 Backscatter power at 355nm and 387nm for overlap correction</a:t>
              </a:r>
            </a:p>
          </p:txBody>
        </p:sp>
        <p:pic>
          <p:nvPicPr>
            <p:cNvPr id="11" name="Picture 40"/>
            <p:cNvPicPr>
              <a:picLocks noChangeAspect="1" noChangeArrowheads="1"/>
            </p:cNvPicPr>
            <p:nvPr/>
          </p:nvPicPr>
          <p:blipFill>
            <a:blip r:embed="rId4" cstate="print"/>
            <a:srcRect/>
            <a:stretch>
              <a:fillRect/>
            </a:stretch>
          </p:blipFill>
          <p:spPr bwMode="auto">
            <a:xfrm>
              <a:off x="26398538" y="19221450"/>
              <a:ext cx="4873625" cy="3657600"/>
            </a:xfrm>
            <a:prstGeom prst="rect">
              <a:avLst/>
            </a:prstGeom>
            <a:noFill/>
            <a:ln w="9525">
              <a:noFill/>
              <a:round/>
              <a:headEnd/>
              <a:tailEnd/>
            </a:ln>
          </p:spPr>
        </p:pic>
        <p:pic>
          <p:nvPicPr>
            <p:cNvPr id="12" name="Picture 42"/>
            <p:cNvPicPr>
              <a:picLocks noChangeAspect="1" noChangeArrowheads="1"/>
            </p:cNvPicPr>
            <p:nvPr/>
          </p:nvPicPr>
          <p:blipFill>
            <a:blip r:embed="rId5" cstate="print"/>
            <a:srcRect/>
            <a:stretch>
              <a:fillRect/>
            </a:stretch>
          </p:blipFill>
          <p:spPr bwMode="auto">
            <a:xfrm>
              <a:off x="26398538" y="15381288"/>
              <a:ext cx="4876800" cy="3657600"/>
            </a:xfrm>
            <a:prstGeom prst="rect">
              <a:avLst/>
            </a:prstGeom>
            <a:noFill/>
            <a:ln w="9525">
              <a:noFill/>
              <a:round/>
              <a:headEnd/>
              <a:tailEnd/>
            </a:ln>
          </p:spPr>
        </p:pic>
        <p:pic>
          <p:nvPicPr>
            <p:cNvPr id="13" name="Picture 43"/>
            <p:cNvPicPr>
              <a:picLocks noChangeAspect="1" noChangeArrowheads="1"/>
            </p:cNvPicPr>
            <p:nvPr/>
          </p:nvPicPr>
          <p:blipFill>
            <a:blip r:embed="rId6" cstate="print"/>
            <a:srcRect/>
            <a:stretch>
              <a:fillRect/>
            </a:stretch>
          </p:blipFill>
          <p:spPr bwMode="auto">
            <a:xfrm>
              <a:off x="26396950" y="23271163"/>
              <a:ext cx="4876800" cy="3657600"/>
            </a:xfrm>
            <a:prstGeom prst="rect">
              <a:avLst/>
            </a:prstGeom>
            <a:noFill/>
            <a:ln w="9525">
              <a:noFill/>
              <a:round/>
              <a:headEnd/>
              <a:tailEnd/>
            </a:ln>
          </p:spPr>
        </p:pic>
        <p:pic>
          <p:nvPicPr>
            <p:cNvPr id="14" name="Picture 44"/>
            <p:cNvPicPr>
              <a:picLocks noChangeAspect="1" noChangeArrowheads="1"/>
            </p:cNvPicPr>
            <p:nvPr/>
          </p:nvPicPr>
          <p:blipFill>
            <a:blip r:embed="rId7" cstate="print"/>
            <a:srcRect/>
            <a:stretch>
              <a:fillRect/>
            </a:stretch>
          </p:blipFill>
          <p:spPr bwMode="auto">
            <a:xfrm>
              <a:off x="32232600" y="15452725"/>
              <a:ext cx="4572000" cy="3392488"/>
            </a:xfrm>
            <a:prstGeom prst="rect">
              <a:avLst/>
            </a:prstGeom>
            <a:noFill/>
            <a:ln w="9525">
              <a:noFill/>
              <a:round/>
              <a:headEnd/>
              <a:tailEnd/>
            </a:ln>
          </p:spPr>
        </p:pic>
        <p:sp>
          <p:nvSpPr>
            <p:cNvPr id="15" name="Text Box 45"/>
            <p:cNvSpPr txBox="1">
              <a:spLocks noChangeArrowheads="1"/>
            </p:cNvSpPr>
            <p:nvPr/>
          </p:nvSpPr>
          <p:spPr bwMode="auto">
            <a:xfrm>
              <a:off x="32497713" y="18900775"/>
              <a:ext cx="3695700" cy="525463"/>
            </a:xfrm>
            <a:prstGeom prst="rect">
              <a:avLst/>
            </a:prstGeom>
            <a:noFill/>
            <a:ln w="9525">
              <a:noFill/>
              <a:round/>
              <a:headEnd/>
              <a:tailEnd/>
            </a:ln>
          </p:spPr>
          <p:txBody>
            <a:bodyPr lIns="160200" tIns="79920" rIns="160200" bIns="7992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Fig.6 Aeronet  AOD from La Parguera,  used for Lidar AOD error calculation </a:t>
              </a:r>
            </a:p>
          </p:txBody>
        </p:sp>
        <p:sp>
          <p:nvSpPr>
            <p:cNvPr id="16" name="Text Box 46"/>
            <p:cNvSpPr txBox="1">
              <a:spLocks noChangeArrowheads="1"/>
            </p:cNvSpPr>
            <p:nvPr/>
          </p:nvSpPr>
          <p:spPr bwMode="auto">
            <a:xfrm>
              <a:off x="26846213" y="18938875"/>
              <a:ext cx="4094162" cy="525463"/>
            </a:xfrm>
            <a:prstGeom prst="rect">
              <a:avLst/>
            </a:prstGeom>
            <a:noFill/>
            <a:ln w="9525">
              <a:noFill/>
              <a:round/>
              <a:headEnd/>
              <a:tailEnd/>
            </a:ln>
          </p:spPr>
          <p:txBody>
            <a:bodyPr lIns="160200" tIns="79920" rIns="160200" bIns="7992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Fig.5 Lidar raw data (10:49 to 11:19AM averaged) used for the 355nm backscatter calculations</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normAutofit/>
          </a:bodyPr>
          <a:lstStyle/>
          <a:p>
            <a:r>
              <a:rPr lang="es-PR" sz="2800" dirty="0" err="1" smtClean="0"/>
              <a:t>Results</a:t>
            </a:r>
            <a:r>
              <a:rPr lang="es-PR" sz="2800" dirty="0" smtClean="0"/>
              <a:t> &amp; </a:t>
            </a:r>
            <a:r>
              <a:rPr lang="es-PR" sz="2800" dirty="0" err="1" smtClean="0"/>
              <a:t>Conclusion</a:t>
            </a:r>
            <a:endParaRPr lang="es-PR" sz="2800" dirty="0"/>
          </a:p>
        </p:txBody>
      </p:sp>
      <p:sp>
        <p:nvSpPr>
          <p:cNvPr id="3" name="Content Placeholder 2"/>
          <p:cNvSpPr>
            <a:spLocks noGrp="1"/>
          </p:cNvSpPr>
          <p:nvPr>
            <p:ph idx="1"/>
          </p:nvPr>
        </p:nvSpPr>
        <p:spPr>
          <a:xfrm>
            <a:off x="381000" y="609600"/>
            <a:ext cx="8610600" cy="3810000"/>
          </a:xfrm>
        </p:spPr>
        <p:txBody>
          <a:bodyPr>
            <a:noAutofit/>
          </a:bodyPr>
          <a:lstStyle/>
          <a:p>
            <a:pPr algn="just">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sz="1600" dirty="0" smtClean="0">
                <a:solidFill>
                  <a:srgbClr val="000000"/>
                </a:solidFill>
                <a:cs typeface="Times New Roman" pitchFamily="16" charset="0"/>
              </a:rPr>
              <a:t>A proper analysis of the particles optical properties at the boundary layer is not accurate.</a:t>
            </a:r>
          </a:p>
          <a:p>
            <a:pPr algn="just">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sz="1600" dirty="0" smtClean="0">
                <a:solidFill>
                  <a:srgbClr val="000000"/>
                </a:solidFill>
                <a:cs typeface="Times New Roman" pitchFamily="16" charset="0"/>
              </a:rPr>
              <a:t>Boundary layer correction used 355/387nm backscatter raw data. See UPRM database at link</a:t>
            </a:r>
          </a:p>
          <a:p>
            <a:pPr algn="just">
              <a:lnSpc>
                <a:spcPct val="15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sz="1600" dirty="0" smtClean="0">
                <a:solidFill>
                  <a:schemeClr val="accent2"/>
                </a:solidFill>
                <a:cs typeface="Times New Roman" pitchFamily="16" charset="0"/>
              </a:rPr>
              <a:t>                                                          http:/ece.uprm.edu/</a:t>
            </a:r>
            <a:r>
              <a:rPr lang="en-US" sz="1600" dirty="0" err="1" smtClean="0">
                <a:solidFill>
                  <a:schemeClr val="accent2"/>
                </a:solidFill>
                <a:cs typeface="Times New Roman" pitchFamily="16" charset="0"/>
              </a:rPr>
              <a:t>noaa</a:t>
            </a:r>
            <a:r>
              <a:rPr lang="en-US" sz="1600" dirty="0" smtClean="0">
                <a:solidFill>
                  <a:schemeClr val="accent2"/>
                </a:solidFill>
                <a:cs typeface="Times New Roman" pitchFamily="16" charset="0"/>
              </a:rPr>
              <a:t>-crest</a:t>
            </a:r>
            <a:r>
              <a:rPr lang="en-US" sz="1600" dirty="0" smtClean="0">
                <a:solidFill>
                  <a:srgbClr val="000000"/>
                </a:solidFill>
                <a:cs typeface="Times New Roman" pitchFamily="16" charset="0"/>
              </a:rPr>
              <a:t>. </a:t>
            </a:r>
          </a:p>
          <a:p>
            <a:pPr algn="just">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sz="1600" dirty="0" smtClean="0">
                <a:solidFill>
                  <a:srgbClr val="000000"/>
                </a:solidFill>
                <a:cs typeface="Times New Roman" pitchFamily="16" charset="0"/>
              </a:rPr>
              <a:t>.The corrected backscatter elastic 355nm signal in red. This helps improve determination of atmospheric optical characterizations</a:t>
            </a:r>
          </a:p>
          <a:p>
            <a:pPr algn="just">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sz="1600" dirty="0" smtClean="0">
                <a:solidFill>
                  <a:srgbClr val="000000"/>
                </a:solidFill>
                <a:cs typeface="Times New Roman" pitchFamily="16" charset="0"/>
              </a:rPr>
              <a:t>Using the overlap correction method of </a:t>
            </a:r>
            <a:r>
              <a:rPr lang="en-US" sz="1600" dirty="0" err="1" smtClean="0">
                <a:solidFill>
                  <a:srgbClr val="000000"/>
                </a:solidFill>
                <a:cs typeface="Times New Roman" pitchFamily="16" charset="0"/>
              </a:rPr>
              <a:t>Annsman</a:t>
            </a:r>
            <a:r>
              <a:rPr lang="en-US" sz="1600" dirty="0" smtClean="0">
                <a:solidFill>
                  <a:srgbClr val="000000"/>
                </a:solidFill>
                <a:cs typeface="Times New Roman" pitchFamily="16" charset="0"/>
              </a:rPr>
              <a:t>, improvement was made for below the 1 Km range for Lidar three wavelengths of 355, 532, and 1064, extending the boundary layer data observation</a:t>
            </a:r>
            <a:r>
              <a:rPr lang="en-US" sz="1600" dirty="0" smtClean="0">
                <a:cs typeface="Times New Roman" pitchFamily="16" charset="0"/>
              </a:rPr>
              <a:t>. </a:t>
            </a:r>
          </a:p>
          <a:p>
            <a:pPr algn="just">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sz="1600" dirty="0" smtClean="0"/>
              <a:t>In the process of boundary layer correction, UPRM auto-determination of </a:t>
            </a:r>
            <a:r>
              <a:rPr lang="en-US" sz="1600" dirty="0" err="1" smtClean="0"/>
              <a:t>lidar</a:t>
            </a:r>
            <a:r>
              <a:rPr lang="en-US" sz="1600" dirty="0" smtClean="0"/>
              <a:t> ratio algorithm was used for each wavelengths which incorporated the AOD data from </a:t>
            </a:r>
            <a:r>
              <a:rPr lang="en-US" sz="1600" dirty="0" err="1" smtClean="0"/>
              <a:t>Parguera</a:t>
            </a:r>
            <a:r>
              <a:rPr lang="en-US" sz="1600" dirty="0" smtClean="0"/>
              <a:t>, PR AERONET. </a:t>
            </a:r>
            <a:endParaRPr lang="es-PR" sz="1600" dirty="0"/>
          </a:p>
        </p:txBody>
      </p:sp>
      <p:graphicFrame>
        <p:nvGraphicFramePr>
          <p:cNvPr id="4" name="Table 3"/>
          <p:cNvGraphicFramePr>
            <a:graphicFrameLocks noGrp="1"/>
          </p:cNvGraphicFramePr>
          <p:nvPr/>
        </p:nvGraphicFramePr>
        <p:xfrm>
          <a:off x="1295400" y="4876800"/>
          <a:ext cx="6096000" cy="1463040"/>
        </p:xfrm>
        <a:graphic>
          <a:graphicData uri="http://schemas.openxmlformats.org/drawingml/2006/table">
            <a:tbl>
              <a:tblPr firstRow="1" bandRow="1">
                <a:tableStyleId>{5C22544A-7EE6-4342-B048-85BDC9FD1C3A}</a:tableStyleId>
              </a:tblPr>
              <a:tblGrid>
                <a:gridCol w="3048000"/>
                <a:gridCol w="3048000"/>
              </a:tblGrid>
              <a:tr h="318770">
                <a:tc>
                  <a:txBody>
                    <a:bodyPr/>
                    <a:lstStyle/>
                    <a:p>
                      <a:r>
                        <a:rPr lang="es-PR" dirty="0" err="1" smtClean="0"/>
                        <a:t>Wavelength</a:t>
                      </a:r>
                      <a:endParaRPr lang="es-PR" dirty="0"/>
                    </a:p>
                  </a:txBody>
                  <a:tcPr/>
                </a:tc>
                <a:tc>
                  <a:txBody>
                    <a:bodyPr/>
                    <a:lstStyle/>
                    <a:p>
                      <a:r>
                        <a:rPr lang="es-PR" dirty="0" smtClean="0"/>
                        <a:t>Lidar ratio</a:t>
                      </a:r>
                      <a:endParaRPr lang="es-PR" dirty="0"/>
                    </a:p>
                  </a:txBody>
                  <a:tcPr/>
                </a:tc>
              </a:tr>
              <a:tr h="318770">
                <a:tc>
                  <a:txBody>
                    <a:bodyPr/>
                    <a:lstStyle/>
                    <a:p>
                      <a:r>
                        <a:rPr lang="es-PR" dirty="0" smtClean="0"/>
                        <a:t>355</a:t>
                      </a:r>
                      <a:endParaRPr lang="es-PR" dirty="0"/>
                    </a:p>
                  </a:txBody>
                  <a:tcPr/>
                </a:tc>
                <a:tc>
                  <a:txBody>
                    <a:bodyPr/>
                    <a:lstStyle/>
                    <a:p>
                      <a:r>
                        <a:rPr lang="es-PR" dirty="0" smtClean="0"/>
                        <a:t>40</a:t>
                      </a:r>
                      <a:endParaRPr lang="es-PR" dirty="0"/>
                    </a:p>
                  </a:txBody>
                  <a:tcPr/>
                </a:tc>
              </a:tr>
              <a:tr h="318770">
                <a:tc>
                  <a:txBody>
                    <a:bodyPr/>
                    <a:lstStyle/>
                    <a:p>
                      <a:r>
                        <a:rPr lang="es-PR" dirty="0" smtClean="0"/>
                        <a:t>532</a:t>
                      </a:r>
                      <a:endParaRPr lang="es-PR" dirty="0"/>
                    </a:p>
                  </a:txBody>
                  <a:tcPr/>
                </a:tc>
                <a:tc>
                  <a:txBody>
                    <a:bodyPr/>
                    <a:lstStyle/>
                    <a:p>
                      <a:r>
                        <a:rPr lang="es-PR" dirty="0" smtClean="0"/>
                        <a:t>60</a:t>
                      </a:r>
                      <a:endParaRPr lang="es-PR" dirty="0"/>
                    </a:p>
                  </a:txBody>
                  <a:tcPr/>
                </a:tc>
              </a:tr>
              <a:tr h="318770">
                <a:tc>
                  <a:txBody>
                    <a:bodyPr/>
                    <a:lstStyle/>
                    <a:p>
                      <a:r>
                        <a:rPr lang="es-PR" dirty="0" smtClean="0"/>
                        <a:t>1064</a:t>
                      </a:r>
                      <a:endParaRPr lang="es-PR" dirty="0"/>
                    </a:p>
                  </a:txBody>
                  <a:tcPr/>
                </a:tc>
                <a:tc>
                  <a:txBody>
                    <a:bodyPr/>
                    <a:lstStyle/>
                    <a:p>
                      <a:r>
                        <a:rPr lang="es-PR" dirty="0" smtClean="0"/>
                        <a:t>40</a:t>
                      </a:r>
                      <a:endParaRPr lang="es-PR" dirty="0"/>
                    </a:p>
                  </a:txBody>
                  <a:tcPr/>
                </a:tc>
              </a:tr>
            </a:tbl>
          </a:graphicData>
        </a:graphic>
      </p:graphicFrame>
      <p:sp>
        <p:nvSpPr>
          <p:cNvPr id="5" name="TextBox 4"/>
          <p:cNvSpPr txBox="1"/>
          <p:nvPr/>
        </p:nvSpPr>
        <p:spPr>
          <a:xfrm>
            <a:off x="1981200" y="6273225"/>
            <a:ext cx="5257800" cy="584775"/>
          </a:xfrm>
          <a:prstGeom prst="rect">
            <a:avLst/>
          </a:prstGeom>
          <a:noFill/>
        </p:spPr>
        <p:txBody>
          <a:bodyPr wrap="square" rtlCol="0">
            <a:spAutoFit/>
          </a:bodyPr>
          <a:lstStyle/>
          <a:p>
            <a:r>
              <a:rPr lang="es-PR" sz="1600" dirty="0" err="1" smtClean="0"/>
              <a:t>Algorithm</a:t>
            </a:r>
            <a:r>
              <a:rPr lang="es-PR" sz="1600" dirty="0" smtClean="0"/>
              <a:t> </a:t>
            </a:r>
            <a:r>
              <a:rPr lang="es-PR" sz="1600" dirty="0" err="1" smtClean="0"/>
              <a:t>used</a:t>
            </a:r>
            <a:r>
              <a:rPr lang="es-PR" sz="1600" dirty="0" smtClean="0"/>
              <a:t> </a:t>
            </a:r>
            <a:r>
              <a:rPr lang="es-PR" sz="1600" dirty="0" err="1" smtClean="0"/>
              <a:t>for</a:t>
            </a:r>
            <a:r>
              <a:rPr lang="es-PR" sz="1600" dirty="0" smtClean="0"/>
              <a:t>  auto-Lidar ratio </a:t>
            </a:r>
            <a:r>
              <a:rPr lang="es-PR" sz="1600" dirty="0" err="1" smtClean="0"/>
              <a:t>determination</a:t>
            </a:r>
            <a:endParaRPr lang="es-PR" sz="1600" dirty="0" smtClean="0"/>
          </a:p>
          <a:p>
            <a:r>
              <a:rPr lang="es-PR" sz="1600" dirty="0" smtClean="0"/>
              <a:t>UPRM Lidar data Feb. 15, 2012  11:31 AM</a:t>
            </a:r>
            <a:endParaRPr lang="es-P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524000"/>
            <a:ext cx="3886200" cy="2590800"/>
          </a:xfrm>
        </p:spPr>
        <p:txBody>
          <a:bodyPr>
            <a:normAutofit/>
          </a:bodyPr>
          <a:lstStyle/>
          <a:p>
            <a:pPr>
              <a:buNone/>
            </a:pPr>
            <a:r>
              <a:rPr lang="es-PR" sz="8800" dirty="0" err="1" smtClean="0"/>
              <a:t>Thanks</a:t>
            </a:r>
            <a:endParaRPr lang="es-PR" sz="8800" dirty="0" smtClean="0"/>
          </a:p>
          <a:p>
            <a:endParaRPr lang="es-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err="1" smtClean="0"/>
              <a:t>Algorithm</a:t>
            </a:r>
            <a:r>
              <a:rPr lang="es-PR" dirty="0" smtClean="0"/>
              <a:t> </a:t>
            </a:r>
            <a:r>
              <a:rPr lang="es-PR" dirty="0" err="1" smtClean="0"/>
              <a:t>for</a:t>
            </a:r>
            <a:r>
              <a:rPr lang="es-PR" dirty="0" smtClean="0"/>
              <a:t> Lidar ratio</a:t>
            </a:r>
            <a:endParaRPr lang="es-PR"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&gt; Step 1: First For loop, Lidar Ratio (40 - 60)</a:t>
            </a:r>
          </a:p>
          <a:p>
            <a:pPr>
              <a:buNone/>
            </a:pPr>
            <a:r>
              <a:rPr lang="en-US" dirty="0" smtClean="0"/>
              <a:t>&gt; Step 2: Second For loop, Initial Backscatter Ratio (1 – 1.1)</a:t>
            </a:r>
          </a:p>
          <a:p>
            <a:r>
              <a:rPr lang="es-PR" dirty="0" err="1" smtClean="0"/>
              <a:t>Calculate</a:t>
            </a:r>
            <a:r>
              <a:rPr lang="es-PR" dirty="0" smtClean="0"/>
              <a:t> Aerosol </a:t>
            </a:r>
            <a:r>
              <a:rPr lang="es-PR" dirty="0" err="1" smtClean="0"/>
              <a:t>Backscatter</a:t>
            </a:r>
            <a:endParaRPr lang="es-PR" dirty="0" smtClean="0"/>
          </a:p>
          <a:p>
            <a:r>
              <a:rPr lang="es-PR" dirty="0" err="1" smtClean="0"/>
              <a:t>Calculate</a:t>
            </a:r>
            <a:r>
              <a:rPr lang="es-PR" dirty="0" smtClean="0"/>
              <a:t> Aerosol </a:t>
            </a:r>
            <a:r>
              <a:rPr lang="es-PR" dirty="0" err="1" smtClean="0"/>
              <a:t>Extinction</a:t>
            </a:r>
            <a:endParaRPr lang="es-PR" dirty="0" smtClean="0"/>
          </a:p>
          <a:p>
            <a:r>
              <a:rPr lang="es-PR" dirty="0" err="1" smtClean="0"/>
              <a:t>Calculate</a:t>
            </a:r>
            <a:r>
              <a:rPr lang="es-PR" dirty="0" smtClean="0"/>
              <a:t> Lidar AOD</a:t>
            </a:r>
          </a:p>
          <a:p>
            <a:r>
              <a:rPr lang="es-PR" dirty="0" smtClean="0"/>
              <a:t>Compare Lidar AOD </a:t>
            </a:r>
            <a:r>
              <a:rPr lang="es-PR" dirty="0" err="1" smtClean="0"/>
              <a:t>with</a:t>
            </a:r>
            <a:r>
              <a:rPr lang="es-PR" dirty="0" smtClean="0"/>
              <a:t> </a:t>
            </a:r>
            <a:r>
              <a:rPr lang="es-PR" dirty="0" err="1" smtClean="0"/>
              <a:t>Aeronet</a:t>
            </a:r>
            <a:r>
              <a:rPr lang="es-PR" dirty="0" smtClean="0"/>
              <a:t> AOD</a:t>
            </a:r>
          </a:p>
          <a:p>
            <a:r>
              <a:rPr lang="es-PR" dirty="0" err="1" smtClean="0"/>
              <a:t>Calculate</a:t>
            </a:r>
            <a:r>
              <a:rPr lang="es-PR" dirty="0" smtClean="0"/>
              <a:t> AOD error</a:t>
            </a:r>
          </a:p>
          <a:p>
            <a:r>
              <a:rPr lang="en-US" dirty="0" smtClean="0"/>
              <a:t>Repeat step 2 for each Initial Backscatter Ratio value</a:t>
            </a:r>
          </a:p>
          <a:p>
            <a:r>
              <a:rPr lang="en-US" dirty="0" smtClean="0"/>
              <a:t>Repeat step 1 for each Lidar Ratio value</a:t>
            </a:r>
          </a:p>
          <a:p>
            <a:pPr>
              <a:buNone/>
            </a:pPr>
            <a:r>
              <a:rPr lang="en-US" dirty="0" smtClean="0"/>
              <a:t>&gt;  Save Initial Backscatter Ratio and Lidar Ratio parameters</a:t>
            </a:r>
          </a:p>
          <a:p>
            <a:r>
              <a:rPr lang="es-PR" dirty="0" err="1" smtClean="0"/>
              <a:t>that</a:t>
            </a:r>
            <a:r>
              <a:rPr lang="es-PR" dirty="0" smtClean="0"/>
              <a:t> </a:t>
            </a:r>
            <a:r>
              <a:rPr lang="es-PR" dirty="0" err="1" smtClean="0"/>
              <a:t>minimize</a:t>
            </a:r>
            <a:r>
              <a:rPr lang="es-PR" dirty="0" smtClean="0"/>
              <a:t> AOD error</a:t>
            </a:r>
          </a:p>
          <a:p>
            <a:pPr>
              <a:buNone/>
            </a:pPr>
            <a:r>
              <a:rPr lang="en-US" dirty="0" smtClean="0"/>
              <a:t>&gt;  Plot AOD with saved parameters</a:t>
            </a:r>
            <a:endParaRPr lang="es-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72923" y="1371600"/>
            <a:ext cx="2784141" cy="2768141"/>
            <a:chOff x="1447800" y="20806082"/>
            <a:chExt cx="5984541" cy="5695505"/>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47800" y="20806082"/>
              <a:ext cx="5689600" cy="4267200"/>
            </a:xfrm>
            <a:prstGeom prst="rect">
              <a:avLst/>
            </a:prstGeom>
          </p:spPr>
        </p:pic>
        <p:sp>
          <p:nvSpPr>
            <p:cNvPr id="7" name="TextBox 6"/>
            <p:cNvSpPr txBox="1"/>
            <p:nvPr/>
          </p:nvSpPr>
          <p:spPr>
            <a:xfrm>
              <a:off x="1524000" y="25298401"/>
              <a:ext cx="5908341" cy="1203186"/>
            </a:xfrm>
            <a:prstGeom prst="rect">
              <a:avLst/>
            </a:prstGeom>
            <a:noFill/>
          </p:spPr>
          <p:txBody>
            <a:bodyPr wrap="square" rtlCol="0">
              <a:spAutoFit/>
            </a:bodyPr>
            <a:lstStyle/>
            <a:p>
              <a:r>
                <a:rPr lang="en-US" sz="1600" dirty="0" smtClean="0"/>
                <a:t>AERONET located at Stefani Building UPRM</a:t>
              </a:r>
              <a:endParaRPr lang="en-US" sz="1600" dirty="0"/>
            </a:p>
          </p:txBody>
        </p:sp>
      </p:grpSp>
      <p:grpSp>
        <p:nvGrpSpPr>
          <p:cNvPr id="9" name="Group 8"/>
          <p:cNvGrpSpPr/>
          <p:nvPr/>
        </p:nvGrpSpPr>
        <p:grpSpPr>
          <a:xfrm>
            <a:off x="3886200" y="1363393"/>
            <a:ext cx="5105400" cy="2895855"/>
            <a:chOff x="8001000" y="20806082"/>
            <a:chExt cx="9677400" cy="5087044"/>
          </a:xfrm>
        </p:grpSpPr>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01000" y="20806082"/>
              <a:ext cx="7696200" cy="4267200"/>
            </a:xfrm>
            <a:prstGeom prst="rect">
              <a:avLst/>
            </a:prstGeom>
          </p:spPr>
        </p:pic>
        <p:sp>
          <p:nvSpPr>
            <p:cNvPr id="11" name="TextBox 10"/>
            <p:cNvSpPr txBox="1"/>
            <p:nvPr/>
          </p:nvSpPr>
          <p:spPr>
            <a:xfrm>
              <a:off x="8001000" y="25298400"/>
              <a:ext cx="9677400" cy="594726"/>
            </a:xfrm>
            <a:prstGeom prst="rect">
              <a:avLst/>
            </a:prstGeom>
            <a:noFill/>
          </p:spPr>
          <p:txBody>
            <a:bodyPr wrap="square" rtlCol="0">
              <a:spAutoFit/>
            </a:bodyPr>
            <a:lstStyle/>
            <a:p>
              <a:r>
                <a:rPr lang="en-US" sz="1600" dirty="0" smtClean="0"/>
                <a:t>Data obtained from AERONET</a:t>
              </a:r>
              <a:endParaRPr lang="en-US" sz="1600" dirty="0"/>
            </a:p>
          </p:txBody>
        </p:sp>
      </p:grpSp>
      <p:grpSp>
        <p:nvGrpSpPr>
          <p:cNvPr id="12" name="Group 11"/>
          <p:cNvGrpSpPr/>
          <p:nvPr/>
        </p:nvGrpSpPr>
        <p:grpSpPr>
          <a:xfrm>
            <a:off x="790064" y="4366928"/>
            <a:ext cx="5126236" cy="2338671"/>
            <a:chOff x="1524000" y="26556196"/>
            <a:chExt cx="11430000" cy="5458618"/>
          </a:xfrm>
        </p:grpSpPr>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24000" y="26556196"/>
              <a:ext cx="11430000" cy="4381004"/>
            </a:xfrm>
            <a:prstGeom prst="rect">
              <a:avLst/>
            </a:prstGeom>
          </p:spPr>
        </p:pic>
        <p:sp>
          <p:nvSpPr>
            <p:cNvPr id="14" name="TextBox 13"/>
            <p:cNvSpPr txBox="1"/>
            <p:nvPr/>
          </p:nvSpPr>
          <p:spPr>
            <a:xfrm>
              <a:off x="2286000" y="31089601"/>
              <a:ext cx="9677400" cy="925213"/>
            </a:xfrm>
            <a:prstGeom prst="rect">
              <a:avLst/>
            </a:prstGeom>
            <a:noFill/>
          </p:spPr>
          <p:txBody>
            <a:bodyPr wrap="square" rtlCol="0">
              <a:spAutoFit/>
            </a:bodyPr>
            <a:lstStyle/>
            <a:p>
              <a:r>
                <a:rPr lang="en-US" sz="1600" dirty="0" smtClean="0"/>
                <a:t>AOD plot obtained from AERONET</a:t>
              </a:r>
              <a:endParaRPr lang="en-US" sz="1600" dirty="0"/>
            </a:p>
          </p:txBody>
        </p:sp>
      </p:grpSp>
      <p:pic>
        <p:nvPicPr>
          <p:cNvPr id="15" name="Picture 1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itle 1"/>
          <p:cNvSpPr>
            <a:spLocks noGrp="1"/>
          </p:cNvSpPr>
          <p:nvPr>
            <p:ph type="title"/>
          </p:nvPr>
        </p:nvSpPr>
        <p:spPr>
          <a:xfrm>
            <a:off x="457200" y="274638"/>
            <a:ext cx="8229600" cy="1143000"/>
          </a:xfrm>
        </p:spPr>
        <p:txBody>
          <a:bodyPr>
            <a:noAutofit/>
          </a:bodyPr>
          <a:lstStyle/>
          <a:p>
            <a:r>
              <a:rPr lang="en-US" sz="2400" dirty="0" smtClean="0"/>
              <a:t>Cross validation of solar radiation using remote sensing equipment &amp; GOES-13 -----------</a:t>
            </a:r>
            <a:r>
              <a:rPr lang="es-PR" sz="2800" b="1" dirty="0" smtClean="0"/>
              <a:t>AERONET AOD data</a:t>
            </a:r>
            <a:endParaRPr lang="es-PR" sz="2400" b="1" dirty="0"/>
          </a:p>
        </p:txBody>
      </p:sp>
    </p:spTree>
    <p:extLst>
      <p:ext uri="{BB962C8B-B14F-4D97-AF65-F5344CB8AC3E}">
        <p14:creationId xmlns="" xmlns:p14="http://schemas.microsoft.com/office/powerpoint/2010/main" val="1952417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6" name="Chart 5"/>
          <p:cNvGraphicFramePr>
            <a:graphicFrameLocks/>
          </p:cNvGraphicFramePr>
          <p:nvPr>
            <p:extLst>
              <p:ext uri="{D42A27DB-BD31-4B8C-83A1-F6EECF244321}">
                <p14:modId xmlns="" xmlns:p14="http://schemas.microsoft.com/office/powerpoint/2010/main" val="2596664184"/>
              </p:ext>
            </p:extLst>
          </p:nvPr>
        </p:nvGraphicFramePr>
        <p:xfrm>
          <a:off x="1447800" y="1905000"/>
          <a:ext cx="6399524" cy="28765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1200" y="5029200"/>
            <a:ext cx="4911473" cy="1200329"/>
          </a:xfrm>
          <a:prstGeom prst="rect">
            <a:avLst/>
          </a:prstGeom>
          <a:noFill/>
        </p:spPr>
        <p:txBody>
          <a:bodyPr wrap="none" rtlCol="0">
            <a:spAutoFit/>
          </a:bodyPr>
          <a:lstStyle/>
          <a:p>
            <a:pPr marL="285750" indent="-285750">
              <a:buFont typeface="Arial" pitchFamily="34" charset="0"/>
              <a:buChar char="•"/>
            </a:pPr>
            <a:r>
              <a:rPr lang="en-US" dirty="0" smtClean="0"/>
              <a:t>Data taken on February 5, 2013 using AERONET</a:t>
            </a:r>
          </a:p>
          <a:p>
            <a:pPr marL="285750" indent="-285750">
              <a:buFont typeface="Arial" pitchFamily="34" charset="0"/>
              <a:buChar char="•"/>
            </a:pPr>
            <a:r>
              <a:rPr lang="en-US" dirty="0" smtClean="0"/>
              <a:t>Time ranging from 11:41 to 21:16 GMT</a:t>
            </a:r>
          </a:p>
          <a:p>
            <a:pPr marL="285750" indent="-285750">
              <a:buFont typeface="Arial" pitchFamily="34" charset="0"/>
              <a:buChar char="•"/>
            </a:pPr>
            <a:r>
              <a:rPr lang="en-US" dirty="0" err="1" smtClean="0"/>
              <a:t>Wavelentgh</a:t>
            </a:r>
            <a:r>
              <a:rPr lang="en-US" dirty="0" smtClean="0"/>
              <a:t> used 675 nm</a:t>
            </a:r>
          </a:p>
          <a:p>
            <a:pPr marL="285750" indent="-285750">
              <a:buFont typeface="Arial" pitchFamily="34" charset="0"/>
              <a:buChar char="•"/>
            </a:pPr>
            <a:endParaRPr lang="en-US" dirty="0"/>
          </a:p>
        </p:txBody>
      </p:sp>
      <p:pic>
        <p:nvPicPr>
          <p:cNvPr id="8"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274638"/>
            <a:ext cx="8229600" cy="1143000"/>
          </a:xfrm>
        </p:spPr>
        <p:txBody>
          <a:bodyPr>
            <a:noAutofit/>
          </a:bodyPr>
          <a:lstStyle/>
          <a:p>
            <a:r>
              <a:rPr lang="en-US" sz="2400" dirty="0" smtClean="0"/>
              <a:t>Cross validation of solar radiation using remote sensing equipment &amp; GOES-13 -------</a:t>
            </a:r>
            <a:r>
              <a:rPr lang="es-PR" sz="2800" b="1" dirty="0" smtClean="0"/>
              <a:t>AERONET AOD data @ 675nm</a:t>
            </a:r>
            <a:endParaRPr lang="es-PR" sz="2400" b="1" dirty="0"/>
          </a:p>
        </p:txBody>
      </p:sp>
    </p:spTree>
    <p:extLst>
      <p:ext uri="{BB962C8B-B14F-4D97-AF65-F5344CB8AC3E}">
        <p14:creationId xmlns="" xmlns:p14="http://schemas.microsoft.com/office/powerpoint/2010/main" val="206820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0000"/>
                </a:solidFill>
              </a:rPr>
              <a:t>The GOES-13 Satellite data over the visible range is of 1km resolution</a:t>
            </a:r>
          </a:p>
          <a:p>
            <a:r>
              <a:rPr lang="en-US" dirty="0" smtClean="0">
                <a:solidFill>
                  <a:srgbClr val="000000"/>
                </a:solidFill>
              </a:rPr>
              <a:t>It passes over UPRM once every 30 minutes. </a:t>
            </a:r>
          </a:p>
          <a:p>
            <a:r>
              <a:rPr lang="en-US" dirty="0" smtClean="0">
                <a:solidFill>
                  <a:srgbClr val="000000"/>
                </a:solidFill>
              </a:rPr>
              <a:t>Downloaded data is available in UPRM webpage </a:t>
            </a:r>
            <a:r>
              <a:rPr lang="en-US" dirty="0" smtClean="0">
                <a:hlinkClick r:id="rId2"/>
              </a:rPr>
              <a:t>http://ece.uprm.edu/noaa-crest/</a:t>
            </a:r>
            <a:r>
              <a:rPr lang="en-US" dirty="0" smtClean="0">
                <a:solidFill>
                  <a:srgbClr val="000000"/>
                </a:solidFill>
              </a:rPr>
              <a:t> corresponding to UPRM location at </a:t>
            </a:r>
            <a:r>
              <a:rPr lang="en-US" dirty="0" smtClean="0"/>
              <a:t>18.21 N 67.14 W. </a:t>
            </a:r>
            <a:r>
              <a:rPr lang="en-US" dirty="0" smtClean="0">
                <a:solidFill>
                  <a:srgbClr val="000000"/>
                </a:solidFill>
              </a:rPr>
              <a:t> </a:t>
            </a:r>
          </a:p>
          <a:p>
            <a:endParaRPr lang="es-PR" dirty="0"/>
          </a:p>
        </p:txBody>
      </p:sp>
      <p:sp>
        <p:nvSpPr>
          <p:cNvPr id="5" name="Title 1"/>
          <p:cNvSpPr txBox="1">
            <a:spLocks/>
          </p:cNvSpPr>
          <p:nvPr/>
        </p:nvSpPr>
        <p:spPr>
          <a:xfrm>
            <a:off x="685800" y="0"/>
            <a:ext cx="8229600" cy="1143000"/>
          </a:xfrm>
          <a:prstGeom prst="rect">
            <a:avLst/>
          </a:prstGeom>
        </p:spPr>
        <p:txBody>
          <a:bodyPr vert="horz" lIns="91440" tIns="45720" rIns="91440" bIns="45720" rtlCol="0" anchor="ctr">
            <a:noAutofit/>
          </a:bodyPr>
          <a:lstStyle/>
          <a:p>
            <a:pPr lvl="0" algn="ctr">
              <a:spcBef>
                <a:spcPct val="0"/>
              </a:spcBef>
              <a:defRPr/>
            </a:pPr>
            <a:r>
              <a:rPr lang="en-US" sz="2400" dirty="0" smtClean="0"/>
              <a:t>Cross validation of solar radiation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using remote sensing equipment &amp; GOES-13 ---------</a:t>
            </a:r>
            <a:r>
              <a:rPr lang="es-PR" sz="2800" b="1" dirty="0" smtClean="0">
                <a:latin typeface="+mj-lt"/>
                <a:ea typeface="+mj-ea"/>
                <a:cs typeface="+mj-cs"/>
              </a:rPr>
              <a:t>GOES-13</a:t>
            </a:r>
            <a:r>
              <a:rPr kumimoji="0" lang="es-PR" sz="2800" b="1" i="0" u="none" strike="noStrike" kern="1200" cap="none" spc="0" normalizeH="0" baseline="0" noProof="0" dirty="0" smtClean="0">
                <a:ln>
                  <a:noFill/>
                </a:ln>
                <a:solidFill>
                  <a:schemeClr val="tx1"/>
                </a:solidFill>
                <a:effectLst/>
                <a:uLnTx/>
                <a:uFillTx/>
                <a:latin typeface="+mj-lt"/>
                <a:ea typeface="+mj-ea"/>
                <a:cs typeface="+mj-cs"/>
              </a:rPr>
              <a:t> @ 550-750nm</a:t>
            </a:r>
            <a:endParaRPr kumimoji="0" lang="es-PR"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981200" y="1828800"/>
            <a:ext cx="5334000" cy="3638350"/>
            <a:chOff x="20554950" y="10054314"/>
            <a:chExt cx="5334000" cy="363835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802600" y="10054314"/>
              <a:ext cx="4838700" cy="3251200"/>
            </a:xfrm>
            <a:prstGeom prst="rect">
              <a:avLst/>
            </a:prstGeom>
          </p:spPr>
        </p:pic>
        <p:sp>
          <p:nvSpPr>
            <p:cNvPr id="7" name="TextBox 6"/>
            <p:cNvSpPr txBox="1"/>
            <p:nvPr/>
          </p:nvSpPr>
          <p:spPr>
            <a:xfrm>
              <a:off x="20554950" y="13323332"/>
              <a:ext cx="5334000" cy="369332"/>
            </a:xfrm>
            <a:prstGeom prst="rect">
              <a:avLst/>
            </a:prstGeom>
            <a:noFill/>
          </p:spPr>
          <p:txBody>
            <a:bodyPr wrap="square" rtlCol="0">
              <a:spAutoFit/>
            </a:bodyPr>
            <a:lstStyle/>
            <a:p>
              <a:r>
                <a:rPr lang="en-US" dirty="0" smtClean="0"/>
                <a:t>Picture taken from the GOES-13 satellite</a:t>
              </a:r>
              <a:endParaRPr lang="en-US" dirty="0"/>
            </a:p>
          </p:txBody>
        </p:sp>
      </p:grpSp>
      <p:sp>
        <p:nvSpPr>
          <p:cNvPr id="8" name="TextBox 7"/>
          <p:cNvSpPr txBox="1"/>
          <p:nvPr/>
        </p:nvSpPr>
        <p:spPr>
          <a:xfrm>
            <a:off x="3152264" y="381000"/>
            <a:ext cx="3477136" cy="584775"/>
          </a:xfrm>
          <a:prstGeom prst="rect">
            <a:avLst/>
          </a:prstGeom>
          <a:noFill/>
        </p:spPr>
        <p:txBody>
          <a:bodyPr wrap="square" rtlCol="0">
            <a:spAutoFit/>
          </a:bodyPr>
          <a:lstStyle/>
          <a:p>
            <a:r>
              <a:rPr lang="en-US" sz="3200" b="1" dirty="0" smtClean="0"/>
              <a:t>GOES-13 Satellite</a:t>
            </a:r>
            <a:endParaRPr lang="en-US" sz="3200" b="1" dirty="0"/>
          </a:p>
        </p:txBody>
      </p:sp>
      <p:pic>
        <p:nvPicPr>
          <p:cNvPr id="9"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621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381000"/>
            <a:ext cx="5943600" cy="584775"/>
          </a:xfrm>
          <a:prstGeom prst="rect">
            <a:avLst/>
          </a:prstGeom>
          <a:noFill/>
        </p:spPr>
        <p:txBody>
          <a:bodyPr wrap="square" rtlCol="0">
            <a:spAutoFit/>
          </a:bodyPr>
          <a:lstStyle/>
          <a:p>
            <a:r>
              <a:rPr lang="en-US" sz="3200" b="1" dirty="0" smtClean="0"/>
              <a:t>GOES-13 Satellite for Feb. 5, 2013</a:t>
            </a:r>
            <a:endParaRPr lang="en-US" sz="3200" b="1" dirty="0"/>
          </a:p>
        </p:txBody>
      </p:sp>
      <p:graphicFrame>
        <p:nvGraphicFramePr>
          <p:cNvPr id="6" name="Chart 5"/>
          <p:cNvGraphicFramePr>
            <a:graphicFrameLocks/>
          </p:cNvGraphicFramePr>
          <p:nvPr>
            <p:extLst>
              <p:ext uri="{D42A27DB-BD31-4B8C-83A1-F6EECF244321}">
                <p14:modId xmlns="" xmlns:p14="http://schemas.microsoft.com/office/powerpoint/2010/main" val="2074058539"/>
              </p:ext>
            </p:extLst>
          </p:nvPr>
        </p:nvGraphicFramePr>
        <p:xfrm>
          <a:off x="1371600" y="2057400"/>
          <a:ext cx="647572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00200" y="5029200"/>
            <a:ext cx="5337167" cy="1200329"/>
          </a:xfrm>
          <a:prstGeom prst="rect">
            <a:avLst/>
          </a:prstGeom>
          <a:noFill/>
        </p:spPr>
        <p:txBody>
          <a:bodyPr wrap="none" rtlCol="0">
            <a:spAutoFit/>
          </a:bodyPr>
          <a:lstStyle/>
          <a:p>
            <a:pPr marL="285750" indent="-285750">
              <a:buFont typeface="Arial" pitchFamily="34" charset="0"/>
              <a:buChar char="•"/>
            </a:pPr>
            <a:r>
              <a:rPr lang="en-US" dirty="0" smtClean="0"/>
              <a:t>Data taken on February 5, 2013 using GOES Satellite</a:t>
            </a:r>
          </a:p>
          <a:p>
            <a:pPr marL="285750" indent="-285750">
              <a:buFont typeface="Arial" pitchFamily="34" charset="0"/>
              <a:buChar char="•"/>
            </a:pPr>
            <a:r>
              <a:rPr lang="en-US" dirty="0" smtClean="0"/>
              <a:t>Time ranging from 11:31 to 21:15 GMT</a:t>
            </a:r>
          </a:p>
          <a:p>
            <a:pPr marL="285750" indent="-285750">
              <a:buFont typeface="Arial" pitchFamily="34" charset="0"/>
              <a:buChar char="•"/>
            </a:pPr>
            <a:r>
              <a:rPr lang="en-US" dirty="0" smtClean="0"/>
              <a:t>Range of Wavelengths used from 550 to 750 nm</a:t>
            </a:r>
          </a:p>
          <a:p>
            <a:pPr marL="285750" indent="-285750">
              <a:buFont typeface="Arial" pitchFamily="34" charset="0"/>
              <a:buChar char="•"/>
            </a:pPr>
            <a:endParaRPr lang="en-US" dirty="0"/>
          </a:p>
        </p:txBody>
      </p:sp>
      <p:pic>
        <p:nvPicPr>
          <p:cNvPr id="8"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482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0000"/>
                </a:solidFill>
              </a:rPr>
              <a:t>The pyranometer installed on the roof of UPRM, measures solar radiation at a wavelength range of 300 to 1100 nm. Data acquisition takes place every 10 minutes. Data from the pyranometer is more reliable around 12 noon, due to the zenith angle of the pyranometer. Pyranometer data is  compared in across validation with GOES-13 data.  </a:t>
            </a:r>
            <a:endParaRPr lang="en-US" sz="3600" dirty="0" smtClean="0"/>
          </a:p>
          <a:p>
            <a:endParaRPr lang="es-PR" dirty="0"/>
          </a:p>
        </p:txBody>
      </p:sp>
      <p:sp>
        <p:nvSpPr>
          <p:cNvPr id="5" name="Title 1"/>
          <p:cNvSpPr txBox="1">
            <a:spLocks/>
          </p:cNvSpPr>
          <p:nvPr/>
        </p:nvSpPr>
        <p:spPr>
          <a:xfrm>
            <a:off x="685800"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Solar radiation using remote sensing equipment &amp; GOES-13 </a:t>
            </a:r>
            <a:endParaRPr lang="es-PR" sz="2800" noProof="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R" sz="2800" b="1" i="0" u="none" strike="noStrike" kern="1200" cap="none" spc="0" normalizeH="0" baseline="0" dirty="0" smtClean="0">
                <a:ln>
                  <a:noFill/>
                </a:ln>
                <a:solidFill>
                  <a:schemeClr val="tx1"/>
                </a:solidFill>
                <a:effectLst/>
                <a:uLnTx/>
                <a:uFillTx/>
                <a:latin typeface="+mj-lt"/>
                <a:ea typeface="+mj-ea"/>
                <a:cs typeface="+mj-cs"/>
              </a:rPr>
              <a:t>Pyranometer</a:t>
            </a:r>
            <a:r>
              <a:rPr kumimoji="0" lang="es-PR" sz="2800" b="1" i="0" u="none" strike="noStrike" kern="1200" cap="none" spc="0" normalizeH="0" baseline="0" noProof="0" dirty="0" smtClean="0">
                <a:ln>
                  <a:noFill/>
                </a:ln>
                <a:solidFill>
                  <a:schemeClr val="tx1"/>
                </a:solidFill>
                <a:effectLst/>
                <a:uLnTx/>
                <a:uFillTx/>
                <a:latin typeface="+mj-lt"/>
                <a:ea typeface="+mj-ea"/>
                <a:cs typeface="+mj-cs"/>
              </a:rPr>
              <a:t> @ 300-1100nm</a:t>
            </a:r>
            <a:endParaRPr kumimoji="0" lang="es-PR"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0"/>
            <a:ext cx="2588249" cy="1211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4600" y="304800"/>
            <a:ext cx="4114800" cy="584775"/>
          </a:xfrm>
          <a:prstGeom prst="rect">
            <a:avLst/>
          </a:prstGeom>
          <a:noFill/>
        </p:spPr>
        <p:txBody>
          <a:bodyPr wrap="square" rtlCol="0">
            <a:spAutoFit/>
          </a:bodyPr>
          <a:lstStyle/>
          <a:p>
            <a:r>
              <a:rPr lang="en-US" sz="3200" b="1" dirty="0" smtClean="0"/>
              <a:t>Pyranometer location</a:t>
            </a:r>
            <a:endParaRPr lang="en-US" sz="3200" b="1" dirty="0"/>
          </a:p>
        </p:txBody>
      </p:sp>
      <p:grpSp>
        <p:nvGrpSpPr>
          <p:cNvPr id="6" name="Group 5"/>
          <p:cNvGrpSpPr/>
          <p:nvPr/>
        </p:nvGrpSpPr>
        <p:grpSpPr>
          <a:xfrm>
            <a:off x="2895600" y="1676400"/>
            <a:ext cx="3391709" cy="4099691"/>
            <a:chOff x="30632400" y="8991600"/>
            <a:chExt cx="5334000" cy="4099691"/>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632400" y="8991600"/>
              <a:ext cx="5334000" cy="3143250"/>
            </a:xfrm>
            <a:prstGeom prst="rect">
              <a:avLst/>
            </a:prstGeom>
          </p:spPr>
        </p:pic>
        <p:sp>
          <p:nvSpPr>
            <p:cNvPr id="8" name="TextBox 7"/>
            <p:cNvSpPr txBox="1"/>
            <p:nvPr/>
          </p:nvSpPr>
          <p:spPr>
            <a:xfrm>
              <a:off x="30872073" y="12167961"/>
              <a:ext cx="5033136" cy="923330"/>
            </a:xfrm>
            <a:prstGeom prst="rect">
              <a:avLst/>
            </a:prstGeom>
            <a:noFill/>
          </p:spPr>
          <p:txBody>
            <a:bodyPr wrap="square" rtlCol="0">
              <a:spAutoFit/>
            </a:bodyPr>
            <a:lstStyle/>
            <a:p>
              <a:r>
                <a:rPr lang="en-US" dirty="0" err="1" smtClean="0"/>
                <a:t>Pyranometer</a:t>
              </a:r>
              <a:r>
                <a:rPr lang="en-US" dirty="0" smtClean="0"/>
                <a:t> installed </a:t>
              </a:r>
            </a:p>
            <a:p>
              <a:r>
                <a:rPr lang="en-US" dirty="0" smtClean="0"/>
                <a:t>at Stefani Building UPRM</a:t>
              </a:r>
            </a:p>
            <a:p>
              <a:r>
                <a:rPr lang="en-US" dirty="0" smtClean="0"/>
                <a:t>courtesy of Dr. Eric </a:t>
              </a:r>
              <a:r>
                <a:rPr lang="en-US" dirty="0" err="1" smtClean="0"/>
                <a:t>Harmsen</a:t>
              </a:r>
              <a:endParaRPr lang="en-US" dirty="0"/>
            </a:p>
          </p:txBody>
        </p:sp>
      </p:grpSp>
      <p:pic>
        <p:nvPicPr>
          <p:cNvPr id="9"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52400"/>
            <a:ext cx="838200" cy="122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3413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690</TotalTime>
  <Words>1627</Words>
  <Application>Microsoft Office PowerPoint</Application>
  <PresentationFormat>On-screen Show (4:3)</PresentationFormat>
  <Paragraphs>159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Cross validation of solar radiation using remote sensing equipment &amp; GOES-13 -----------AERONET at UPRM</vt:lpstr>
      <vt:lpstr>Cross validation of solar radiation using remote sensing equipment &amp; GOES-13 -----------AERONET AOD data</vt:lpstr>
      <vt:lpstr>Cross validation of solar radiation using remote sensing equipment &amp; GOES-13 -------AERONET AOD data @ 675nm</vt:lpstr>
      <vt:lpstr>Slide 5</vt:lpstr>
      <vt:lpstr>Slide 6</vt:lpstr>
      <vt:lpstr>Slide 7</vt:lpstr>
      <vt:lpstr>Slide 8</vt:lpstr>
      <vt:lpstr>Slide 9</vt:lpstr>
      <vt:lpstr>Slide 10</vt:lpstr>
      <vt:lpstr>Solar radiation using remote sensing equipment &amp; GOES-13  Cross-Validation</vt:lpstr>
      <vt:lpstr>Solar radiation using remote sensing equipment &amp; GOES-13  Cross-Validation</vt:lpstr>
      <vt:lpstr>Slide 13</vt:lpstr>
      <vt:lpstr>Slide 14</vt:lpstr>
      <vt:lpstr>Slide 15</vt:lpstr>
      <vt:lpstr>LIDAR and Ceilometer Validation</vt:lpstr>
      <vt:lpstr>Slide 17</vt:lpstr>
      <vt:lpstr>Slide 18</vt:lpstr>
      <vt:lpstr>Slide 19</vt:lpstr>
      <vt:lpstr>Slide 20</vt:lpstr>
      <vt:lpstr>UPRM website for Lidar, AERONET, &amp; Ceilometer data</vt:lpstr>
      <vt:lpstr>Slide 22</vt:lpstr>
      <vt:lpstr>Lidar overlap correction using Ansmann method applied to three wavelengths Jose Nieves, Hamed Parsiani</vt:lpstr>
      <vt:lpstr>Slide 24</vt:lpstr>
      <vt:lpstr>Results &amp; Conclusion</vt:lpstr>
      <vt:lpstr>Slide 26</vt:lpstr>
      <vt:lpstr>Algorithm for Lidar ratio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LIDAR and Ceilometer</dc:title>
  <dc:creator>Luis</dc:creator>
  <cp:lastModifiedBy>Parsiani</cp:lastModifiedBy>
  <cp:revision>55</cp:revision>
  <dcterms:created xsi:type="dcterms:W3CDTF">2013-05-30T18:52:23Z</dcterms:created>
  <dcterms:modified xsi:type="dcterms:W3CDTF">2013-06-06T16:55:19Z</dcterms:modified>
</cp:coreProperties>
</file>